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9"/>
  </p:notesMasterIdLst>
  <p:sldIdLst>
    <p:sldId id="256" r:id="rId2"/>
    <p:sldId id="260" r:id="rId3"/>
    <p:sldId id="258" r:id="rId4"/>
    <p:sldId id="263" r:id="rId5"/>
    <p:sldId id="271" r:id="rId6"/>
    <p:sldId id="268" r:id="rId7"/>
    <p:sldId id="270" r:id="rId8"/>
    <p:sldId id="269" r:id="rId9"/>
    <p:sldId id="273" r:id="rId10"/>
    <p:sldId id="272" r:id="rId11"/>
    <p:sldId id="274" r:id="rId12"/>
    <p:sldId id="261" r:id="rId13"/>
    <p:sldId id="265" r:id="rId14"/>
    <p:sldId id="266" r:id="rId15"/>
    <p:sldId id="262" r:id="rId16"/>
    <p:sldId id="267"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8B"/>
    <a:srgbClr val="F3A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08B4C-349F-4BAA-B38F-88CF9C5E5685}" v="9" dt="2021-12-04T19:30:45.488"/>
    <p1510:client id="{6756E9D4-7800-DD82-02CE-28CD59FC24CB}" v="7" dt="2022-08-01T21:48:40.047"/>
    <p1510:client id="{9C7E6C37-1EF3-44E8-9950-EB9D472581C1}" v="4" dt="2021-12-04T15:16:42.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2" d="100"/>
          <a:sy n="72" d="100"/>
        </p:scale>
        <p:origin x="45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95A30-EA2A-4556-A894-80C691A63082}"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C5A1B-CC09-4008-824E-C6CF97766740}" type="slidenum">
              <a:rPr lang="en-US" smtClean="0"/>
              <a:t>‹#›</a:t>
            </a:fld>
            <a:endParaRPr lang="en-US"/>
          </a:p>
        </p:txBody>
      </p:sp>
    </p:spTree>
    <p:extLst>
      <p:ext uri="{BB962C8B-B14F-4D97-AF65-F5344CB8AC3E}">
        <p14:creationId xmlns:p14="http://schemas.microsoft.com/office/powerpoint/2010/main" val="312996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8/1/2022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9670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8/1/2022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126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8/1/2022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745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8/1/2022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6" name="Picture 15">
            <a:extLst>
              <a:ext uri="{FF2B5EF4-FFF2-40B4-BE49-F238E27FC236}">
                <a16:creationId xmlns:a16="http://schemas.microsoft.com/office/drawing/2014/main" id="{30D5F63A-AECD-476B-9A15-86DD96C579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0287" y="0"/>
            <a:ext cx="1734889" cy="1175657"/>
          </a:xfrm>
          <a:prstGeom prst="rect">
            <a:avLst/>
          </a:prstGeom>
        </p:spPr>
      </p:pic>
    </p:spTree>
    <p:extLst>
      <p:ext uri="{BB962C8B-B14F-4D97-AF65-F5344CB8AC3E}">
        <p14:creationId xmlns:p14="http://schemas.microsoft.com/office/powerpoint/2010/main" val="282858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8/1/2022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803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8/1/2022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73286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8/1/2022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64668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8/1/2022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02146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8/1/2022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430152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8/1/2022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85607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8/1/2022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6600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8/1/2022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3835018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6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35652EC2-1299-4C56-ACAF-555AE5E5F28A}"/>
              </a:ext>
            </a:extLst>
          </p:cNvPr>
          <p:cNvPicPr>
            <a:picLocks noChangeAspect="1"/>
          </p:cNvPicPr>
          <p:nvPr/>
        </p:nvPicPr>
        <p:blipFill rotWithShape="1">
          <a:blip r:embed="rId2"/>
          <a:srcRect t="7855" r="-1" b="7854"/>
          <a:stretch/>
        </p:blipFill>
        <p:spPr>
          <a:xfrm>
            <a:off x="20" y="10"/>
            <a:ext cx="12188932" cy="6857990"/>
          </a:xfrm>
          <a:prstGeom prst="rect">
            <a:avLst/>
          </a:prstGeom>
        </p:spPr>
      </p:pic>
      <p:sp>
        <p:nvSpPr>
          <p:cNvPr id="59" name="Rectangle 62">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4692" y="1015182"/>
            <a:ext cx="6528930" cy="2165224"/>
          </a:xfrm>
        </p:spPr>
        <p:txBody>
          <a:bodyPr>
            <a:normAutofit/>
          </a:bodyPr>
          <a:lstStyle/>
          <a:p>
            <a:r>
              <a:rPr lang="en-US" sz="4400" dirty="0">
                <a:solidFill>
                  <a:srgbClr val="FFFFFF"/>
                </a:solidFill>
              </a:rPr>
              <a:t>Passport Renewal Process for Ghanaians Resident in Canada</a:t>
            </a:r>
          </a:p>
        </p:txBody>
      </p:sp>
      <p:sp>
        <p:nvSpPr>
          <p:cNvPr id="3" name="Subtitle 2"/>
          <p:cNvSpPr>
            <a:spLocks noGrp="1"/>
          </p:cNvSpPr>
          <p:nvPr>
            <p:ph type="subTitle" idx="1"/>
          </p:nvPr>
        </p:nvSpPr>
        <p:spPr>
          <a:xfrm>
            <a:off x="530352" y="3624760"/>
            <a:ext cx="5565648" cy="482232"/>
          </a:xfrm>
        </p:spPr>
        <p:txBody>
          <a:bodyPr vert="horz" lIns="91440" tIns="45720" rIns="91440" bIns="45720" rtlCol="0" anchor="t">
            <a:normAutofit/>
          </a:bodyPr>
          <a:lstStyle/>
          <a:p>
            <a:r>
              <a:rPr lang="en-US" dirty="0">
                <a:solidFill>
                  <a:srgbClr val="FFFFFF"/>
                </a:solidFill>
              </a:rPr>
              <a:t>Heels &amp; Tech Cohort 7, Group 3</a:t>
            </a:r>
          </a:p>
        </p:txBody>
      </p:sp>
      <p:sp>
        <p:nvSpPr>
          <p:cNvPr id="60" name="Freeform: Shape 64">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4" name="Freeform: Shape 74">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6" name="Group 76">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8" name="Freeform: Shape 77">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78">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Freeform: Shape 79">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Subtitle 2">
            <a:extLst>
              <a:ext uri="{FF2B5EF4-FFF2-40B4-BE49-F238E27FC236}">
                <a16:creationId xmlns:a16="http://schemas.microsoft.com/office/drawing/2014/main" id="{7176E626-695B-4470-ABE2-769F0D2F3F29}"/>
              </a:ext>
            </a:extLst>
          </p:cNvPr>
          <p:cNvSpPr txBox="1">
            <a:spLocks/>
          </p:cNvSpPr>
          <p:nvPr/>
        </p:nvSpPr>
        <p:spPr>
          <a:xfrm>
            <a:off x="133823" y="6206393"/>
            <a:ext cx="1827656" cy="39079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i="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i="1" dirty="0">
                <a:solidFill>
                  <a:srgbClr val="FFFFFF"/>
                </a:solidFill>
              </a:rPr>
              <a:t>November 2021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0" y="278295"/>
            <a:ext cx="10077557" cy="642592"/>
          </a:xfrm>
        </p:spPr>
        <p:txBody>
          <a:bodyPr>
            <a:normAutofit/>
          </a:bodyPr>
          <a:lstStyle/>
          <a:p>
            <a:r>
              <a:rPr lang="en-US" dirty="0"/>
              <a:t>User Stories &amp; Acceptance Criteria</a:t>
            </a:r>
          </a:p>
        </p:txBody>
      </p:sp>
      <p:grpSp>
        <p:nvGrpSpPr>
          <p:cNvPr id="5" name="Groupe 34">
            <a:extLst>
              <a:ext uri="{FF2B5EF4-FFF2-40B4-BE49-F238E27FC236}">
                <a16:creationId xmlns:a16="http://schemas.microsoft.com/office/drawing/2014/main" id="{F2E6C5A7-22A7-4444-ADF8-324A6CC9BEA4}"/>
              </a:ext>
            </a:extLst>
          </p:cNvPr>
          <p:cNvGrpSpPr/>
          <p:nvPr/>
        </p:nvGrpSpPr>
        <p:grpSpPr>
          <a:xfrm>
            <a:off x="3412264" y="2347340"/>
            <a:ext cx="8570093" cy="2623382"/>
            <a:chOff x="597214" y="2727227"/>
            <a:chExt cx="7300588" cy="2100601"/>
          </a:xfrm>
        </p:grpSpPr>
        <p:sp>
          <p:nvSpPr>
            <p:cNvPr id="6" name="Oval 5">
              <a:extLst>
                <a:ext uri="{FF2B5EF4-FFF2-40B4-BE49-F238E27FC236}">
                  <a16:creationId xmlns:a16="http://schemas.microsoft.com/office/drawing/2014/main" id="{8F91EF19-27CC-4D65-84D0-5F44862E48B7}"/>
                </a:ext>
              </a:extLst>
            </p:cNvPr>
            <p:cNvSpPr>
              <a:spLocks noChangeArrowheads="1"/>
            </p:cNvSpPr>
            <p:nvPr/>
          </p:nvSpPr>
          <p:spPr bwMode="auto">
            <a:xfrm>
              <a:off x="823198" y="4007710"/>
              <a:ext cx="814140" cy="820118"/>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7" name="Oval 6">
              <a:extLst>
                <a:ext uri="{FF2B5EF4-FFF2-40B4-BE49-F238E27FC236}">
                  <a16:creationId xmlns:a16="http://schemas.microsoft.com/office/drawing/2014/main" id="{69B8D026-C15A-440E-96B3-56CBAB73F128}"/>
                </a:ext>
              </a:extLst>
            </p:cNvPr>
            <p:cNvSpPr>
              <a:spLocks noChangeArrowheads="1"/>
            </p:cNvSpPr>
            <p:nvPr/>
          </p:nvSpPr>
          <p:spPr bwMode="auto">
            <a:xfrm>
              <a:off x="848304" y="4032816"/>
              <a:ext cx="763929" cy="769907"/>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8" name="Freeform 7">
              <a:extLst>
                <a:ext uri="{FF2B5EF4-FFF2-40B4-BE49-F238E27FC236}">
                  <a16:creationId xmlns:a16="http://schemas.microsoft.com/office/drawing/2014/main" id="{783C495E-5390-4DE7-91B1-37B65A650ADB}"/>
                </a:ext>
              </a:extLst>
            </p:cNvPr>
            <p:cNvSpPr>
              <a:spLocks noEditPoints="1"/>
            </p:cNvSpPr>
            <p:nvPr/>
          </p:nvSpPr>
          <p:spPr bwMode="auto">
            <a:xfrm>
              <a:off x="843522" y="4028034"/>
              <a:ext cx="773493"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2" y="274"/>
                    <a:pt x="0" y="213"/>
                    <a:pt x="0" y="137"/>
                  </a:cubicBezTo>
                  <a:cubicBezTo>
                    <a:pt x="0" y="61"/>
                    <a:pt x="62" y="0"/>
                    <a:pt x="137" y="0"/>
                  </a:cubicBezTo>
                  <a:cubicBezTo>
                    <a:pt x="213" y="0"/>
                    <a:pt x="274" y="61"/>
                    <a:pt x="274" y="137"/>
                  </a:cubicBezTo>
                  <a:cubicBezTo>
                    <a:pt x="274" y="213"/>
                    <a:pt x="213" y="274"/>
                    <a:pt x="137" y="274"/>
                  </a:cubicBezTo>
                  <a:close/>
                  <a:moveTo>
                    <a:pt x="137" y="4"/>
                  </a:moveTo>
                  <a:cubicBezTo>
                    <a:pt x="64" y="4"/>
                    <a:pt x="4" y="64"/>
                    <a:pt x="4" y="137"/>
                  </a:cubicBezTo>
                  <a:cubicBezTo>
                    <a:pt x="4" y="210"/>
                    <a:pt x="64" y="270"/>
                    <a:pt x="137" y="270"/>
                  </a:cubicBezTo>
                  <a:cubicBezTo>
                    <a:pt x="211" y="270"/>
                    <a:pt x="270" y="210"/>
                    <a:pt x="270" y="137"/>
                  </a:cubicBezTo>
                  <a:cubicBezTo>
                    <a:pt x="270" y="64"/>
                    <a:pt x="211"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9" name="Oval 8">
              <a:extLst>
                <a:ext uri="{FF2B5EF4-FFF2-40B4-BE49-F238E27FC236}">
                  <a16:creationId xmlns:a16="http://schemas.microsoft.com/office/drawing/2014/main" id="{D162A40C-53A6-488A-98D3-B6A2D4BAA153}"/>
                </a:ext>
              </a:extLst>
            </p:cNvPr>
            <p:cNvSpPr>
              <a:spLocks noChangeArrowheads="1"/>
            </p:cNvSpPr>
            <p:nvPr/>
          </p:nvSpPr>
          <p:spPr bwMode="auto">
            <a:xfrm>
              <a:off x="2941946" y="3935483"/>
              <a:ext cx="814140" cy="820118"/>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0" name="Oval 9">
              <a:extLst>
                <a:ext uri="{FF2B5EF4-FFF2-40B4-BE49-F238E27FC236}">
                  <a16:creationId xmlns:a16="http://schemas.microsoft.com/office/drawing/2014/main" id="{9128E805-F0EA-421E-8949-918AD77E4F0A}"/>
                </a:ext>
              </a:extLst>
            </p:cNvPr>
            <p:cNvSpPr>
              <a:spLocks noChangeArrowheads="1"/>
            </p:cNvSpPr>
            <p:nvPr/>
          </p:nvSpPr>
          <p:spPr bwMode="auto">
            <a:xfrm>
              <a:off x="2916008" y="3985694"/>
              <a:ext cx="762733" cy="769907"/>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1" name="Freeform 10">
              <a:extLst>
                <a:ext uri="{FF2B5EF4-FFF2-40B4-BE49-F238E27FC236}">
                  <a16:creationId xmlns:a16="http://schemas.microsoft.com/office/drawing/2014/main" id="{5C00A279-CD1C-41B7-B8A7-299A715C3E4F}"/>
                </a:ext>
              </a:extLst>
            </p:cNvPr>
            <p:cNvSpPr>
              <a:spLocks noEditPoints="1"/>
            </p:cNvSpPr>
            <p:nvPr/>
          </p:nvSpPr>
          <p:spPr bwMode="auto">
            <a:xfrm>
              <a:off x="2953854" y="3955806"/>
              <a:ext cx="774688"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1" y="274"/>
                    <a:pt x="0" y="213"/>
                    <a:pt x="0" y="137"/>
                  </a:cubicBezTo>
                  <a:cubicBezTo>
                    <a:pt x="0" y="61"/>
                    <a:pt x="61" y="0"/>
                    <a:pt x="137" y="0"/>
                  </a:cubicBezTo>
                  <a:cubicBezTo>
                    <a:pt x="212" y="0"/>
                    <a:pt x="274" y="61"/>
                    <a:pt x="274" y="137"/>
                  </a:cubicBezTo>
                  <a:cubicBezTo>
                    <a:pt x="274" y="213"/>
                    <a:pt x="212" y="274"/>
                    <a:pt x="137" y="274"/>
                  </a:cubicBezTo>
                  <a:close/>
                  <a:moveTo>
                    <a:pt x="137" y="4"/>
                  </a:moveTo>
                  <a:cubicBezTo>
                    <a:pt x="63" y="4"/>
                    <a:pt x="4" y="64"/>
                    <a:pt x="4" y="137"/>
                  </a:cubicBezTo>
                  <a:cubicBezTo>
                    <a:pt x="4" y="210"/>
                    <a:pt x="63" y="270"/>
                    <a:pt x="137" y="270"/>
                  </a:cubicBezTo>
                  <a:cubicBezTo>
                    <a:pt x="210" y="270"/>
                    <a:pt x="270" y="210"/>
                    <a:pt x="270" y="137"/>
                  </a:cubicBezTo>
                  <a:cubicBezTo>
                    <a:pt x="270" y="64"/>
                    <a:pt x="210"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2" name="Oval 11">
              <a:extLst>
                <a:ext uri="{FF2B5EF4-FFF2-40B4-BE49-F238E27FC236}">
                  <a16:creationId xmlns:a16="http://schemas.microsoft.com/office/drawing/2014/main" id="{F15863A5-6FF3-411A-A74D-2D52AAD97F23}"/>
                </a:ext>
              </a:extLst>
            </p:cNvPr>
            <p:cNvSpPr>
              <a:spLocks noChangeArrowheads="1"/>
            </p:cNvSpPr>
            <p:nvPr/>
          </p:nvSpPr>
          <p:spPr bwMode="auto">
            <a:xfrm>
              <a:off x="4668264" y="3962570"/>
              <a:ext cx="814140" cy="820118"/>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3" name="Oval 12">
              <a:extLst>
                <a:ext uri="{FF2B5EF4-FFF2-40B4-BE49-F238E27FC236}">
                  <a16:creationId xmlns:a16="http://schemas.microsoft.com/office/drawing/2014/main" id="{22494E3D-4CFE-423C-954F-A67B69E2B5A1}"/>
                </a:ext>
              </a:extLst>
            </p:cNvPr>
            <p:cNvSpPr>
              <a:spLocks noChangeArrowheads="1"/>
            </p:cNvSpPr>
            <p:nvPr/>
          </p:nvSpPr>
          <p:spPr bwMode="auto">
            <a:xfrm>
              <a:off x="4693968" y="4002928"/>
              <a:ext cx="762733" cy="769907"/>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4" name="Freeform 13">
              <a:extLst>
                <a:ext uri="{FF2B5EF4-FFF2-40B4-BE49-F238E27FC236}">
                  <a16:creationId xmlns:a16="http://schemas.microsoft.com/office/drawing/2014/main" id="{ECD548A9-DA85-4F0B-8F04-82EEF733F600}"/>
                </a:ext>
              </a:extLst>
            </p:cNvPr>
            <p:cNvSpPr>
              <a:spLocks noEditPoints="1"/>
            </p:cNvSpPr>
            <p:nvPr/>
          </p:nvSpPr>
          <p:spPr bwMode="auto">
            <a:xfrm>
              <a:off x="4687991" y="3998147"/>
              <a:ext cx="774688"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2" y="274"/>
                    <a:pt x="0" y="213"/>
                    <a:pt x="0" y="137"/>
                  </a:cubicBezTo>
                  <a:cubicBezTo>
                    <a:pt x="0" y="61"/>
                    <a:pt x="62" y="0"/>
                    <a:pt x="137" y="0"/>
                  </a:cubicBezTo>
                  <a:cubicBezTo>
                    <a:pt x="213" y="0"/>
                    <a:pt x="274" y="61"/>
                    <a:pt x="274" y="137"/>
                  </a:cubicBezTo>
                  <a:cubicBezTo>
                    <a:pt x="274" y="213"/>
                    <a:pt x="213" y="274"/>
                    <a:pt x="137" y="274"/>
                  </a:cubicBezTo>
                  <a:close/>
                  <a:moveTo>
                    <a:pt x="137" y="4"/>
                  </a:moveTo>
                  <a:cubicBezTo>
                    <a:pt x="64" y="4"/>
                    <a:pt x="4" y="64"/>
                    <a:pt x="4" y="137"/>
                  </a:cubicBezTo>
                  <a:cubicBezTo>
                    <a:pt x="4" y="210"/>
                    <a:pt x="64" y="270"/>
                    <a:pt x="137" y="270"/>
                  </a:cubicBezTo>
                  <a:cubicBezTo>
                    <a:pt x="210" y="270"/>
                    <a:pt x="270" y="210"/>
                    <a:pt x="270" y="137"/>
                  </a:cubicBezTo>
                  <a:cubicBezTo>
                    <a:pt x="270" y="64"/>
                    <a:pt x="210"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5" name="Oval 14">
              <a:extLst>
                <a:ext uri="{FF2B5EF4-FFF2-40B4-BE49-F238E27FC236}">
                  <a16:creationId xmlns:a16="http://schemas.microsoft.com/office/drawing/2014/main" id="{DB2F6EE5-3EF3-4BE6-87A4-63D91104B45C}"/>
                </a:ext>
              </a:extLst>
            </p:cNvPr>
            <p:cNvSpPr>
              <a:spLocks noChangeArrowheads="1"/>
            </p:cNvSpPr>
            <p:nvPr/>
          </p:nvSpPr>
          <p:spPr bwMode="auto">
            <a:xfrm>
              <a:off x="6768171" y="3924253"/>
              <a:ext cx="814140" cy="820118"/>
            </a:xfrm>
            <a:prstGeom prst="ellipse">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7" name="Freeform 16">
              <a:extLst>
                <a:ext uri="{FF2B5EF4-FFF2-40B4-BE49-F238E27FC236}">
                  <a16:creationId xmlns:a16="http://schemas.microsoft.com/office/drawing/2014/main" id="{0A508C81-5D33-4FC2-A09B-379D283948D4}"/>
                </a:ext>
              </a:extLst>
            </p:cNvPr>
            <p:cNvSpPr>
              <a:spLocks noEditPoints="1"/>
            </p:cNvSpPr>
            <p:nvPr/>
          </p:nvSpPr>
          <p:spPr bwMode="auto">
            <a:xfrm>
              <a:off x="6776229" y="3944101"/>
              <a:ext cx="774688"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2" y="274"/>
                    <a:pt x="0" y="213"/>
                    <a:pt x="0" y="137"/>
                  </a:cubicBezTo>
                  <a:cubicBezTo>
                    <a:pt x="0" y="61"/>
                    <a:pt x="62" y="0"/>
                    <a:pt x="137" y="0"/>
                  </a:cubicBezTo>
                  <a:cubicBezTo>
                    <a:pt x="213" y="0"/>
                    <a:pt x="274" y="61"/>
                    <a:pt x="274" y="137"/>
                  </a:cubicBezTo>
                  <a:cubicBezTo>
                    <a:pt x="274" y="213"/>
                    <a:pt x="213" y="274"/>
                    <a:pt x="137" y="274"/>
                  </a:cubicBezTo>
                  <a:close/>
                  <a:moveTo>
                    <a:pt x="137" y="4"/>
                  </a:moveTo>
                  <a:cubicBezTo>
                    <a:pt x="64" y="4"/>
                    <a:pt x="4" y="64"/>
                    <a:pt x="4" y="137"/>
                  </a:cubicBezTo>
                  <a:cubicBezTo>
                    <a:pt x="4" y="210"/>
                    <a:pt x="64" y="270"/>
                    <a:pt x="137" y="270"/>
                  </a:cubicBezTo>
                  <a:cubicBezTo>
                    <a:pt x="211" y="270"/>
                    <a:pt x="270" y="210"/>
                    <a:pt x="270" y="137"/>
                  </a:cubicBezTo>
                  <a:cubicBezTo>
                    <a:pt x="270" y="64"/>
                    <a:pt x="211"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3" name="Oval 29">
              <a:extLst>
                <a:ext uri="{FF2B5EF4-FFF2-40B4-BE49-F238E27FC236}">
                  <a16:creationId xmlns:a16="http://schemas.microsoft.com/office/drawing/2014/main" id="{7195AEE6-37AF-4B93-88C7-AD04B65235AB}"/>
                </a:ext>
              </a:extLst>
            </p:cNvPr>
            <p:cNvSpPr>
              <a:spLocks noChangeArrowheads="1"/>
            </p:cNvSpPr>
            <p:nvPr/>
          </p:nvSpPr>
          <p:spPr bwMode="auto">
            <a:xfrm>
              <a:off x="1173482" y="3770999"/>
              <a:ext cx="115964" cy="117160"/>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4" name="Oval 30">
              <a:extLst>
                <a:ext uri="{FF2B5EF4-FFF2-40B4-BE49-F238E27FC236}">
                  <a16:creationId xmlns:a16="http://schemas.microsoft.com/office/drawing/2014/main" id="{B64A67E3-856D-438A-AAB5-70E47DA5184C}"/>
                </a:ext>
              </a:extLst>
            </p:cNvPr>
            <p:cNvSpPr>
              <a:spLocks noChangeArrowheads="1"/>
            </p:cNvSpPr>
            <p:nvPr/>
          </p:nvSpPr>
          <p:spPr bwMode="auto">
            <a:xfrm>
              <a:off x="1199783" y="3797300"/>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5" name="Freeform 31">
              <a:extLst>
                <a:ext uri="{FF2B5EF4-FFF2-40B4-BE49-F238E27FC236}">
                  <a16:creationId xmlns:a16="http://schemas.microsoft.com/office/drawing/2014/main" id="{6BC17075-23EF-48F4-B3B2-C4B42A586405}"/>
                </a:ext>
              </a:extLst>
            </p:cNvPr>
            <p:cNvSpPr>
              <a:spLocks noEditPoints="1"/>
            </p:cNvSpPr>
            <p:nvPr/>
          </p:nvSpPr>
          <p:spPr bwMode="auto">
            <a:xfrm>
              <a:off x="1012088" y="4195405"/>
              <a:ext cx="438751" cy="444729"/>
            </a:xfrm>
            <a:custGeom>
              <a:avLst/>
              <a:gdLst>
                <a:gd name="T0" fmla="*/ 367 w 367"/>
                <a:gd name="T1" fmla="*/ 272 h 372"/>
                <a:gd name="T2" fmla="*/ 367 w 367"/>
                <a:gd name="T3" fmla="*/ 0 h 372"/>
                <a:gd name="T4" fmla="*/ 183 w 367"/>
                <a:gd name="T5" fmla="*/ 0 h 372"/>
                <a:gd name="T6" fmla="*/ 0 w 367"/>
                <a:gd name="T7" fmla="*/ 0 h 372"/>
                <a:gd name="T8" fmla="*/ 0 w 367"/>
                <a:gd name="T9" fmla="*/ 272 h 372"/>
                <a:gd name="T10" fmla="*/ 149 w 367"/>
                <a:gd name="T11" fmla="*/ 272 h 372"/>
                <a:gd name="T12" fmla="*/ 149 w 367"/>
                <a:gd name="T13" fmla="*/ 331 h 372"/>
                <a:gd name="T14" fmla="*/ 86 w 367"/>
                <a:gd name="T15" fmla="*/ 331 h 372"/>
                <a:gd name="T16" fmla="*/ 86 w 367"/>
                <a:gd name="T17" fmla="*/ 372 h 372"/>
                <a:gd name="T18" fmla="*/ 175 w 367"/>
                <a:gd name="T19" fmla="*/ 372 h 372"/>
                <a:gd name="T20" fmla="*/ 284 w 367"/>
                <a:gd name="T21" fmla="*/ 372 h 372"/>
                <a:gd name="T22" fmla="*/ 284 w 367"/>
                <a:gd name="T23" fmla="*/ 331 h 372"/>
                <a:gd name="T24" fmla="*/ 218 w 367"/>
                <a:gd name="T25" fmla="*/ 331 h 372"/>
                <a:gd name="T26" fmla="*/ 218 w 367"/>
                <a:gd name="T27" fmla="*/ 272 h 372"/>
                <a:gd name="T28" fmla="*/ 367 w 367"/>
                <a:gd name="T29" fmla="*/ 272 h 372"/>
                <a:gd name="T30" fmla="*/ 175 w 367"/>
                <a:gd name="T31" fmla="*/ 243 h 372"/>
                <a:gd name="T32" fmla="*/ 34 w 367"/>
                <a:gd name="T33" fmla="*/ 243 h 372"/>
                <a:gd name="T34" fmla="*/ 34 w 367"/>
                <a:gd name="T35" fmla="*/ 29 h 372"/>
                <a:gd name="T36" fmla="*/ 34 w 367"/>
                <a:gd name="T37" fmla="*/ 29 h 372"/>
                <a:gd name="T38" fmla="*/ 183 w 367"/>
                <a:gd name="T39" fmla="*/ 29 h 372"/>
                <a:gd name="T40" fmla="*/ 334 w 367"/>
                <a:gd name="T41" fmla="*/ 29 h 372"/>
                <a:gd name="T42" fmla="*/ 334 w 367"/>
                <a:gd name="T43" fmla="*/ 29 h 372"/>
                <a:gd name="T44" fmla="*/ 334 w 367"/>
                <a:gd name="T45" fmla="*/ 243 h 372"/>
                <a:gd name="T46" fmla="*/ 175 w 367"/>
                <a:gd name="T47" fmla="*/ 24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 h="372">
                  <a:moveTo>
                    <a:pt x="367" y="272"/>
                  </a:moveTo>
                  <a:lnTo>
                    <a:pt x="367" y="0"/>
                  </a:lnTo>
                  <a:lnTo>
                    <a:pt x="183" y="0"/>
                  </a:lnTo>
                  <a:lnTo>
                    <a:pt x="0" y="0"/>
                  </a:lnTo>
                  <a:lnTo>
                    <a:pt x="0" y="272"/>
                  </a:lnTo>
                  <a:lnTo>
                    <a:pt x="149" y="272"/>
                  </a:lnTo>
                  <a:lnTo>
                    <a:pt x="149" y="331"/>
                  </a:lnTo>
                  <a:lnTo>
                    <a:pt x="86" y="331"/>
                  </a:lnTo>
                  <a:lnTo>
                    <a:pt x="86" y="372"/>
                  </a:lnTo>
                  <a:lnTo>
                    <a:pt x="175" y="372"/>
                  </a:lnTo>
                  <a:lnTo>
                    <a:pt x="284" y="372"/>
                  </a:lnTo>
                  <a:lnTo>
                    <a:pt x="284" y="331"/>
                  </a:lnTo>
                  <a:lnTo>
                    <a:pt x="218" y="331"/>
                  </a:lnTo>
                  <a:lnTo>
                    <a:pt x="218" y="272"/>
                  </a:lnTo>
                  <a:lnTo>
                    <a:pt x="367" y="272"/>
                  </a:lnTo>
                  <a:close/>
                  <a:moveTo>
                    <a:pt x="175" y="243"/>
                  </a:moveTo>
                  <a:lnTo>
                    <a:pt x="34" y="243"/>
                  </a:lnTo>
                  <a:lnTo>
                    <a:pt x="34" y="29"/>
                  </a:lnTo>
                  <a:lnTo>
                    <a:pt x="34" y="29"/>
                  </a:lnTo>
                  <a:lnTo>
                    <a:pt x="183" y="29"/>
                  </a:lnTo>
                  <a:lnTo>
                    <a:pt x="334" y="29"/>
                  </a:lnTo>
                  <a:lnTo>
                    <a:pt x="334" y="29"/>
                  </a:lnTo>
                  <a:lnTo>
                    <a:pt x="334" y="243"/>
                  </a:lnTo>
                  <a:lnTo>
                    <a:pt x="175" y="2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6" name="Freeform 32">
              <a:extLst>
                <a:ext uri="{FF2B5EF4-FFF2-40B4-BE49-F238E27FC236}">
                  <a16:creationId xmlns:a16="http://schemas.microsoft.com/office/drawing/2014/main" id="{4FB324FB-9B4F-48D9-8753-21574580D94D}"/>
                </a:ext>
              </a:extLst>
            </p:cNvPr>
            <p:cNvSpPr>
              <a:spLocks noEditPoints="1"/>
            </p:cNvSpPr>
            <p:nvPr/>
          </p:nvSpPr>
          <p:spPr bwMode="auto">
            <a:xfrm>
              <a:off x="6968400" y="4025627"/>
              <a:ext cx="404081" cy="535588"/>
            </a:xfrm>
            <a:custGeom>
              <a:avLst/>
              <a:gdLst>
                <a:gd name="T0" fmla="*/ 0 w 143"/>
                <a:gd name="T1" fmla="*/ 152 h 188"/>
                <a:gd name="T2" fmla="*/ 0 w 143"/>
                <a:gd name="T3" fmla="*/ 176 h 188"/>
                <a:gd name="T4" fmla="*/ 12 w 143"/>
                <a:gd name="T5" fmla="*/ 188 h 188"/>
                <a:gd name="T6" fmla="*/ 131 w 143"/>
                <a:gd name="T7" fmla="*/ 188 h 188"/>
                <a:gd name="T8" fmla="*/ 143 w 143"/>
                <a:gd name="T9" fmla="*/ 176 h 188"/>
                <a:gd name="T10" fmla="*/ 143 w 143"/>
                <a:gd name="T11" fmla="*/ 152 h 188"/>
                <a:gd name="T12" fmla="*/ 103 w 143"/>
                <a:gd name="T13" fmla="*/ 120 h 188"/>
                <a:gd name="T14" fmla="*/ 79 w 143"/>
                <a:gd name="T15" fmla="*/ 178 h 188"/>
                <a:gd name="T16" fmla="*/ 75 w 143"/>
                <a:gd name="T17" fmla="*/ 142 h 188"/>
                <a:gd name="T18" fmla="*/ 75 w 143"/>
                <a:gd name="T19" fmla="*/ 140 h 188"/>
                <a:gd name="T20" fmla="*/ 80 w 143"/>
                <a:gd name="T21" fmla="*/ 132 h 188"/>
                <a:gd name="T22" fmla="*/ 80 w 143"/>
                <a:gd name="T23" fmla="*/ 131 h 188"/>
                <a:gd name="T24" fmla="*/ 78 w 143"/>
                <a:gd name="T25" fmla="*/ 130 h 188"/>
                <a:gd name="T26" fmla="*/ 66 w 143"/>
                <a:gd name="T27" fmla="*/ 130 h 188"/>
                <a:gd name="T28" fmla="*/ 64 w 143"/>
                <a:gd name="T29" fmla="*/ 131 h 188"/>
                <a:gd name="T30" fmla="*/ 64 w 143"/>
                <a:gd name="T31" fmla="*/ 132 h 188"/>
                <a:gd name="T32" fmla="*/ 69 w 143"/>
                <a:gd name="T33" fmla="*/ 140 h 188"/>
                <a:gd name="T34" fmla="*/ 69 w 143"/>
                <a:gd name="T35" fmla="*/ 142 h 188"/>
                <a:gd name="T36" fmla="*/ 65 w 143"/>
                <a:gd name="T37" fmla="*/ 179 h 188"/>
                <a:gd name="T38" fmla="*/ 40 w 143"/>
                <a:gd name="T39" fmla="*/ 120 h 188"/>
                <a:gd name="T40" fmla="*/ 0 w 143"/>
                <a:gd name="T41" fmla="*/ 152 h 188"/>
                <a:gd name="T42" fmla="*/ 72 w 143"/>
                <a:gd name="T43" fmla="*/ 107 h 188"/>
                <a:gd name="T44" fmla="*/ 46 w 143"/>
                <a:gd name="T45" fmla="*/ 90 h 188"/>
                <a:gd name="T46" fmla="*/ 34 w 143"/>
                <a:gd name="T47" fmla="*/ 56 h 188"/>
                <a:gd name="T48" fmla="*/ 34 w 143"/>
                <a:gd name="T49" fmla="*/ 56 h 188"/>
                <a:gd name="T50" fmla="*/ 34 w 143"/>
                <a:gd name="T51" fmla="*/ 56 h 188"/>
                <a:gd name="T52" fmla="*/ 34 w 143"/>
                <a:gd name="T53" fmla="*/ 53 h 188"/>
                <a:gd name="T54" fmla="*/ 72 w 143"/>
                <a:gd name="T55" fmla="*/ 0 h 188"/>
                <a:gd name="T56" fmla="*/ 110 w 143"/>
                <a:gd name="T57" fmla="*/ 53 h 188"/>
                <a:gd name="T58" fmla="*/ 110 w 143"/>
                <a:gd name="T59" fmla="*/ 56 h 188"/>
                <a:gd name="T60" fmla="*/ 110 w 143"/>
                <a:gd name="T61" fmla="*/ 56 h 188"/>
                <a:gd name="T62" fmla="*/ 110 w 143"/>
                <a:gd name="T63" fmla="*/ 56 h 188"/>
                <a:gd name="T64" fmla="*/ 98 w 143"/>
                <a:gd name="T65" fmla="*/ 90 h 188"/>
                <a:gd name="T66" fmla="*/ 72 w 143"/>
                <a:gd name="T67" fmla="*/ 107 h 188"/>
                <a:gd name="T68" fmla="*/ 50 w 143"/>
                <a:gd name="T69" fmla="*/ 87 h 188"/>
                <a:gd name="T70" fmla="*/ 72 w 143"/>
                <a:gd name="T71" fmla="*/ 101 h 188"/>
                <a:gd name="T72" fmla="*/ 94 w 143"/>
                <a:gd name="T73" fmla="*/ 87 h 188"/>
                <a:gd name="T74" fmla="*/ 104 w 143"/>
                <a:gd name="T75" fmla="*/ 56 h 188"/>
                <a:gd name="T76" fmla="*/ 102 w 143"/>
                <a:gd name="T77" fmla="*/ 48 h 188"/>
                <a:gd name="T78" fmla="*/ 101 w 143"/>
                <a:gd name="T79" fmla="*/ 39 h 188"/>
                <a:gd name="T80" fmla="*/ 99 w 143"/>
                <a:gd name="T81" fmla="*/ 29 h 188"/>
                <a:gd name="T82" fmla="*/ 85 w 143"/>
                <a:gd name="T83" fmla="*/ 28 h 188"/>
                <a:gd name="T84" fmla="*/ 72 w 143"/>
                <a:gd name="T85" fmla="*/ 30 h 188"/>
                <a:gd name="T86" fmla="*/ 59 w 143"/>
                <a:gd name="T87" fmla="*/ 28 h 188"/>
                <a:gd name="T88" fmla="*/ 59 w 143"/>
                <a:gd name="T89" fmla="*/ 28 h 188"/>
                <a:gd name="T90" fmla="*/ 45 w 143"/>
                <a:gd name="T91" fmla="*/ 29 h 188"/>
                <a:gd name="T92" fmla="*/ 42 w 143"/>
                <a:gd name="T93" fmla="*/ 39 h 188"/>
                <a:gd name="T94" fmla="*/ 42 w 143"/>
                <a:gd name="T95" fmla="*/ 48 h 188"/>
                <a:gd name="T96" fmla="*/ 39 w 143"/>
                <a:gd name="T97" fmla="*/ 56 h 188"/>
                <a:gd name="T98" fmla="*/ 50 w 143"/>
                <a:gd name="T99" fmla="*/ 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188">
                  <a:moveTo>
                    <a:pt x="0" y="152"/>
                  </a:moveTo>
                  <a:cubicBezTo>
                    <a:pt x="0" y="160"/>
                    <a:pt x="0" y="168"/>
                    <a:pt x="0" y="176"/>
                  </a:cubicBezTo>
                  <a:cubicBezTo>
                    <a:pt x="0" y="182"/>
                    <a:pt x="6" y="188"/>
                    <a:pt x="12" y="188"/>
                  </a:cubicBezTo>
                  <a:cubicBezTo>
                    <a:pt x="52" y="188"/>
                    <a:pt x="92" y="188"/>
                    <a:pt x="131" y="188"/>
                  </a:cubicBezTo>
                  <a:cubicBezTo>
                    <a:pt x="138" y="188"/>
                    <a:pt x="143" y="182"/>
                    <a:pt x="143" y="176"/>
                  </a:cubicBezTo>
                  <a:cubicBezTo>
                    <a:pt x="143" y="152"/>
                    <a:pt x="143" y="152"/>
                    <a:pt x="143" y="152"/>
                  </a:cubicBezTo>
                  <a:cubicBezTo>
                    <a:pt x="143" y="135"/>
                    <a:pt x="126" y="125"/>
                    <a:pt x="103" y="120"/>
                  </a:cubicBezTo>
                  <a:cubicBezTo>
                    <a:pt x="96" y="147"/>
                    <a:pt x="90" y="157"/>
                    <a:pt x="79" y="178"/>
                  </a:cubicBezTo>
                  <a:cubicBezTo>
                    <a:pt x="75" y="142"/>
                    <a:pt x="75" y="142"/>
                    <a:pt x="75" y="142"/>
                  </a:cubicBezTo>
                  <a:cubicBezTo>
                    <a:pt x="75" y="142"/>
                    <a:pt x="75" y="141"/>
                    <a:pt x="75" y="140"/>
                  </a:cubicBezTo>
                  <a:cubicBezTo>
                    <a:pt x="80" y="132"/>
                    <a:pt x="80" y="132"/>
                    <a:pt x="80" y="132"/>
                  </a:cubicBezTo>
                  <a:cubicBezTo>
                    <a:pt x="80" y="132"/>
                    <a:pt x="80" y="131"/>
                    <a:pt x="80" y="131"/>
                  </a:cubicBezTo>
                  <a:cubicBezTo>
                    <a:pt x="79" y="130"/>
                    <a:pt x="79" y="130"/>
                    <a:pt x="78" y="130"/>
                  </a:cubicBezTo>
                  <a:cubicBezTo>
                    <a:pt x="74" y="130"/>
                    <a:pt x="70" y="130"/>
                    <a:pt x="66" y="130"/>
                  </a:cubicBezTo>
                  <a:cubicBezTo>
                    <a:pt x="65" y="130"/>
                    <a:pt x="65" y="130"/>
                    <a:pt x="64" y="131"/>
                  </a:cubicBezTo>
                  <a:cubicBezTo>
                    <a:pt x="64" y="131"/>
                    <a:pt x="64" y="132"/>
                    <a:pt x="64" y="132"/>
                  </a:cubicBezTo>
                  <a:cubicBezTo>
                    <a:pt x="69" y="140"/>
                    <a:pt x="69" y="140"/>
                    <a:pt x="69" y="140"/>
                  </a:cubicBezTo>
                  <a:cubicBezTo>
                    <a:pt x="69" y="141"/>
                    <a:pt x="69" y="142"/>
                    <a:pt x="69" y="142"/>
                  </a:cubicBezTo>
                  <a:cubicBezTo>
                    <a:pt x="65" y="179"/>
                    <a:pt x="65" y="179"/>
                    <a:pt x="65" y="179"/>
                  </a:cubicBezTo>
                  <a:cubicBezTo>
                    <a:pt x="54" y="157"/>
                    <a:pt x="47" y="148"/>
                    <a:pt x="40" y="120"/>
                  </a:cubicBezTo>
                  <a:cubicBezTo>
                    <a:pt x="18" y="125"/>
                    <a:pt x="0" y="135"/>
                    <a:pt x="0" y="152"/>
                  </a:cubicBezTo>
                  <a:close/>
                  <a:moveTo>
                    <a:pt x="72" y="107"/>
                  </a:moveTo>
                  <a:cubicBezTo>
                    <a:pt x="62" y="107"/>
                    <a:pt x="53" y="100"/>
                    <a:pt x="46" y="90"/>
                  </a:cubicBezTo>
                  <a:cubicBezTo>
                    <a:pt x="39" y="81"/>
                    <a:pt x="34" y="68"/>
                    <a:pt x="34" y="56"/>
                  </a:cubicBezTo>
                  <a:cubicBezTo>
                    <a:pt x="34" y="56"/>
                    <a:pt x="34" y="56"/>
                    <a:pt x="34" y="56"/>
                  </a:cubicBezTo>
                  <a:cubicBezTo>
                    <a:pt x="34" y="56"/>
                    <a:pt x="34" y="56"/>
                    <a:pt x="34" y="56"/>
                  </a:cubicBezTo>
                  <a:cubicBezTo>
                    <a:pt x="34" y="55"/>
                    <a:pt x="34" y="54"/>
                    <a:pt x="34" y="53"/>
                  </a:cubicBezTo>
                  <a:cubicBezTo>
                    <a:pt x="34" y="24"/>
                    <a:pt x="29" y="0"/>
                    <a:pt x="72" y="0"/>
                  </a:cubicBezTo>
                  <a:cubicBezTo>
                    <a:pt x="115" y="0"/>
                    <a:pt x="110" y="24"/>
                    <a:pt x="110" y="53"/>
                  </a:cubicBezTo>
                  <a:cubicBezTo>
                    <a:pt x="110" y="54"/>
                    <a:pt x="110" y="55"/>
                    <a:pt x="110" y="56"/>
                  </a:cubicBezTo>
                  <a:cubicBezTo>
                    <a:pt x="110" y="56"/>
                    <a:pt x="110" y="56"/>
                    <a:pt x="110" y="56"/>
                  </a:cubicBezTo>
                  <a:cubicBezTo>
                    <a:pt x="110" y="56"/>
                    <a:pt x="110" y="56"/>
                    <a:pt x="110" y="56"/>
                  </a:cubicBezTo>
                  <a:cubicBezTo>
                    <a:pt x="110" y="68"/>
                    <a:pt x="105" y="81"/>
                    <a:pt x="98" y="90"/>
                  </a:cubicBezTo>
                  <a:cubicBezTo>
                    <a:pt x="91" y="100"/>
                    <a:pt x="81" y="107"/>
                    <a:pt x="72" y="107"/>
                  </a:cubicBezTo>
                  <a:close/>
                  <a:moveTo>
                    <a:pt x="50" y="87"/>
                  </a:moveTo>
                  <a:cubicBezTo>
                    <a:pt x="56" y="96"/>
                    <a:pt x="64" y="101"/>
                    <a:pt x="72" y="101"/>
                  </a:cubicBezTo>
                  <a:cubicBezTo>
                    <a:pt x="80" y="101"/>
                    <a:pt x="87" y="96"/>
                    <a:pt x="94" y="87"/>
                  </a:cubicBezTo>
                  <a:cubicBezTo>
                    <a:pt x="100" y="79"/>
                    <a:pt x="104" y="67"/>
                    <a:pt x="104" y="56"/>
                  </a:cubicBezTo>
                  <a:cubicBezTo>
                    <a:pt x="102" y="48"/>
                    <a:pt x="102" y="48"/>
                    <a:pt x="102" y="48"/>
                  </a:cubicBezTo>
                  <a:cubicBezTo>
                    <a:pt x="101" y="45"/>
                    <a:pt x="101" y="42"/>
                    <a:pt x="101" y="39"/>
                  </a:cubicBezTo>
                  <a:cubicBezTo>
                    <a:pt x="101" y="35"/>
                    <a:pt x="101" y="32"/>
                    <a:pt x="99" y="29"/>
                  </a:cubicBezTo>
                  <a:cubicBezTo>
                    <a:pt x="96" y="25"/>
                    <a:pt x="91" y="26"/>
                    <a:pt x="85" y="28"/>
                  </a:cubicBezTo>
                  <a:cubicBezTo>
                    <a:pt x="81" y="29"/>
                    <a:pt x="77" y="30"/>
                    <a:pt x="72" y="30"/>
                  </a:cubicBezTo>
                  <a:cubicBezTo>
                    <a:pt x="67" y="30"/>
                    <a:pt x="63" y="29"/>
                    <a:pt x="59" y="28"/>
                  </a:cubicBezTo>
                  <a:cubicBezTo>
                    <a:pt x="59" y="28"/>
                    <a:pt x="59" y="28"/>
                    <a:pt x="59" y="28"/>
                  </a:cubicBezTo>
                  <a:cubicBezTo>
                    <a:pt x="53" y="26"/>
                    <a:pt x="48" y="25"/>
                    <a:pt x="45" y="29"/>
                  </a:cubicBezTo>
                  <a:cubicBezTo>
                    <a:pt x="43" y="32"/>
                    <a:pt x="42" y="35"/>
                    <a:pt x="42" y="39"/>
                  </a:cubicBezTo>
                  <a:cubicBezTo>
                    <a:pt x="42" y="42"/>
                    <a:pt x="42" y="45"/>
                    <a:pt x="42" y="48"/>
                  </a:cubicBezTo>
                  <a:cubicBezTo>
                    <a:pt x="39" y="56"/>
                    <a:pt x="39" y="56"/>
                    <a:pt x="39" y="56"/>
                  </a:cubicBezTo>
                  <a:cubicBezTo>
                    <a:pt x="39" y="67"/>
                    <a:pt x="44" y="79"/>
                    <a:pt x="5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cxnSp>
          <p:nvCxnSpPr>
            <p:cNvPr id="30" name="Straight Connector 37">
              <a:extLst>
                <a:ext uri="{FF2B5EF4-FFF2-40B4-BE49-F238E27FC236}">
                  <a16:creationId xmlns:a16="http://schemas.microsoft.com/office/drawing/2014/main" id="{1FD17E87-B001-4506-A36D-4360F761790B}"/>
                </a:ext>
              </a:extLst>
            </p:cNvPr>
            <p:cNvCxnSpPr>
              <a:cxnSpLocks/>
              <a:stCxn id="23" idx="6"/>
            </p:cNvCxnSpPr>
            <p:nvPr/>
          </p:nvCxnSpPr>
          <p:spPr>
            <a:xfrm flipV="1">
              <a:off x="1289446" y="3796703"/>
              <a:ext cx="6438432" cy="32876"/>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31" name="Oval 21">
              <a:extLst>
                <a:ext uri="{FF2B5EF4-FFF2-40B4-BE49-F238E27FC236}">
                  <a16:creationId xmlns:a16="http://schemas.microsoft.com/office/drawing/2014/main" id="{7692045C-A15E-4A42-962F-8650214007F1}"/>
                </a:ext>
              </a:extLst>
            </p:cNvPr>
            <p:cNvSpPr>
              <a:spLocks noChangeArrowheads="1"/>
            </p:cNvSpPr>
            <p:nvPr/>
          </p:nvSpPr>
          <p:spPr bwMode="auto">
            <a:xfrm>
              <a:off x="7140247" y="3770999"/>
              <a:ext cx="115964" cy="117160"/>
            </a:xfrm>
            <a:prstGeom prst="ellipse">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2" name="Oval 22">
              <a:extLst>
                <a:ext uri="{FF2B5EF4-FFF2-40B4-BE49-F238E27FC236}">
                  <a16:creationId xmlns:a16="http://schemas.microsoft.com/office/drawing/2014/main" id="{A94C64C0-2A98-4523-9478-E1E9B26091AA}"/>
                </a:ext>
              </a:extLst>
            </p:cNvPr>
            <p:cNvSpPr>
              <a:spLocks noChangeArrowheads="1"/>
            </p:cNvSpPr>
            <p:nvPr/>
          </p:nvSpPr>
          <p:spPr bwMode="auto">
            <a:xfrm>
              <a:off x="7165354" y="3797300"/>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3" name="Oval 25">
              <a:extLst>
                <a:ext uri="{FF2B5EF4-FFF2-40B4-BE49-F238E27FC236}">
                  <a16:creationId xmlns:a16="http://schemas.microsoft.com/office/drawing/2014/main" id="{68CDA67D-7FD8-4879-8157-F41127B55EF9}"/>
                </a:ext>
              </a:extLst>
            </p:cNvPr>
            <p:cNvSpPr>
              <a:spLocks noChangeArrowheads="1"/>
            </p:cNvSpPr>
            <p:nvPr/>
          </p:nvSpPr>
          <p:spPr bwMode="auto">
            <a:xfrm>
              <a:off x="5043393" y="3770999"/>
              <a:ext cx="115964" cy="117160"/>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4" name="Oval 26">
              <a:extLst>
                <a:ext uri="{FF2B5EF4-FFF2-40B4-BE49-F238E27FC236}">
                  <a16:creationId xmlns:a16="http://schemas.microsoft.com/office/drawing/2014/main" id="{D10B0359-F4D5-4AF4-A168-90D7F330D516}"/>
                </a:ext>
              </a:extLst>
            </p:cNvPr>
            <p:cNvSpPr>
              <a:spLocks noChangeArrowheads="1"/>
            </p:cNvSpPr>
            <p:nvPr/>
          </p:nvSpPr>
          <p:spPr bwMode="auto">
            <a:xfrm>
              <a:off x="5068493" y="3797300"/>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5" name="Oval 27">
              <a:extLst>
                <a:ext uri="{FF2B5EF4-FFF2-40B4-BE49-F238E27FC236}">
                  <a16:creationId xmlns:a16="http://schemas.microsoft.com/office/drawing/2014/main" id="{E1DBAF29-63E0-4BAA-A7FC-0C3A0E660182}"/>
                </a:ext>
              </a:extLst>
            </p:cNvPr>
            <p:cNvSpPr>
              <a:spLocks noChangeArrowheads="1"/>
            </p:cNvSpPr>
            <p:nvPr/>
          </p:nvSpPr>
          <p:spPr bwMode="auto">
            <a:xfrm>
              <a:off x="3191309" y="3770999"/>
              <a:ext cx="115964" cy="117160"/>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6" name="Oval 28">
              <a:extLst>
                <a:ext uri="{FF2B5EF4-FFF2-40B4-BE49-F238E27FC236}">
                  <a16:creationId xmlns:a16="http://schemas.microsoft.com/office/drawing/2014/main" id="{5DB3659B-B64D-476E-AC8F-161ECDB141AD}"/>
                </a:ext>
              </a:extLst>
            </p:cNvPr>
            <p:cNvSpPr>
              <a:spLocks noChangeArrowheads="1"/>
            </p:cNvSpPr>
            <p:nvPr/>
          </p:nvSpPr>
          <p:spPr bwMode="auto">
            <a:xfrm>
              <a:off x="3217016" y="3796703"/>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7" name="Rectangle 36">
              <a:extLst>
                <a:ext uri="{FF2B5EF4-FFF2-40B4-BE49-F238E27FC236}">
                  <a16:creationId xmlns:a16="http://schemas.microsoft.com/office/drawing/2014/main" id="{E5024CF1-1CC4-4CC9-AD71-C3C0C9FAE98D}"/>
                </a:ext>
              </a:extLst>
            </p:cNvPr>
            <p:cNvSpPr/>
            <p:nvPr/>
          </p:nvSpPr>
          <p:spPr>
            <a:xfrm>
              <a:off x="597214" y="3084735"/>
              <a:ext cx="1384300" cy="597199"/>
            </a:xfrm>
            <a:prstGeom prst="rect">
              <a:avLst/>
            </a:prstGeom>
          </p:spPr>
          <p:txBody>
            <a:bodyPr wrap="square">
              <a:spAutoFit/>
            </a:bodyPr>
            <a:lstStyle/>
            <a:p>
              <a:pPr algn="ctr"/>
              <a:r>
                <a:rPr lang="en-US" sz="1400" b="1" dirty="0">
                  <a:solidFill>
                    <a:srgbClr val="005EB8"/>
                  </a:solidFill>
                  <a:latin typeface="Univers for KPMG" panose="020B0603020202020204" pitchFamily="34" charset="0"/>
                </a:rPr>
                <a:t>Navigate the website and fills in application </a:t>
              </a:r>
              <a:endParaRPr lang="en-US" sz="900" dirty="0">
                <a:latin typeface="Univers for KPMG" panose="020B0603020202020204" pitchFamily="34" charset="0"/>
              </a:endParaRPr>
            </a:p>
          </p:txBody>
        </p:sp>
        <p:sp>
          <p:nvSpPr>
            <p:cNvPr id="38" name="Rectangle 37">
              <a:extLst>
                <a:ext uri="{FF2B5EF4-FFF2-40B4-BE49-F238E27FC236}">
                  <a16:creationId xmlns:a16="http://schemas.microsoft.com/office/drawing/2014/main" id="{2C931512-CF3D-4F4E-A180-5A6614D1ECA0}"/>
                </a:ext>
              </a:extLst>
            </p:cNvPr>
            <p:cNvSpPr/>
            <p:nvPr/>
          </p:nvSpPr>
          <p:spPr>
            <a:xfrm>
              <a:off x="2379967" y="2727227"/>
              <a:ext cx="1826514" cy="936486"/>
            </a:xfrm>
            <a:prstGeom prst="rect">
              <a:avLst/>
            </a:prstGeom>
          </p:spPr>
          <p:txBody>
            <a:bodyPr wrap="square">
              <a:spAutoFit/>
            </a:bodyPr>
            <a:lstStyle/>
            <a:p>
              <a:pPr algn="ctr"/>
              <a:r>
                <a:rPr lang="en-US" sz="1400" b="1" dirty="0">
                  <a:solidFill>
                    <a:srgbClr val="0091DA"/>
                  </a:solidFill>
                  <a:latin typeface="Univers for KPMG" panose="020B0603020202020204" pitchFamily="34" charset="0"/>
                </a:rPr>
                <a:t>Select payment and different payment options come up, applicant choose debit or credit payment method </a:t>
              </a:r>
              <a:endParaRPr lang="en-US" sz="900" dirty="0">
                <a:latin typeface="Univers for KPMG" panose="020B0603020202020204" pitchFamily="34" charset="0"/>
              </a:endParaRPr>
            </a:p>
          </p:txBody>
        </p:sp>
        <p:sp>
          <p:nvSpPr>
            <p:cNvPr id="39" name="Rectangle 38">
              <a:extLst>
                <a:ext uri="{FF2B5EF4-FFF2-40B4-BE49-F238E27FC236}">
                  <a16:creationId xmlns:a16="http://schemas.microsoft.com/office/drawing/2014/main" id="{DA2F851F-0A7A-4420-A3B9-1E2265015D2F}"/>
                </a:ext>
              </a:extLst>
            </p:cNvPr>
            <p:cNvSpPr/>
            <p:nvPr/>
          </p:nvSpPr>
          <p:spPr>
            <a:xfrm>
              <a:off x="4372934" y="3195663"/>
              <a:ext cx="1455674" cy="248833"/>
            </a:xfrm>
            <a:prstGeom prst="rect">
              <a:avLst/>
            </a:prstGeom>
          </p:spPr>
          <p:txBody>
            <a:bodyPr wrap="square">
              <a:spAutoFit/>
            </a:bodyPr>
            <a:lstStyle/>
            <a:p>
              <a:pPr algn="ctr"/>
              <a:r>
                <a:rPr lang="en-US" sz="1400" b="1" dirty="0">
                  <a:solidFill>
                    <a:srgbClr val="483698"/>
                  </a:solidFill>
                  <a:latin typeface="Univers for KPMG" panose="020B0603020202020204" pitchFamily="34" charset="0"/>
                </a:rPr>
                <a:t>Put in card details </a:t>
              </a:r>
              <a:endParaRPr lang="en-US" sz="900" dirty="0">
                <a:latin typeface="Univers for KPMG" panose="020B0603020202020204" pitchFamily="34" charset="0"/>
              </a:endParaRPr>
            </a:p>
          </p:txBody>
        </p:sp>
        <p:sp>
          <p:nvSpPr>
            <p:cNvPr id="40" name="Rectangle 39">
              <a:extLst>
                <a:ext uri="{FF2B5EF4-FFF2-40B4-BE49-F238E27FC236}">
                  <a16:creationId xmlns:a16="http://schemas.microsoft.com/office/drawing/2014/main" id="{01EAE14A-1C8D-4F42-B71A-A3FE26992540}"/>
                </a:ext>
              </a:extLst>
            </p:cNvPr>
            <p:cNvSpPr/>
            <p:nvPr/>
          </p:nvSpPr>
          <p:spPr>
            <a:xfrm>
              <a:off x="6513502" y="2790862"/>
              <a:ext cx="1384300" cy="771382"/>
            </a:xfrm>
            <a:prstGeom prst="rect">
              <a:avLst/>
            </a:prstGeom>
          </p:spPr>
          <p:txBody>
            <a:bodyPr wrap="square">
              <a:spAutoFit/>
            </a:bodyPr>
            <a:lstStyle/>
            <a:p>
              <a:pPr algn="ctr"/>
              <a:r>
                <a:rPr lang="en-US" sz="1400" b="1" dirty="0">
                  <a:solidFill>
                    <a:srgbClr val="470A68"/>
                  </a:solidFill>
                  <a:latin typeface="Univers for KPMG" panose="020B0603020202020204" pitchFamily="34" charset="0"/>
                </a:rPr>
                <a:t>Payment is made and received by the high commission</a:t>
              </a:r>
              <a:endParaRPr lang="en-US" sz="900" dirty="0">
                <a:latin typeface="Univers for KPMG" panose="020B0603020202020204" pitchFamily="34" charset="0"/>
              </a:endParaRPr>
            </a:p>
          </p:txBody>
        </p:sp>
      </p:grpSp>
      <p:grpSp>
        <p:nvGrpSpPr>
          <p:cNvPr id="147" name="Group 146">
            <a:extLst>
              <a:ext uri="{FF2B5EF4-FFF2-40B4-BE49-F238E27FC236}">
                <a16:creationId xmlns:a16="http://schemas.microsoft.com/office/drawing/2014/main" id="{F03A0EC9-D356-4E2D-8591-300511C4273D}"/>
              </a:ext>
            </a:extLst>
          </p:cNvPr>
          <p:cNvGrpSpPr/>
          <p:nvPr/>
        </p:nvGrpSpPr>
        <p:grpSpPr>
          <a:xfrm>
            <a:off x="106008" y="920887"/>
            <a:ext cx="3651121" cy="4491112"/>
            <a:chOff x="53593" y="1065529"/>
            <a:chExt cx="3584839" cy="4385416"/>
          </a:xfrm>
        </p:grpSpPr>
        <p:sp>
          <p:nvSpPr>
            <p:cNvPr id="146" name="TextBox 145">
              <a:extLst>
                <a:ext uri="{FF2B5EF4-FFF2-40B4-BE49-F238E27FC236}">
                  <a16:creationId xmlns:a16="http://schemas.microsoft.com/office/drawing/2014/main" id="{32AA258E-7871-4CA2-960F-6F78C03E20D6}"/>
                </a:ext>
              </a:extLst>
            </p:cNvPr>
            <p:cNvSpPr txBox="1"/>
            <p:nvPr/>
          </p:nvSpPr>
          <p:spPr>
            <a:xfrm>
              <a:off x="361461" y="1538852"/>
              <a:ext cx="3276971" cy="1213516"/>
            </a:xfrm>
            <a:prstGeom prst="rect">
              <a:avLst/>
            </a:prstGeom>
            <a:noFill/>
          </p:spPr>
          <p:txBody>
            <a:bodyPr wrap="square">
              <a:spAutoFit/>
            </a:bodyPr>
            <a:lstStyle/>
            <a:p>
              <a:r>
                <a:rPr lang="en-US" b="0" i="0" dirty="0">
                  <a:solidFill>
                    <a:schemeClr val="tx1">
                      <a:lumMod val="85000"/>
                      <a:lumOff val="15000"/>
                    </a:schemeClr>
                  </a:solidFill>
                  <a:effectLst/>
                  <a:latin typeface="Calibri" panose="020F0502020204030204" pitchFamily="34" charset="0"/>
                </a:rPr>
                <a:t>I want to make payments using my debit or credit card, to have the flexibility and convenience of fee payment</a:t>
              </a:r>
              <a:endParaRPr lang="en-US" dirty="0">
                <a:solidFill>
                  <a:schemeClr val="tx1">
                    <a:lumMod val="85000"/>
                    <a:lumOff val="15000"/>
                  </a:schemeClr>
                </a:solidFill>
              </a:endParaRPr>
            </a:p>
          </p:txBody>
        </p:sp>
        <p:sp>
          <p:nvSpPr>
            <p:cNvPr id="145" name="Cloud">
              <a:extLst>
                <a:ext uri="{FF2B5EF4-FFF2-40B4-BE49-F238E27FC236}">
                  <a16:creationId xmlns:a16="http://schemas.microsoft.com/office/drawing/2014/main" id="{DCD79657-0EB9-4C05-BA7D-61418301E259}"/>
                </a:ext>
              </a:extLst>
            </p:cNvPr>
            <p:cNvSpPr>
              <a:spLocks noChangeAspect="1" noEditPoints="1" noChangeArrowheads="1"/>
            </p:cNvSpPr>
            <p:nvPr/>
          </p:nvSpPr>
          <p:spPr bwMode="gray">
            <a:xfrm>
              <a:off x="53593" y="1065529"/>
              <a:ext cx="3584839" cy="222114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2700" cap="rnd" algn="ctr">
              <a:solidFill>
                <a:srgbClr val="00338D"/>
              </a:solidFill>
              <a:miter lim="800000"/>
              <a:headEnd/>
              <a:tailEnd/>
            </a:ln>
            <a:effectLst/>
          </p:spPr>
          <p:txBody>
            <a:bodyPr lIns="54000" tIns="54000" rIns="54000" bIns="54000" anchor="ctr"/>
            <a:lstStyle/>
            <a:p>
              <a:pPr algn="ctr" eaLnBrk="0" hangingPunct="0"/>
              <a:endParaRPr lang="en-US" sz="1000" b="1" dirty="0">
                <a:solidFill>
                  <a:schemeClr val="bg1">
                    <a:lumMod val="75000"/>
                  </a:schemeClr>
                </a:solidFill>
              </a:endParaRPr>
            </a:p>
          </p:txBody>
        </p:sp>
        <p:pic>
          <p:nvPicPr>
            <p:cNvPr id="144" name="Picture 143">
              <a:extLst>
                <a:ext uri="{FF2B5EF4-FFF2-40B4-BE49-F238E27FC236}">
                  <a16:creationId xmlns:a16="http://schemas.microsoft.com/office/drawing/2014/main" id="{F8BD523D-FEAF-430A-B9DB-85C6294F76A7}"/>
                </a:ext>
              </a:extLst>
            </p:cNvPr>
            <p:cNvPicPr>
              <a:picLocks noChangeAspect="1"/>
            </p:cNvPicPr>
            <p:nvPr/>
          </p:nvPicPr>
          <p:blipFill>
            <a:blip r:embed="rId2"/>
            <a:stretch>
              <a:fillRect/>
            </a:stretch>
          </p:blipFill>
          <p:spPr>
            <a:xfrm>
              <a:off x="522516" y="2932981"/>
              <a:ext cx="1622721" cy="2517964"/>
            </a:xfrm>
            <a:prstGeom prst="rect">
              <a:avLst/>
            </a:prstGeom>
          </p:spPr>
        </p:pic>
      </p:grpSp>
      <p:grpSp>
        <p:nvGrpSpPr>
          <p:cNvPr id="149" name="Group 148">
            <a:extLst>
              <a:ext uri="{FF2B5EF4-FFF2-40B4-BE49-F238E27FC236}">
                <a16:creationId xmlns:a16="http://schemas.microsoft.com/office/drawing/2014/main" id="{5094AD58-EDAC-4164-884C-797615EDDE17}"/>
              </a:ext>
            </a:extLst>
          </p:cNvPr>
          <p:cNvGrpSpPr/>
          <p:nvPr/>
        </p:nvGrpSpPr>
        <p:grpSpPr>
          <a:xfrm>
            <a:off x="6418624" y="4210534"/>
            <a:ext cx="476884" cy="378454"/>
            <a:chOff x="3992674" y="1813718"/>
            <a:chExt cx="328612" cy="261938"/>
          </a:xfrm>
          <a:solidFill>
            <a:schemeClr val="bg1"/>
          </a:solidFill>
        </p:grpSpPr>
        <p:sp>
          <p:nvSpPr>
            <p:cNvPr id="150" name="Freeform 10181">
              <a:extLst>
                <a:ext uri="{FF2B5EF4-FFF2-40B4-BE49-F238E27FC236}">
                  <a16:creationId xmlns:a16="http://schemas.microsoft.com/office/drawing/2014/main" id="{6FCBF6F5-8658-4FC1-8E6D-F2673500D1C6}"/>
                </a:ext>
              </a:extLst>
            </p:cNvPr>
            <p:cNvSpPr>
              <a:spLocks noEditPoints="1"/>
            </p:cNvSpPr>
            <p:nvPr/>
          </p:nvSpPr>
          <p:spPr bwMode="auto">
            <a:xfrm>
              <a:off x="4072049" y="1864518"/>
              <a:ext cx="174625" cy="211138"/>
            </a:xfrm>
            <a:custGeom>
              <a:avLst/>
              <a:gdLst>
                <a:gd name="T0" fmla="*/ 225 w 440"/>
                <a:gd name="T1" fmla="*/ 380 h 530"/>
                <a:gd name="T2" fmla="*/ 243 w 440"/>
                <a:gd name="T3" fmla="*/ 370 h 530"/>
                <a:gd name="T4" fmla="*/ 248 w 440"/>
                <a:gd name="T5" fmla="*/ 354 h 530"/>
                <a:gd name="T6" fmla="*/ 243 w 440"/>
                <a:gd name="T7" fmla="*/ 337 h 530"/>
                <a:gd name="T8" fmla="*/ 225 w 440"/>
                <a:gd name="T9" fmla="*/ 323 h 530"/>
                <a:gd name="T10" fmla="*/ 188 w 440"/>
                <a:gd name="T11" fmla="*/ 309 h 530"/>
                <a:gd name="T12" fmla="*/ 151 w 440"/>
                <a:gd name="T13" fmla="*/ 285 h 530"/>
                <a:gd name="T14" fmla="*/ 138 w 440"/>
                <a:gd name="T15" fmla="*/ 269 h 530"/>
                <a:gd name="T16" fmla="*/ 132 w 440"/>
                <a:gd name="T17" fmla="*/ 250 h 530"/>
                <a:gd name="T18" fmla="*/ 131 w 440"/>
                <a:gd name="T19" fmla="*/ 227 h 530"/>
                <a:gd name="T20" fmla="*/ 135 w 440"/>
                <a:gd name="T21" fmla="*/ 207 h 530"/>
                <a:gd name="T22" fmla="*/ 145 w 440"/>
                <a:gd name="T23" fmla="*/ 189 h 530"/>
                <a:gd name="T24" fmla="*/ 159 w 440"/>
                <a:gd name="T25" fmla="*/ 174 h 530"/>
                <a:gd name="T26" fmla="*/ 177 w 440"/>
                <a:gd name="T27" fmla="*/ 164 h 530"/>
                <a:gd name="T28" fmla="*/ 200 w 440"/>
                <a:gd name="T29" fmla="*/ 156 h 530"/>
                <a:gd name="T30" fmla="*/ 240 w 440"/>
                <a:gd name="T31" fmla="*/ 153 h 530"/>
                <a:gd name="T32" fmla="*/ 289 w 440"/>
                <a:gd name="T33" fmla="*/ 162 h 530"/>
                <a:gd name="T34" fmla="*/ 279 w 440"/>
                <a:gd name="T35" fmla="*/ 213 h 530"/>
                <a:gd name="T36" fmla="*/ 249 w 440"/>
                <a:gd name="T37" fmla="*/ 204 h 530"/>
                <a:gd name="T38" fmla="*/ 219 w 440"/>
                <a:gd name="T39" fmla="*/ 203 h 530"/>
                <a:gd name="T40" fmla="*/ 201 w 440"/>
                <a:gd name="T41" fmla="*/ 210 h 530"/>
                <a:gd name="T42" fmla="*/ 194 w 440"/>
                <a:gd name="T43" fmla="*/ 222 h 530"/>
                <a:gd name="T44" fmla="*/ 196 w 440"/>
                <a:gd name="T45" fmla="*/ 237 h 530"/>
                <a:gd name="T46" fmla="*/ 212 w 440"/>
                <a:gd name="T47" fmla="*/ 251 h 530"/>
                <a:gd name="T48" fmla="*/ 243 w 440"/>
                <a:gd name="T49" fmla="*/ 265 h 530"/>
                <a:gd name="T50" fmla="*/ 281 w 440"/>
                <a:gd name="T51" fmla="*/ 284 h 530"/>
                <a:gd name="T52" fmla="*/ 296 w 440"/>
                <a:gd name="T53" fmla="*/ 299 h 530"/>
                <a:gd name="T54" fmla="*/ 306 w 440"/>
                <a:gd name="T55" fmla="*/ 315 h 530"/>
                <a:gd name="T56" fmla="*/ 311 w 440"/>
                <a:gd name="T57" fmla="*/ 334 h 530"/>
                <a:gd name="T58" fmla="*/ 312 w 440"/>
                <a:gd name="T59" fmla="*/ 355 h 530"/>
                <a:gd name="T60" fmla="*/ 308 w 440"/>
                <a:gd name="T61" fmla="*/ 375 h 530"/>
                <a:gd name="T62" fmla="*/ 298 w 440"/>
                <a:gd name="T63" fmla="*/ 395 h 530"/>
                <a:gd name="T64" fmla="*/ 283 w 440"/>
                <a:gd name="T65" fmla="*/ 411 h 530"/>
                <a:gd name="T66" fmla="*/ 263 w 440"/>
                <a:gd name="T67" fmla="*/ 422 h 530"/>
                <a:gd name="T68" fmla="*/ 238 w 440"/>
                <a:gd name="T69" fmla="*/ 430 h 530"/>
                <a:gd name="T70" fmla="*/ 198 w 440"/>
                <a:gd name="T71" fmla="*/ 433 h 530"/>
                <a:gd name="T72" fmla="*/ 168 w 440"/>
                <a:gd name="T73" fmla="*/ 429 h 530"/>
                <a:gd name="T74" fmla="*/ 141 w 440"/>
                <a:gd name="T75" fmla="*/ 420 h 530"/>
                <a:gd name="T76" fmla="*/ 140 w 440"/>
                <a:gd name="T77" fmla="*/ 362 h 530"/>
                <a:gd name="T78" fmla="*/ 180 w 440"/>
                <a:gd name="T79" fmla="*/ 378 h 530"/>
                <a:gd name="T80" fmla="*/ 209 w 440"/>
                <a:gd name="T81" fmla="*/ 382 h 530"/>
                <a:gd name="T82" fmla="*/ 199 w 440"/>
                <a:gd name="T83" fmla="*/ 1 h 530"/>
                <a:gd name="T84" fmla="*/ 152 w 440"/>
                <a:gd name="T85" fmla="*/ 12 h 530"/>
                <a:gd name="T86" fmla="*/ 126 w 440"/>
                <a:gd name="T87" fmla="*/ 30 h 530"/>
                <a:gd name="T88" fmla="*/ 82 w 440"/>
                <a:gd name="T89" fmla="*/ 102 h 530"/>
                <a:gd name="T90" fmla="*/ 52 w 440"/>
                <a:gd name="T91" fmla="*/ 160 h 530"/>
                <a:gd name="T92" fmla="*/ 24 w 440"/>
                <a:gd name="T93" fmla="*/ 227 h 530"/>
                <a:gd name="T94" fmla="*/ 5 w 440"/>
                <a:gd name="T95" fmla="*/ 297 h 530"/>
                <a:gd name="T96" fmla="*/ 1 w 440"/>
                <a:gd name="T97" fmla="*/ 366 h 530"/>
                <a:gd name="T98" fmla="*/ 16 w 440"/>
                <a:gd name="T99" fmla="*/ 428 h 530"/>
                <a:gd name="T100" fmla="*/ 55 w 440"/>
                <a:gd name="T101" fmla="*/ 480 h 530"/>
                <a:gd name="T102" fmla="*/ 128 w 440"/>
                <a:gd name="T103" fmla="*/ 515 h 530"/>
                <a:gd name="T104" fmla="*/ 236 w 440"/>
                <a:gd name="T105" fmla="*/ 530 h 530"/>
                <a:gd name="T106" fmla="*/ 275 w 440"/>
                <a:gd name="T107" fmla="*/ 527 h 530"/>
                <a:gd name="T108" fmla="*/ 327 w 440"/>
                <a:gd name="T109" fmla="*/ 514 h 530"/>
                <a:gd name="T110" fmla="*/ 369 w 440"/>
                <a:gd name="T111" fmla="*/ 495 h 530"/>
                <a:gd name="T112" fmla="*/ 407 w 440"/>
                <a:gd name="T113" fmla="*/ 464 h 530"/>
                <a:gd name="T114" fmla="*/ 432 w 440"/>
                <a:gd name="T115" fmla="*/ 419 h 530"/>
                <a:gd name="T116" fmla="*/ 440 w 440"/>
                <a:gd name="T117" fmla="*/ 358 h 530"/>
                <a:gd name="T118" fmla="*/ 421 w 440"/>
                <a:gd name="T119" fmla="*/ 277 h 530"/>
                <a:gd name="T120" fmla="*/ 372 w 440"/>
                <a:gd name="T121" fmla="*/ 176 h 530"/>
                <a:gd name="T122" fmla="*/ 286 w 440"/>
                <a:gd name="T123" fmla="*/ 50 h 530"/>
                <a:gd name="T124" fmla="*/ 221 w 440"/>
                <a:gd name="T125"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0" h="530">
                  <a:moveTo>
                    <a:pt x="209" y="382"/>
                  </a:moveTo>
                  <a:lnTo>
                    <a:pt x="217" y="381"/>
                  </a:lnTo>
                  <a:lnTo>
                    <a:pt x="225" y="380"/>
                  </a:lnTo>
                  <a:lnTo>
                    <a:pt x="232" y="378"/>
                  </a:lnTo>
                  <a:lnTo>
                    <a:pt x="237" y="374"/>
                  </a:lnTo>
                  <a:lnTo>
                    <a:pt x="243" y="370"/>
                  </a:lnTo>
                  <a:lnTo>
                    <a:pt x="246" y="366"/>
                  </a:lnTo>
                  <a:lnTo>
                    <a:pt x="248" y="361"/>
                  </a:lnTo>
                  <a:lnTo>
                    <a:pt x="248" y="354"/>
                  </a:lnTo>
                  <a:lnTo>
                    <a:pt x="248" y="348"/>
                  </a:lnTo>
                  <a:lnTo>
                    <a:pt x="246" y="342"/>
                  </a:lnTo>
                  <a:lnTo>
                    <a:pt x="243" y="337"/>
                  </a:lnTo>
                  <a:lnTo>
                    <a:pt x="238" y="333"/>
                  </a:lnTo>
                  <a:lnTo>
                    <a:pt x="232" y="329"/>
                  </a:lnTo>
                  <a:lnTo>
                    <a:pt x="225" y="323"/>
                  </a:lnTo>
                  <a:lnTo>
                    <a:pt x="215" y="320"/>
                  </a:lnTo>
                  <a:lnTo>
                    <a:pt x="204" y="316"/>
                  </a:lnTo>
                  <a:lnTo>
                    <a:pt x="188" y="309"/>
                  </a:lnTo>
                  <a:lnTo>
                    <a:pt x="174" y="302"/>
                  </a:lnTo>
                  <a:lnTo>
                    <a:pt x="162" y="295"/>
                  </a:lnTo>
                  <a:lnTo>
                    <a:pt x="151" y="285"/>
                  </a:lnTo>
                  <a:lnTo>
                    <a:pt x="146" y="280"/>
                  </a:lnTo>
                  <a:lnTo>
                    <a:pt x="141" y="274"/>
                  </a:lnTo>
                  <a:lnTo>
                    <a:pt x="138" y="269"/>
                  </a:lnTo>
                  <a:lnTo>
                    <a:pt x="135" y="263"/>
                  </a:lnTo>
                  <a:lnTo>
                    <a:pt x="133" y="256"/>
                  </a:lnTo>
                  <a:lnTo>
                    <a:pt x="132" y="250"/>
                  </a:lnTo>
                  <a:lnTo>
                    <a:pt x="131" y="242"/>
                  </a:lnTo>
                  <a:lnTo>
                    <a:pt x="130" y="235"/>
                  </a:lnTo>
                  <a:lnTo>
                    <a:pt x="131" y="227"/>
                  </a:lnTo>
                  <a:lnTo>
                    <a:pt x="131" y="220"/>
                  </a:lnTo>
                  <a:lnTo>
                    <a:pt x="133" y="214"/>
                  </a:lnTo>
                  <a:lnTo>
                    <a:pt x="135" y="207"/>
                  </a:lnTo>
                  <a:lnTo>
                    <a:pt x="137" y="201"/>
                  </a:lnTo>
                  <a:lnTo>
                    <a:pt x="140" y="194"/>
                  </a:lnTo>
                  <a:lnTo>
                    <a:pt x="145" y="189"/>
                  </a:lnTo>
                  <a:lnTo>
                    <a:pt x="149" y="184"/>
                  </a:lnTo>
                  <a:lnTo>
                    <a:pt x="153" y="180"/>
                  </a:lnTo>
                  <a:lnTo>
                    <a:pt x="159" y="174"/>
                  </a:lnTo>
                  <a:lnTo>
                    <a:pt x="164" y="170"/>
                  </a:lnTo>
                  <a:lnTo>
                    <a:pt x="170" y="167"/>
                  </a:lnTo>
                  <a:lnTo>
                    <a:pt x="177" y="164"/>
                  </a:lnTo>
                  <a:lnTo>
                    <a:pt x="184" y="160"/>
                  </a:lnTo>
                  <a:lnTo>
                    <a:pt x="192" y="157"/>
                  </a:lnTo>
                  <a:lnTo>
                    <a:pt x="200" y="156"/>
                  </a:lnTo>
                  <a:lnTo>
                    <a:pt x="200" y="114"/>
                  </a:lnTo>
                  <a:lnTo>
                    <a:pt x="240" y="114"/>
                  </a:lnTo>
                  <a:lnTo>
                    <a:pt x="240" y="153"/>
                  </a:lnTo>
                  <a:lnTo>
                    <a:pt x="260" y="154"/>
                  </a:lnTo>
                  <a:lnTo>
                    <a:pt x="276" y="158"/>
                  </a:lnTo>
                  <a:lnTo>
                    <a:pt x="289" y="162"/>
                  </a:lnTo>
                  <a:lnTo>
                    <a:pt x="300" y="167"/>
                  </a:lnTo>
                  <a:lnTo>
                    <a:pt x="288" y="217"/>
                  </a:lnTo>
                  <a:lnTo>
                    <a:pt x="279" y="213"/>
                  </a:lnTo>
                  <a:lnTo>
                    <a:pt x="266" y="208"/>
                  </a:lnTo>
                  <a:lnTo>
                    <a:pt x="259" y="206"/>
                  </a:lnTo>
                  <a:lnTo>
                    <a:pt x="249" y="204"/>
                  </a:lnTo>
                  <a:lnTo>
                    <a:pt x="239" y="203"/>
                  </a:lnTo>
                  <a:lnTo>
                    <a:pt x="229" y="202"/>
                  </a:lnTo>
                  <a:lnTo>
                    <a:pt x="219" y="203"/>
                  </a:lnTo>
                  <a:lnTo>
                    <a:pt x="212" y="204"/>
                  </a:lnTo>
                  <a:lnTo>
                    <a:pt x="206" y="207"/>
                  </a:lnTo>
                  <a:lnTo>
                    <a:pt x="201" y="210"/>
                  </a:lnTo>
                  <a:lnTo>
                    <a:pt x="198" y="214"/>
                  </a:lnTo>
                  <a:lnTo>
                    <a:pt x="195" y="218"/>
                  </a:lnTo>
                  <a:lnTo>
                    <a:pt x="194" y="222"/>
                  </a:lnTo>
                  <a:lnTo>
                    <a:pt x="194" y="227"/>
                  </a:lnTo>
                  <a:lnTo>
                    <a:pt x="194" y="232"/>
                  </a:lnTo>
                  <a:lnTo>
                    <a:pt x="196" y="237"/>
                  </a:lnTo>
                  <a:lnTo>
                    <a:pt x="200" y="241"/>
                  </a:lnTo>
                  <a:lnTo>
                    <a:pt x="205" y="247"/>
                  </a:lnTo>
                  <a:lnTo>
                    <a:pt x="212" y="251"/>
                  </a:lnTo>
                  <a:lnTo>
                    <a:pt x="220" y="255"/>
                  </a:lnTo>
                  <a:lnTo>
                    <a:pt x="231" y="259"/>
                  </a:lnTo>
                  <a:lnTo>
                    <a:pt x="243" y="265"/>
                  </a:lnTo>
                  <a:lnTo>
                    <a:pt x="260" y="272"/>
                  </a:lnTo>
                  <a:lnTo>
                    <a:pt x="275" y="281"/>
                  </a:lnTo>
                  <a:lnTo>
                    <a:pt x="281" y="284"/>
                  </a:lnTo>
                  <a:lnTo>
                    <a:pt x="286" y="289"/>
                  </a:lnTo>
                  <a:lnTo>
                    <a:pt x="292" y="293"/>
                  </a:lnTo>
                  <a:lnTo>
                    <a:pt x="296" y="299"/>
                  </a:lnTo>
                  <a:lnTo>
                    <a:pt x="300" y="303"/>
                  </a:lnTo>
                  <a:lnTo>
                    <a:pt x="303" y="309"/>
                  </a:lnTo>
                  <a:lnTo>
                    <a:pt x="306" y="315"/>
                  </a:lnTo>
                  <a:lnTo>
                    <a:pt x="309" y="321"/>
                  </a:lnTo>
                  <a:lnTo>
                    <a:pt x="310" y="326"/>
                  </a:lnTo>
                  <a:lnTo>
                    <a:pt x="311" y="334"/>
                  </a:lnTo>
                  <a:lnTo>
                    <a:pt x="312" y="340"/>
                  </a:lnTo>
                  <a:lnTo>
                    <a:pt x="312" y="348"/>
                  </a:lnTo>
                  <a:lnTo>
                    <a:pt x="312" y="355"/>
                  </a:lnTo>
                  <a:lnTo>
                    <a:pt x="311" y="363"/>
                  </a:lnTo>
                  <a:lnTo>
                    <a:pt x="310" y="369"/>
                  </a:lnTo>
                  <a:lnTo>
                    <a:pt x="308" y="375"/>
                  </a:lnTo>
                  <a:lnTo>
                    <a:pt x="304" y="383"/>
                  </a:lnTo>
                  <a:lnTo>
                    <a:pt x="301" y="388"/>
                  </a:lnTo>
                  <a:lnTo>
                    <a:pt x="298" y="395"/>
                  </a:lnTo>
                  <a:lnTo>
                    <a:pt x="294" y="400"/>
                  </a:lnTo>
                  <a:lnTo>
                    <a:pt x="288" y="405"/>
                  </a:lnTo>
                  <a:lnTo>
                    <a:pt x="283" y="411"/>
                  </a:lnTo>
                  <a:lnTo>
                    <a:pt x="277" y="415"/>
                  </a:lnTo>
                  <a:lnTo>
                    <a:pt x="270" y="419"/>
                  </a:lnTo>
                  <a:lnTo>
                    <a:pt x="263" y="422"/>
                  </a:lnTo>
                  <a:lnTo>
                    <a:pt x="255" y="425"/>
                  </a:lnTo>
                  <a:lnTo>
                    <a:pt x="247" y="428"/>
                  </a:lnTo>
                  <a:lnTo>
                    <a:pt x="238" y="430"/>
                  </a:lnTo>
                  <a:lnTo>
                    <a:pt x="238" y="474"/>
                  </a:lnTo>
                  <a:lnTo>
                    <a:pt x="198" y="474"/>
                  </a:lnTo>
                  <a:lnTo>
                    <a:pt x="198" y="433"/>
                  </a:lnTo>
                  <a:lnTo>
                    <a:pt x="187" y="432"/>
                  </a:lnTo>
                  <a:lnTo>
                    <a:pt x="178" y="431"/>
                  </a:lnTo>
                  <a:lnTo>
                    <a:pt x="168" y="429"/>
                  </a:lnTo>
                  <a:lnTo>
                    <a:pt x="159" y="427"/>
                  </a:lnTo>
                  <a:lnTo>
                    <a:pt x="149" y="423"/>
                  </a:lnTo>
                  <a:lnTo>
                    <a:pt x="141" y="420"/>
                  </a:lnTo>
                  <a:lnTo>
                    <a:pt x="134" y="417"/>
                  </a:lnTo>
                  <a:lnTo>
                    <a:pt x="128" y="414"/>
                  </a:lnTo>
                  <a:lnTo>
                    <a:pt x="140" y="362"/>
                  </a:lnTo>
                  <a:lnTo>
                    <a:pt x="154" y="369"/>
                  </a:lnTo>
                  <a:lnTo>
                    <a:pt x="171" y="375"/>
                  </a:lnTo>
                  <a:lnTo>
                    <a:pt x="180" y="378"/>
                  </a:lnTo>
                  <a:lnTo>
                    <a:pt x="189" y="380"/>
                  </a:lnTo>
                  <a:lnTo>
                    <a:pt x="199" y="381"/>
                  </a:lnTo>
                  <a:lnTo>
                    <a:pt x="209" y="382"/>
                  </a:lnTo>
                  <a:lnTo>
                    <a:pt x="209" y="382"/>
                  </a:lnTo>
                  <a:close/>
                  <a:moveTo>
                    <a:pt x="221" y="0"/>
                  </a:moveTo>
                  <a:lnTo>
                    <a:pt x="199" y="1"/>
                  </a:lnTo>
                  <a:lnTo>
                    <a:pt x="180" y="4"/>
                  </a:lnTo>
                  <a:lnTo>
                    <a:pt x="165" y="8"/>
                  </a:lnTo>
                  <a:lnTo>
                    <a:pt x="152" y="12"/>
                  </a:lnTo>
                  <a:lnTo>
                    <a:pt x="135" y="21"/>
                  </a:lnTo>
                  <a:lnTo>
                    <a:pt x="130" y="25"/>
                  </a:lnTo>
                  <a:lnTo>
                    <a:pt x="126" y="30"/>
                  </a:lnTo>
                  <a:lnTo>
                    <a:pt x="115" y="46"/>
                  </a:lnTo>
                  <a:lnTo>
                    <a:pt x="100" y="71"/>
                  </a:lnTo>
                  <a:lnTo>
                    <a:pt x="82" y="102"/>
                  </a:lnTo>
                  <a:lnTo>
                    <a:pt x="72" y="120"/>
                  </a:lnTo>
                  <a:lnTo>
                    <a:pt x="62" y="140"/>
                  </a:lnTo>
                  <a:lnTo>
                    <a:pt x="52" y="160"/>
                  </a:lnTo>
                  <a:lnTo>
                    <a:pt x="42" y="182"/>
                  </a:lnTo>
                  <a:lnTo>
                    <a:pt x="33" y="204"/>
                  </a:lnTo>
                  <a:lnTo>
                    <a:pt x="24" y="227"/>
                  </a:lnTo>
                  <a:lnTo>
                    <a:pt x="17" y="250"/>
                  </a:lnTo>
                  <a:lnTo>
                    <a:pt x="11" y="273"/>
                  </a:lnTo>
                  <a:lnTo>
                    <a:pt x="5" y="297"/>
                  </a:lnTo>
                  <a:lnTo>
                    <a:pt x="2" y="320"/>
                  </a:lnTo>
                  <a:lnTo>
                    <a:pt x="0" y="343"/>
                  </a:lnTo>
                  <a:lnTo>
                    <a:pt x="1" y="366"/>
                  </a:lnTo>
                  <a:lnTo>
                    <a:pt x="3" y="387"/>
                  </a:lnTo>
                  <a:lnTo>
                    <a:pt x="8" y="408"/>
                  </a:lnTo>
                  <a:lnTo>
                    <a:pt x="16" y="428"/>
                  </a:lnTo>
                  <a:lnTo>
                    <a:pt x="25" y="447"/>
                  </a:lnTo>
                  <a:lnTo>
                    <a:pt x="39" y="464"/>
                  </a:lnTo>
                  <a:lnTo>
                    <a:pt x="55" y="480"/>
                  </a:lnTo>
                  <a:lnTo>
                    <a:pt x="75" y="494"/>
                  </a:lnTo>
                  <a:lnTo>
                    <a:pt x="100" y="505"/>
                  </a:lnTo>
                  <a:lnTo>
                    <a:pt x="128" y="515"/>
                  </a:lnTo>
                  <a:lnTo>
                    <a:pt x="160" y="522"/>
                  </a:lnTo>
                  <a:lnTo>
                    <a:pt x="196" y="528"/>
                  </a:lnTo>
                  <a:lnTo>
                    <a:pt x="236" y="530"/>
                  </a:lnTo>
                  <a:lnTo>
                    <a:pt x="240" y="530"/>
                  </a:lnTo>
                  <a:lnTo>
                    <a:pt x="254" y="529"/>
                  </a:lnTo>
                  <a:lnTo>
                    <a:pt x="275" y="527"/>
                  </a:lnTo>
                  <a:lnTo>
                    <a:pt x="299" y="521"/>
                  </a:lnTo>
                  <a:lnTo>
                    <a:pt x="313" y="518"/>
                  </a:lnTo>
                  <a:lnTo>
                    <a:pt x="327" y="514"/>
                  </a:lnTo>
                  <a:lnTo>
                    <a:pt x="342" y="509"/>
                  </a:lnTo>
                  <a:lnTo>
                    <a:pt x="355" y="502"/>
                  </a:lnTo>
                  <a:lnTo>
                    <a:pt x="369" y="495"/>
                  </a:lnTo>
                  <a:lnTo>
                    <a:pt x="382" y="486"/>
                  </a:lnTo>
                  <a:lnTo>
                    <a:pt x="395" y="476"/>
                  </a:lnTo>
                  <a:lnTo>
                    <a:pt x="407" y="464"/>
                  </a:lnTo>
                  <a:lnTo>
                    <a:pt x="416" y="451"/>
                  </a:lnTo>
                  <a:lnTo>
                    <a:pt x="425" y="436"/>
                  </a:lnTo>
                  <a:lnTo>
                    <a:pt x="432" y="419"/>
                  </a:lnTo>
                  <a:lnTo>
                    <a:pt x="436" y="401"/>
                  </a:lnTo>
                  <a:lnTo>
                    <a:pt x="440" y="381"/>
                  </a:lnTo>
                  <a:lnTo>
                    <a:pt x="440" y="358"/>
                  </a:lnTo>
                  <a:lnTo>
                    <a:pt x="436" y="334"/>
                  </a:lnTo>
                  <a:lnTo>
                    <a:pt x="431" y="307"/>
                  </a:lnTo>
                  <a:lnTo>
                    <a:pt x="421" y="277"/>
                  </a:lnTo>
                  <a:lnTo>
                    <a:pt x="410" y="247"/>
                  </a:lnTo>
                  <a:lnTo>
                    <a:pt x="393" y="213"/>
                  </a:lnTo>
                  <a:lnTo>
                    <a:pt x="372" y="176"/>
                  </a:lnTo>
                  <a:lnTo>
                    <a:pt x="348" y="137"/>
                  </a:lnTo>
                  <a:lnTo>
                    <a:pt x="319" y="94"/>
                  </a:lnTo>
                  <a:lnTo>
                    <a:pt x="286" y="50"/>
                  </a:lnTo>
                  <a:lnTo>
                    <a:pt x="247" y="2"/>
                  </a:lnTo>
                  <a:lnTo>
                    <a:pt x="234" y="1"/>
                  </a:lnTo>
                  <a:lnTo>
                    <a:pt x="2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182">
              <a:extLst>
                <a:ext uri="{FF2B5EF4-FFF2-40B4-BE49-F238E27FC236}">
                  <a16:creationId xmlns:a16="http://schemas.microsoft.com/office/drawing/2014/main" id="{6BF0F896-39A5-40A0-A009-CDA56233E2E2}"/>
                </a:ext>
              </a:extLst>
            </p:cNvPr>
            <p:cNvSpPr>
              <a:spLocks/>
            </p:cNvSpPr>
            <p:nvPr/>
          </p:nvSpPr>
          <p:spPr bwMode="auto">
            <a:xfrm>
              <a:off x="4105386" y="1813718"/>
              <a:ext cx="66675" cy="50800"/>
            </a:xfrm>
            <a:custGeom>
              <a:avLst/>
              <a:gdLst>
                <a:gd name="T0" fmla="*/ 128 w 168"/>
                <a:gd name="T1" fmla="*/ 0 h 129"/>
                <a:gd name="T2" fmla="*/ 116 w 168"/>
                <a:gd name="T3" fmla="*/ 1 h 129"/>
                <a:gd name="T4" fmla="*/ 104 w 168"/>
                <a:gd name="T5" fmla="*/ 2 h 129"/>
                <a:gd name="T6" fmla="*/ 93 w 168"/>
                <a:gd name="T7" fmla="*/ 4 h 129"/>
                <a:gd name="T8" fmla="*/ 80 w 168"/>
                <a:gd name="T9" fmla="*/ 7 h 129"/>
                <a:gd name="T10" fmla="*/ 67 w 168"/>
                <a:gd name="T11" fmla="*/ 11 h 129"/>
                <a:gd name="T12" fmla="*/ 54 w 168"/>
                <a:gd name="T13" fmla="*/ 17 h 129"/>
                <a:gd name="T14" fmla="*/ 40 w 168"/>
                <a:gd name="T15" fmla="*/ 24 h 129"/>
                <a:gd name="T16" fmla="*/ 27 w 168"/>
                <a:gd name="T17" fmla="*/ 34 h 129"/>
                <a:gd name="T18" fmla="*/ 38 w 168"/>
                <a:gd name="T19" fmla="*/ 48 h 129"/>
                <a:gd name="T20" fmla="*/ 48 w 168"/>
                <a:gd name="T21" fmla="*/ 60 h 129"/>
                <a:gd name="T22" fmla="*/ 55 w 168"/>
                <a:gd name="T23" fmla="*/ 70 h 129"/>
                <a:gd name="T24" fmla="*/ 59 w 168"/>
                <a:gd name="T25" fmla="*/ 73 h 129"/>
                <a:gd name="T26" fmla="*/ 18 w 168"/>
                <a:gd name="T27" fmla="*/ 40 h 129"/>
                <a:gd name="T28" fmla="*/ 10 w 168"/>
                <a:gd name="T29" fmla="*/ 48 h 129"/>
                <a:gd name="T30" fmla="*/ 0 w 168"/>
                <a:gd name="T31" fmla="*/ 57 h 129"/>
                <a:gd name="T32" fmla="*/ 47 w 168"/>
                <a:gd name="T33" fmla="*/ 129 h 129"/>
                <a:gd name="T34" fmla="*/ 54 w 168"/>
                <a:gd name="T35" fmla="*/ 125 h 129"/>
                <a:gd name="T36" fmla="*/ 73 w 168"/>
                <a:gd name="T37" fmla="*/ 117 h 129"/>
                <a:gd name="T38" fmla="*/ 87 w 168"/>
                <a:gd name="T39" fmla="*/ 113 h 129"/>
                <a:gd name="T40" fmla="*/ 102 w 168"/>
                <a:gd name="T41" fmla="*/ 109 h 129"/>
                <a:gd name="T42" fmla="*/ 118 w 168"/>
                <a:gd name="T43" fmla="*/ 106 h 129"/>
                <a:gd name="T44" fmla="*/ 136 w 168"/>
                <a:gd name="T45" fmla="*/ 105 h 129"/>
                <a:gd name="T46" fmla="*/ 146 w 168"/>
                <a:gd name="T47" fmla="*/ 105 h 129"/>
                <a:gd name="T48" fmla="*/ 156 w 168"/>
                <a:gd name="T49" fmla="*/ 107 h 129"/>
                <a:gd name="T50" fmla="*/ 161 w 168"/>
                <a:gd name="T51" fmla="*/ 91 h 129"/>
                <a:gd name="T52" fmla="*/ 167 w 168"/>
                <a:gd name="T53" fmla="*/ 56 h 129"/>
                <a:gd name="T54" fmla="*/ 168 w 168"/>
                <a:gd name="T55" fmla="*/ 47 h 129"/>
                <a:gd name="T56" fmla="*/ 168 w 168"/>
                <a:gd name="T57" fmla="*/ 37 h 129"/>
                <a:gd name="T58" fmla="*/ 168 w 168"/>
                <a:gd name="T59" fmla="*/ 27 h 129"/>
                <a:gd name="T60" fmla="*/ 167 w 168"/>
                <a:gd name="T61" fmla="*/ 20 h 129"/>
                <a:gd name="T62" fmla="*/ 165 w 168"/>
                <a:gd name="T63" fmla="*/ 13 h 129"/>
                <a:gd name="T64" fmla="*/ 161 w 168"/>
                <a:gd name="T65" fmla="*/ 7 h 129"/>
                <a:gd name="T66" fmla="*/ 159 w 168"/>
                <a:gd name="T67" fmla="*/ 5 h 129"/>
                <a:gd name="T68" fmla="*/ 156 w 168"/>
                <a:gd name="T69" fmla="*/ 3 h 129"/>
                <a:gd name="T70" fmla="*/ 154 w 168"/>
                <a:gd name="T71" fmla="*/ 2 h 129"/>
                <a:gd name="T72" fmla="*/ 151 w 168"/>
                <a:gd name="T73" fmla="*/ 2 h 129"/>
                <a:gd name="T74" fmla="*/ 139 w 168"/>
                <a:gd name="T75" fmla="*/ 1 h 129"/>
                <a:gd name="T76" fmla="*/ 128 w 168"/>
                <a:gd name="T7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29">
                  <a:moveTo>
                    <a:pt x="128" y="0"/>
                  </a:moveTo>
                  <a:lnTo>
                    <a:pt x="116" y="1"/>
                  </a:lnTo>
                  <a:lnTo>
                    <a:pt x="104" y="2"/>
                  </a:lnTo>
                  <a:lnTo>
                    <a:pt x="93" y="4"/>
                  </a:lnTo>
                  <a:lnTo>
                    <a:pt x="80" y="7"/>
                  </a:lnTo>
                  <a:lnTo>
                    <a:pt x="67" y="11"/>
                  </a:lnTo>
                  <a:lnTo>
                    <a:pt x="54" y="17"/>
                  </a:lnTo>
                  <a:lnTo>
                    <a:pt x="40" y="24"/>
                  </a:lnTo>
                  <a:lnTo>
                    <a:pt x="27" y="34"/>
                  </a:lnTo>
                  <a:lnTo>
                    <a:pt x="38" y="48"/>
                  </a:lnTo>
                  <a:lnTo>
                    <a:pt x="48" y="60"/>
                  </a:lnTo>
                  <a:lnTo>
                    <a:pt x="55" y="70"/>
                  </a:lnTo>
                  <a:lnTo>
                    <a:pt x="59" y="73"/>
                  </a:lnTo>
                  <a:lnTo>
                    <a:pt x="18" y="40"/>
                  </a:lnTo>
                  <a:lnTo>
                    <a:pt x="10" y="48"/>
                  </a:lnTo>
                  <a:lnTo>
                    <a:pt x="0" y="57"/>
                  </a:lnTo>
                  <a:lnTo>
                    <a:pt x="47" y="129"/>
                  </a:lnTo>
                  <a:lnTo>
                    <a:pt x="54" y="125"/>
                  </a:lnTo>
                  <a:lnTo>
                    <a:pt x="73" y="117"/>
                  </a:lnTo>
                  <a:lnTo>
                    <a:pt x="87" y="113"/>
                  </a:lnTo>
                  <a:lnTo>
                    <a:pt x="102" y="109"/>
                  </a:lnTo>
                  <a:lnTo>
                    <a:pt x="118" y="106"/>
                  </a:lnTo>
                  <a:lnTo>
                    <a:pt x="136" y="105"/>
                  </a:lnTo>
                  <a:lnTo>
                    <a:pt x="146" y="105"/>
                  </a:lnTo>
                  <a:lnTo>
                    <a:pt x="156" y="107"/>
                  </a:lnTo>
                  <a:lnTo>
                    <a:pt x="161" y="91"/>
                  </a:lnTo>
                  <a:lnTo>
                    <a:pt x="167" y="56"/>
                  </a:lnTo>
                  <a:lnTo>
                    <a:pt x="168" y="47"/>
                  </a:lnTo>
                  <a:lnTo>
                    <a:pt x="168" y="37"/>
                  </a:lnTo>
                  <a:lnTo>
                    <a:pt x="168" y="27"/>
                  </a:lnTo>
                  <a:lnTo>
                    <a:pt x="167" y="20"/>
                  </a:lnTo>
                  <a:lnTo>
                    <a:pt x="165" y="13"/>
                  </a:lnTo>
                  <a:lnTo>
                    <a:pt x="161" y="7"/>
                  </a:lnTo>
                  <a:lnTo>
                    <a:pt x="159" y="5"/>
                  </a:lnTo>
                  <a:lnTo>
                    <a:pt x="156" y="3"/>
                  </a:lnTo>
                  <a:lnTo>
                    <a:pt x="154" y="2"/>
                  </a:lnTo>
                  <a:lnTo>
                    <a:pt x="151" y="2"/>
                  </a:lnTo>
                  <a:lnTo>
                    <a:pt x="139" y="1"/>
                  </a:lnTo>
                  <a:lnTo>
                    <a:pt x="1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183">
              <a:extLst>
                <a:ext uri="{FF2B5EF4-FFF2-40B4-BE49-F238E27FC236}">
                  <a16:creationId xmlns:a16="http://schemas.microsoft.com/office/drawing/2014/main" id="{E84FBDEF-75F6-4519-B8BA-10DF19F5E788}"/>
                </a:ext>
              </a:extLst>
            </p:cNvPr>
            <p:cNvSpPr>
              <a:spLocks/>
            </p:cNvSpPr>
            <p:nvPr/>
          </p:nvSpPr>
          <p:spPr bwMode="auto">
            <a:xfrm>
              <a:off x="3992674" y="1853406"/>
              <a:ext cx="104775" cy="165100"/>
            </a:xfrm>
            <a:custGeom>
              <a:avLst/>
              <a:gdLst>
                <a:gd name="T0" fmla="*/ 155 w 267"/>
                <a:gd name="T1" fmla="*/ 1 h 414"/>
                <a:gd name="T2" fmla="*/ 127 w 267"/>
                <a:gd name="T3" fmla="*/ 6 h 414"/>
                <a:gd name="T4" fmla="*/ 104 w 267"/>
                <a:gd name="T5" fmla="*/ 16 h 414"/>
                <a:gd name="T6" fmla="*/ 89 w 267"/>
                <a:gd name="T7" fmla="*/ 35 h 414"/>
                <a:gd name="T8" fmla="*/ 48 w 267"/>
                <a:gd name="T9" fmla="*/ 109 h 414"/>
                <a:gd name="T10" fmla="*/ 25 w 267"/>
                <a:gd name="T11" fmla="*/ 157 h 414"/>
                <a:gd name="T12" fmla="*/ 12 w 267"/>
                <a:gd name="T13" fmla="*/ 194 h 414"/>
                <a:gd name="T14" fmla="*/ 4 w 267"/>
                <a:gd name="T15" fmla="*/ 230 h 414"/>
                <a:gd name="T16" fmla="*/ 0 w 267"/>
                <a:gd name="T17" fmla="*/ 266 h 414"/>
                <a:gd name="T18" fmla="*/ 1 w 267"/>
                <a:gd name="T19" fmla="*/ 300 h 414"/>
                <a:gd name="T20" fmla="*/ 10 w 267"/>
                <a:gd name="T21" fmla="*/ 332 h 414"/>
                <a:gd name="T22" fmla="*/ 28 w 267"/>
                <a:gd name="T23" fmla="*/ 360 h 414"/>
                <a:gd name="T24" fmla="*/ 56 w 267"/>
                <a:gd name="T25" fmla="*/ 383 h 414"/>
                <a:gd name="T26" fmla="*/ 94 w 267"/>
                <a:gd name="T27" fmla="*/ 401 h 414"/>
                <a:gd name="T28" fmla="*/ 147 w 267"/>
                <a:gd name="T29" fmla="*/ 411 h 414"/>
                <a:gd name="T30" fmla="*/ 175 w 267"/>
                <a:gd name="T31" fmla="*/ 396 h 414"/>
                <a:gd name="T32" fmla="*/ 175 w 267"/>
                <a:gd name="T33" fmla="*/ 361 h 414"/>
                <a:gd name="T34" fmla="*/ 86 w 267"/>
                <a:gd name="T35" fmla="*/ 343 h 414"/>
                <a:gd name="T36" fmla="*/ 93 w 267"/>
                <a:gd name="T37" fmla="*/ 309 h 414"/>
                <a:gd name="T38" fmla="*/ 106 w 267"/>
                <a:gd name="T39" fmla="*/ 298 h 414"/>
                <a:gd name="T40" fmla="*/ 118 w 267"/>
                <a:gd name="T41" fmla="*/ 283 h 414"/>
                <a:gd name="T42" fmla="*/ 124 w 267"/>
                <a:gd name="T43" fmla="*/ 266 h 414"/>
                <a:gd name="T44" fmla="*/ 125 w 267"/>
                <a:gd name="T45" fmla="*/ 249 h 414"/>
                <a:gd name="T46" fmla="*/ 90 w 267"/>
                <a:gd name="T47" fmla="*/ 242 h 414"/>
                <a:gd name="T48" fmla="*/ 118 w 267"/>
                <a:gd name="T49" fmla="*/ 203 h 414"/>
                <a:gd name="T50" fmla="*/ 115 w 267"/>
                <a:gd name="T51" fmla="*/ 173 h 414"/>
                <a:gd name="T52" fmla="*/ 117 w 267"/>
                <a:gd name="T53" fmla="*/ 156 h 414"/>
                <a:gd name="T54" fmla="*/ 121 w 267"/>
                <a:gd name="T55" fmla="*/ 142 h 414"/>
                <a:gd name="T56" fmla="*/ 127 w 267"/>
                <a:gd name="T57" fmla="*/ 128 h 414"/>
                <a:gd name="T58" fmla="*/ 137 w 267"/>
                <a:gd name="T59" fmla="*/ 116 h 414"/>
                <a:gd name="T60" fmla="*/ 149 w 267"/>
                <a:gd name="T61" fmla="*/ 107 h 414"/>
                <a:gd name="T62" fmla="*/ 163 w 267"/>
                <a:gd name="T63" fmla="*/ 101 h 414"/>
                <a:gd name="T64" fmla="*/ 177 w 267"/>
                <a:gd name="T65" fmla="*/ 97 h 414"/>
                <a:gd name="T66" fmla="*/ 194 w 267"/>
                <a:gd name="T67" fmla="*/ 95 h 414"/>
                <a:gd name="T68" fmla="*/ 219 w 267"/>
                <a:gd name="T69" fmla="*/ 98 h 414"/>
                <a:gd name="T70" fmla="*/ 236 w 267"/>
                <a:gd name="T71" fmla="*/ 104 h 414"/>
                <a:gd name="T72" fmla="*/ 221 w 267"/>
                <a:gd name="T73" fmla="*/ 145 h 414"/>
                <a:gd name="T74" fmla="*/ 206 w 267"/>
                <a:gd name="T75" fmla="*/ 140 h 414"/>
                <a:gd name="T76" fmla="*/ 189 w 267"/>
                <a:gd name="T77" fmla="*/ 142 h 414"/>
                <a:gd name="T78" fmla="*/ 176 w 267"/>
                <a:gd name="T79" fmla="*/ 147 h 414"/>
                <a:gd name="T80" fmla="*/ 169 w 267"/>
                <a:gd name="T81" fmla="*/ 156 h 414"/>
                <a:gd name="T82" fmla="*/ 165 w 267"/>
                <a:gd name="T83" fmla="*/ 169 h 414"/>
                <a:gd name="T84" fmla="*/ 166 w 267"/>
                <a:gd name="T85" fmla="*/ 189 h 414"/>
                <a:gd name="T86" fmla="*/ 216 w 267"/>
                <a:gd name="T87" fmla="*/ 203 h 414"/>
                <a:gd name="T88" fmla="*/ 229 w 267"/>
                <a:gd name="T89" fmla="*/ 176 h 414"/>
                <a:gd name="T90" fmla="*/ 254 w 267"/>
                <a:gd name="T91" fmla="*/ 123 h 414"/>
                <a:gd name="T92" fmla="*/ 251 w 267"/>
                <a:gd name="T93" fmla="*/ 77 h 414"/>
                <a:gd name="T94" fmla="*/ 214 w 267"/>
                <a:gd name="T95" fmla="*/ 28 h 414"/>
                <a:gd name="T96" fmla="*/ 182 w 267"/>
                <a:gd name="T9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7" h="414">
                  <a:moveTo>
                    <a:pt x="172" y="0"/>
                  </a:moveTo>
                  <a:lnTo>
                    <a:pt x="155" y="1"/>
                  </a:lnTo>
                  <a:lnTo>
                    <a:pt x="140" y="3"/>
                  </a:lnTo>
                  <a:lnTo>
                    <a:pt x="127" y="6"/>
                  </a:lnTo>
                  <a:lnTo>
                    <a:pt x="118" y="9"/>
                  </a:lnTo>
                  <a:lnTo>
                    <a:pt x="104" y="16"/>
                  </a:lnTo>
                  <a:lnTo>
                    <a:pt x="101" y="19"/>
                  </a:lnTo>
                  <a:lnTo>
                    <a:pt x="89" y="35"/>
                  </a:lnTo>
                  <a:lnTo>
                    <a:pt x="64" y="79"/>
                  </a:lnTo>
                  <a:lnTo>
                    <a:pt x="48" y="109"/>
                  </a:lnTo>
                  <a:lnTo>
                    <a:pt x="33" y="140"/>
                  </a:lnTo>
                  <a:lnTo>
                    <a:pt x="25" y="157"/>
                  </a:lnTo>
                  <a:lnTo>
                    <a:pt x="19" y="176"/>
                  </a:lnTo>
                  <a:lnTo>
                    <a:pt x="12" y="194"/>
                  </a:lnTo>
                  <a:lnTo>
                    <a:pt x="8" y="212"/>
                  </a:lnTo>
                  <a:lnTo>
                    <a:pt x="4" y="230"/>
                  </a:lnTo>
                  <a:lnTo>
                    <a:pt x="1" y="248"/>
                  </a:lnTo>
                  <a:lnTo>
                    <a:pt x="0" y="266"/>
                  </a:lnTo>
                  <a:lnTo>
                    <a:pt x="0" y="283"/>
                  </a:lnTo>
                  <a:lnTo>
                    <a:pt x="1" y="300"/>
                  </a:lnTo>
                  <a:lnTo>
                    <a:pt x="5" y="316"/>
                  </a:lnTo>
                  <a:lnTo>
                    <a:pt x="10" y="332"/>
                  </a:lnTo>
                  <a:lnTo>
                    <a:pt x="18" y="347"/>
                  </a:lnTo>
                  <a:lnTo>
                    <a:pt x="28" y="360"/>
                  </a:lnTo>
                  <a:lnTo>
                    <a:pt x="40" y="373"/>
                  </a:lnTo>
                  <a:lnTo>
                    <a:pt x="56" y="383"/>
                  </a:lnTo>
                  <a:lnTo>
                    <a:pt x="74" y="393"/>
                  </a:lnTo>
                  <a:lnTo>
                    <a:pt x="94" y="401"/>
                  </a:lnTo>
                  <a:lnTo>
                    <a:pt x="119" y="407"/>
                  </a:lnTo>
                  <a:lnTo>
                    <a:pt x="147" y="411"/>
                  </a:lnTo>
                  <a:lnTo>
                    <a:pt x="177" y="414"/>
                  </a:lnTo>
                  <a:lnTo>
                    <a:pt x="175" y="396"/>
                  </a:lnTo>
                  <a:lnTo>
                    <a:pt x="175" y="379"/>
                  </a:lnTo>
                  <a:lnTo>
                    <a:pt x="175" y="361"/>
                  </a:lnTo>
                  <a:lnTo>
                    <a:pt x="177" y="343"/>
                  </a:lnTo>
                  <a:lnTo>
                    <a:pt x="86" y="343"/>
                  </a:lnTo>
                  <a:lnTo>
                    <a:pt x="86" y="312"/>
                  </a:lnTo>
                  <a:lnTo>
                    <a:pt x="93" y="309"/>
                  </a:lnTo>
                  <a:lnTo>
                    <a:pt x="100" y="303"/>
                  </a:lnTo>
                  <a:lnTo>
                    <a:pt x="106" y="298"/>
                  </a:lnTo>
                  <a:lnTo>
                    <a:pt x="112" y="291"/>
                  </a:lnTo>
                  <a:lnTo>
                    <a:pt x="118" y="283"/>
                  </a:lnTo>
                  <a:lnTo>
                    <a:pt x="122" y="276"/>
                  </a:lnTo>
                  <a:lnTo>
                    <a:pt x="124" y="266"/>
                  </a:lnTo>
                  <a:lnTo>
                    <a:pt x="125" y="258"/>
                  </a:lnTo>
                  <a:lnTo>
                    <a:pt x="125" y="249"/>
                  </a:lnTo>
                  <a:lnTo>
                    <a:pt x="124" y="242"/>
                  </a:lnTo>
                  <a:lnTo>
                    <a:pt x="90" y="242"/>
                  </a:lnTo>
                  <a:lnTo>
                    <a:pt x="90" y="203"/>
                  </a:lnTo>
                  <a:lnTo>
                    <a:pt x="118" y="203"/>
                  </a:lnTo>
                  <a:lnTo>
                    <a:pt x="116" y="188"/>
                  </a:lnTo>
                  <a:lnTo>
                    <a:pt x="115" y="173"/>
                  </a:lnTo>
                  <a:lnTo>
                    <a:pt x="116" y="165"/>
                  </a:lnTo>
                  <a:lnTo>
                    <a:pt x="117" y="156"/>
                  </a:lnTo>
                  <a:lnTo>
                    <a:pt x="119" y="149"/>
                  </a:lnTo>
                  <a:lnTo>
                    <a:pt x="121" y="142"/>
                  </a:lnTo>
                  <a:lnTo>
                    <a:pt x="124" y="134"/>
                  </a:lnTo>
                  <a:lnTo>
                    <a:pt x="127" y="128"/>
                  </a:lnTo>
                  <a:lnTo>
                    <a:pt x="132" y="121"/>
                  </a:lnTo>
                  <a:lnTo>
                    <a:pt x="137" y="116"/>
                  </a:lnTo>
                  <a:lnTo>
                    <a:pt x="142" y="112"/>
                  </a:lnTo>
                  <a:lnTo>
                    <a:pt x="149" y="107"/>
                  </a:lnTo>
                  <a:lnTo>
                    <a:pt x="155" y="103"/>
                  </a:lnTo>
                  <a:lnTo>
                    <a:pt x="163" y="101"/>
                  </a:lnTo>
                  <a:lnTo>
                    <a:pt x="170" y="98"/>
                  </a:lnTo>
                  <a:lnTo>
                    <a:pt x="177" y="97"/>
                  </a:lnTo>
                  <a:lnTo>
                    <a:pt x="186" y="96"/>
                  </a:lnTo>
                  <a:lnTo>
                    <a:pt x="194" y="95"/>
                  </a:lnTo>
                  <a:lnTo>
                    <a:pt x="207" y="96"/>
                  </a:lnTo>
                  <a:lnTo>
                    <a:pt x="219" y="98"/>
                  </a:lnTo>
                  <a:lnTo>
                    <a:pt x="229" y="101"/>
                  </a:lnTo>
                  <a:lnTo>
                    <a:pt x="236" y="104"/>
                  </a:lnTo>
                  <a:lnTo>
                    <a:pt x="226" y="147"/>
                  </a:lnTo>
                  <a:lnTo>
                    <a:pt x="221" y="145"/>
                  </a:lnTo>
                  <a:lnTo>
                    <a:pt x="215" y="143"/>
                  </a:lnTo>
                  <a:lnTo>
                    <a:pt x="206" y="140"/>
                  </a:lnTo>
                  <a:lnTo>
                    <a:pt x="198" y="140"/>
                  </a:lnTo>
                  <a:lnTo>
                    <a:pt x="189" y="142"/>
                  </a:lnTo>
                  <a:lnTo>
                    <a:pt x="182" y="144"/>
                  </a:lnTo>
                  <a:lnTo>
                    <a:pt x="176" y="147"/>
                  </a:lnTo>
                  <a:lnTo>
                    <a:pt x="172" y="151"/>
                  </a:lnTo>
                  <a:lnTo>
                    <a:pt x="169" y="156"/>
                  </a:lnTo>
                  <a:lnTo>
                    <a:pt x="167" y="163"/>
                  </a:lnTo>
                  <a:lnTo>
                    <a:pt x="165" y="169"/>
                  </a:lnTo>
                  <a:lnTo>
                    <a:pt x="165" y="176"/>
                  </a:lnTo>
                  <a:lnTo>
                    <a:pt x="166" y="189"/>
                  </a:lnTo>
                  <a:lnTo>
                    <a:pt x="168" y="203"/>
                  </a:lnTo>
                  <a:lnTo>
                    <a:pt x="216" y="203"/>
                  </a:lnTo>
                  <a:lnTo>
                    <a:pt x="216" y="204"/>
                  </a:lnTo>
                  <a:lnTo>
                    <a:pt x="229" y="176"/>
                  </a:lnTo>
                  <a:lnTo>
                    <a:pt x="241" y="149"/>
                  </a:lnTo>
                  <a:lnTo>
                    <a:pt x="254" y="123"/>
                  </a:lnTo>
                  <a:lnTo>
                    <a:pt x="267" y="100"/>
                  </a:lnTo>
                  <a:lnTo>
                    <a:pt x="251" y="77"/>
                  </a:lnTo>
                  <a:lnTo>
                    <a:pt x="234" y="53"/>
                  </a:lnTo>
                  <a:lnTo>
                    <a:pt x="214" y="28"/>
                  </a:lnTo>
                  <a:lnTo>
                    <a:pt x="192" y="1"/>
                  </a:lnTo>
                  <a:lnTo>
                    <a:pt x="182" y="0"/>
                  </a:lnTo>
                  <a:lnTo>
                    <a:pt x="1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184">
              <a:extLst>
                <a:ext uri="{FF2B5EF4-FFF2-40B4-BE49-F238E27FC236}">
                  <a16:creationId xmlns:a16="http://schemas.microsoft.com/office/drawing/2014/main" id="{A94DE49B-D878-4DD1-9657-77A98D5CF69D}"/>
                </a:ext>
              </a:extLst>
            </p:cNvPr>
            <p:cNvSpPr>
              <a:spLocks/>
            </p:cNvSpPr>
            <p:nvPr/>
          </p:nvSpPr>
          <p:spPr bwMode="auto">
            <a:xfrm>
              <a:off x="4052999" y="1950243"/>
              <a:ext cx="19050" cy="20638"/>
            </a:xfrm>
            <a:custGeom>
              <a:avLst/>
              <a:gdLst>
                <a:gd name="T0" fmla="*/ 50 w 50"/>
                <a:gd name="T1" fmla="*/ 0 h 54"/>
                <a:gd name="T2" fmla="*/ 20 w 50"/>
                <a:gd name="T3" fmla="*/ 0 h 54"/>
                <a:gd name="T4" fmla="*/ 20 w 50"/>
                <a:gd name="T5" fmla="*/ 7 h 54"/>
                <a:gd name="T6" fmla="*/ 20 w 50"/>
                <a:gd name="T7" fmla="*/ 13 h 54"/>
                <a:gd name="T8" fmla="*/ 19 w 50"/>
                <a:gd name="T9" fmla="*/ 20 h 54"/>
                <a:gd name="T10" fmla="*/ 17 w 50"/>
                <a:gd name="T11" fmla="*/ 26 h 54"/>
                <a:gd name="T12" fmla="*/ 15 w 50"/>
                <a:gd name="T13" fmla="*/ 34 h 54"/>
                <a:gd name="T14" fmla="*/ 11 w 50"/>
                <a:gd name="T15" fmla="*/ 40 h 54"/>
                <a:gd name="T16" fmla="*/ 6 w 50"/>
                <a:gd name="T17" fmla="*/ 48 h 54"/>
                <a:gd name="T18" fmla="*/ 0 w 50"/>
                <a:gd name="T19" fmla="*/ 53 h 54"/>
                <a:gd name="T20" fmla="*/ 0 w 50"/>
                <a:gd name="T21" fmla="*/ 54 h 54"/>
                <a:gd name="T22" fmla="*/ 34 w 50"/>
                <a:gd name="T23" fmla="*/ 54 h 54"/>
                <a:gd name="T24" fmla="*/ 37 w 50"/>
                <a:gd name="T25" fmla="*/ 40 h 54"/>
                <a:gd name="T26" fmla="*/ 41 w 50"/>
                <a:gd name="T27" fmla="*/ 27 h 54"/>
                <a:gd name="T28" fmla="*/ 46 w 50"/>
                <a:gd name="T29" fmla="*/ 13 h 54"/>
                <a:gd name="T30" fmla="*/ 50 w 50"/>
                <a:gd name="T31" fmla="*/ 1 h 54"/>
                <a:gd name="T32" fmla="*/ 50 w 50"/>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4">
                  <a:moveTo>
                    <a:pt x="50" y="0"/>
                  </a:moveTo>
                  <a:lnTo>
                    <a:pt x="20" y="0"/>
                  </a:lnTo>
                  <a:lnTo>
                    <a:pt x="20" y="7"/>
                  </a:lnTo>
                  <a:lnTo>
                    <a:pt x="20" y="13"/>
                  </a:lnTo>
                  <a:lnTo>
                    <a:pt x="19" y="20"/>
                  </a:lnTo>
                  <a:lnTo>
                    <a:pt x="17" y="26"/>
                  </a:lnTo>
                  <a:lnTo>
                    <a:pt x="15" y="34"/>
                  </a:lnTo>
                  <a:lnTo>
                    <a:pt x="11" y="40"/>
                  </a:lnTo>
                  <a:lnTo>
                    <a:pt x="6" y="48"/>
                  </a:lnTo>
                  <a:lnTo>
                    <a:pt x="0" y="53"/>
                  </a:lnTo>
                  <a:lnTo>
                    <a:pt x="0" y="54"/>
                  </a:lnTo>
                  <a:lnTo>
                    <a:pt x="34" y="54"/>
                  </a:lnTo>
                  <a:lnTo>
                    <a:pt x="37" y="40"/>
                  </a:lnTo>
                  <a:lnTo>
                    <a:pt x="41" y="27"/>
                  </a:lnTo>
                  <a:lnTo>
                    <a:pt x="46" y="13"/>
                  </a:lnTo>
                  <a:lnTo>
                    <a:pt x="50" y="1"/>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85">
              <a:extLst>
                <a:ext uri="{FF2B5EF4-FFF2-40B4-BE49-F238E27FC236}">
                  <a16:creationId xmlns:a16="http://schemas.microsoft.com/office/drawing/2014/main" id="{F1D995F6-C3AF-4E66-8892-B8EAA54C2F0B}"/>
                </a:ext>
              </a:extLst>
            </p:cNvPr>
            <p:cNvSpPr>
              <a:spLocks/>
            </p:cNvSpPr>
            <p:nvPr/>
          </p:nvSpPr>
          <p:spPr bwMode="auto">
            <a:xfrm>
              <a:off x="4018074" y="1813718"/>
              <a:ext cx="52388" cy="39688"/>
            </a:xfrm>
            <a:custGeom>
              <a:avLst/>
              <a:gdLst>
                <a:gd name="T0" fmla="*/ 100 w 131"/>
                <a:gd name="T1" fmla="*/ 0 h 101"/>
                <a:gd name="T2" fmla="*/ 91 w 131"/>
                <a:gd name="T3" fmla="*/ 0 h 101"/>
                <a:gd name="T4" fmla="*/ 82 w 131"/>
                <a:gd name="T5" fmla="*/ 1 h 101"/>
                <a:gd name="T6" fmla="*/ 72 w 131"/>
                <a:gd name="T7" fmla="*/ 3 h 101"/>
                <a:gd name="T8" fmla="*/ 62 w 131"/>
                <a:gd name="T9" fmla="*/ 5 h 101"/>
                <a:gd name="T10" fmla="*/ 52 w 131"/>
                <a:gd name="T11" fmla="*/ 8 h 101"/>
                <a:gd name="T12" fmla="*/ 42 w 131"/>
                <a:gd name="T13" fmla="*/ 14 h 101"/>
                <a:gd name="T14" fmla="*/ 32 w 131"/>
                <a:gd name="T15" fmla="*/ 19 h 101"/>
                <a:gd name="T16" fmla="*/ 21 w 131"/>
                <a:gd name="T17" fmla="*/ 26 h 101"/>
                <a:gd name="T18" fmla="*/ 37 w 131"/>
                <a:gd name="T19" fmla="*/ 48 h 101"/>
                <a:gd name="T20" fmla="*/ 45 w 131"/>
                <a:gd name="T21" fmla="*/ 57 h 101"/>
                <a:gd name="T22" fmla="*/ 13 w 131"/>
                <a:gd name="T23" fmla="*/ 32 h 101"/>
                <a:gd name="T24" fmla="*/ 7 w 131"/>
                <a:gd name="T25" fmla="*/ 38 h 101"/>
                <a:gd name="T26" fmla="*/ 0 w 131"/>
                <a:gd name="T27" fmla="*/ 44 h 101"/>
                <a:gd name="T28" fmla="*/ 36 w 131"/>
                <a:gd name="T29" fmla="*/ 101 h 101"/>
                <a:gd name="T30" fmla="*/ 42 w 131"/>
                <a:gd name="T31" fmla="*/ 98 h 101"/>
                <a:gd name="T32" fmla="*/ 57 w 131"/>
                <a:gd name="T33" fmla="*/ 91 h 101"/>
                <a:gd name="T34" fmla="*/ 68 w 131"/>
                <a:gd name="T35" fmla="*/ 88 h 101"/>
                <a:gd name="T36" fmla="*/ 79 w 131"/>
                <a:gd name="T37" fmla="*/ 85 h 101"/>
                <a:gd name="T38" fmla="*/ 92 w 131"/>
                <a:gd name="T39" fmla="*/ 83 h 101"/>
                <a:gd name="T40" fmla="*/ 106 w 131"/>
                <a:gd name="T41" fmla="*/ 82 h 101"/>
                <a:gd name="T42" fmla="*/ 113 w 131"/>
                <a:gd name="T43" fmla="*/ 83 h 101"/>
                <a:gd name="T44" fmla="*/ 122 w 131"/>
                <a:gd name="T45" fmla="*/ 84 h 101"/>
                <a:gd name="T46" fmla="*/ 125 w 131"/>
                <a:gd name="T47" fmla="*/ 71 h 101"/>
                <a:gd name="T48" fmla="*/ 131 w 131"/>
                <a:gd name="T49" fmla="*/ 43 h 101"/>
                <a:gd name="T50" fmla="*/ 131 w 131"/>
                <a:gd name="T51" fmla="*/ 36 h 101"/>
                <a:gd name="T52" fmla="*/ 131 w 131"/>
                <a:gd name="T53" fmla="*/ 29 h 101"/>
                <a:gd name="T54" fmla="*/ 131 w 131"/>
                <a:gd name="T55" fmla="*/ 22 h 101"/>
                <a:gd name="T56" fmla="*/ 129 w 131"/>
                <a:gd name="T57" fmla="*/ 16 h 101"/>
                <a:gd name="T58" fmla="*/ 128 w 131"/>
                <a:gd name="T59" fmla="*/ 10 h 101"/>
                <a:gd name="T60" fmla="*/ 125 w 131"/>
                <a:gd name="T61" fmla="*/ 6 h 101"/>
                <a:gd name="T62" fmla="*/ 122 w 131"/>
                <a:gd name="T63" fmla="*/ 3 h 101"/>
                <a:gd name="T64" fmla="*/ 118 w 131"/>
                <a:gd name="T65" fmla="*/ 1 h 101"/>
                <a:gd name="T66" fmla="*/ 109 w 131"/>
                <a:gd name="T67" fmla="*/ 1 h 101"/>
                <a:gd name="T68" fmla="*/ 100 w 131"/>
                <a:gd name="T6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1">
                  <a:moveTo>
                    <a:pt x="100" y="0"/>
                  </a:moveTo>
                  <a:lnTo>
                    <a:pt x="91" y="0"/>
                  </a:lnTo>
                  <a:lnTo>
                    <a:pt x="82" y="1"/>
                  </a:lnTo>
                  <a:lnTo>
                    <a:pt x="72" y="3"/>
                  </a:lnTo>
                  <a:lnTo>
                    <a:pt x="62" y="5"/>
                  </a:lnTo>
                  <a:lnTo>
                    <a:pt x="52" y="8"/>
                  </a:lnTo>
                  <a:lnTo>
                    <a:pt x="42" y="14"/>
                  </a:lnTo>
                  <a:lnTo>
                    <a:pt x="32" y="19"/>
                  </a:lnTo>
                  <a:lnTo>
                    <a:pt x="21" y="26"/>
                  </a:lnTo>
                  <a:lnTo>
                    <a:pt x="37" y="48"/>
                  </a:lnTo>
                  <a:lnTo>
                    <a:pt x="45" y="57"/>
                  </a:lnTo>
                  <a:lnTo>
                    <a:pt x="13" y="32"/>
                  </a:lnTo>
                  <a:lnTo>
                    <a:pt x="7" y="38"/>
                  </a:lnTo>
                  <a:lnTo>
                    <a:pt x="0" y="44"/>
                  </a:lnTo>
                  <a:lnTo>
                    <a:pt x="36" y="101"/>
                  </a:lnTo>
                  <a:lnTo>
                    <a:pt x="42" y="98"/>
                  </a:lnTo>
                  <a:lnTo>
                    <a:pt x="57" y="91"/>
                  </a:lnTo>
                  <a:lnTo>
                    <a:pt x="68" y="88"/>
                  </a:lnTo>
                  <a:lnTo>
                    <a:pt x="79" y="85"/>
                  </a:lnTo>
                  <a:lnTo>
                    <a:pt x="92" y="83"/>
                  </a:lnTo>
                  <a:lnTo>
                    <a:pt x="106" y="82"/>
                  </a:lnTo>
                  <a:lnTo>
                    <a:pt x="113" y="83"/>
                  </a:lnTo>
                  <a:lnTo>
                    <a:pt x="122" y="84"/>
                  </a:lnTo>
                  <a:lnTo>
                    <a:pt x="125" y="71"/>
                  </a:lnTo>
                  <a:lnTo>
                    <a:pt x="131" y="43"/>
                  </a:lnTo>
                  <a:lnTo>
                    <a:pt x="131" y="36"/>
                  </a:lnTo>
                  <a:lnTo>
                    <a:pt x="131" y="29"/>
                  </a:lnTo>
                  <a:lnTo>
                    <a:pt x="131" y="22"/>
                  </a:lnTo>
                  <a:lnTo>
                    <a:pt x="129" y="16"/>
                  </a:lnTo>
                  <a:lnTo>
                    <a:pt x="128" y="10"/>
                  </a:lnTo>
                  <a:lnTo>
                    <a:pt x="125" y="6"/>
                  </a:lnTo>
                  <a:lnTo>
                    <a:pt x="122" y="3"/>
                  </a:lnTo>
                  <a:lnTo>
                    <a:pt x="118" y="1"/>
                  </a:lnTo>
                  <a:lnTo>
                    <a:pt x="109" y="1"/>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186">
              <a:extLst>
                <a:ext uri="{FF2B5EF4-FFF2-40B4-BE49-F238E27FC236}">
                  <a16:creationId xmlns:a16="http://schemas.microsoft.com/office/drawing/2014/main" id="{0EC1E3F8-2AD0-43BA-B4EC-9F0B11B9DD8C}"/>
                </a:ext>
              </a:extLst>
            </p:cNvPr>
            <p:cNvSpPr>
              <a:spLocks/>
            </p:cNvSpPr>
            <p:nvPr/>
          </p:nvSpPr>
          <p:spPr bwMode="auto">
            <a:xfrm>
              <a:off x="4206986" y="1853406"/>
              <a:ext cx="114300" cy="165100"/>
            </a:xfrm>
            <a:custGeom>
              <a:avLst/>
              <a:gdLst>
                <a:gd name="T0" fmla="*/ 103 w 290"/>
                <a:gd name="T1" fmla="*/ 1 h 414"/>
                <a:gd name="T2" fmla="*/ 76 w 290"/>
                <a:gd name="T3" fmla="*/ 6 h 414"/>
                <a:gd name="T4" fmla="*/ 53 w 290"/>
                <a:gd name="T5" fmla="*/ 16 h 414"/>
                <a:gd name="T6" fmla="*/ 44 w 290"/>
                <a:gd name="T7" fmla="*/ 25 h 414"/>
                <a:gd name="T8" fmla="*/ 19 w 290"/>
                <a:gd name="T9" fmla="*/ 67 h 414"/>
                <a:gd name="T10" fmla="*/ 6 w 290"/>
                <a:gd name="T11" fmla="*/ 107 h 414"/>
                <a:gd name="T12" fmla="*/ 17 w 290"/>
                <a:gd name="T13" fmla="*/ 123 h 414"/>
                <a:gd name="T14" fmla="*/ 70 w 290"/>
                <a:gd name="T15" fmla="*/ 132 h 414"/>
                <a:gd name="T16" fmla="*/ 98 w 290"/>
                <a:gd name="T17" fmla="*/ 202 h 414"/>
                <a:gd name="T18" fmla="*/ 106 w 290"/>
                <a:gd name="T19" fmla="*/ 222 h 414"/>
                <a:gd name="T20" fmla="*/ 110 w 290"/>
                <a:gd name="T21" fmla="*/ 232 h 414"/>
                <a:gd name="T22" fmla="*/ 116 w 290"/>
                <a:gd name="T23" fmla="*/ 213 h 414"/>
                <a:gd name="T24" fmla="*/ 125 w 290"/>
                <a:gd name="T25" fmla="*/ 190 h 414"/>
                <a:gd name="T26" fmla="*/ 206 w 290"/>
                <a:gd name="T27" fmla="*/ 132 h 414"/>
                <a:gd name="T28" fmla="*/ 188 w 290"/>
                <a:gd name="T29" fmla="*/ 237 h 414"/>
                <a:gd name="T30" fmla="*/ 132 w 290"/>
                <a:gd name="T31" fmla="*/ 264 h 414"/>
                <a:gd name="T32" fmla="*/ 188 w 290"/>
                <a:gd name="T33" fmla="*/ 288 h 414"/>
                <a:gd name="T34" fmla="*/ 132 w 290"/>
                <a:gd name="T35" fmla="*/ 315 h 414"/>
                <a:gd name="T36" fmla="*/ 128 w 290"/>
                <a:gd name="T37" fmla="*/ 375 h 414"/>
                <a:gd name="T38" fmla="*/ 131 w 290"/>
                <a:gd name="T39" fmla="*/ 414 h 414"/>
                <a:gd name="T40" fmla="*/ 145 w 290"/>
                <a:gd name="T41" fmla="*/ 413 h 414"/>
                <a:gd name="T42" fmla="*/ 180 w 290"/>
                <a:gd name="T43" fmla="*/ 408 h 414"/>
                <a:gd name="T44" fmla="*/ 203 w 290"/>
                <a:gd name="T45" fmla="*/ 401 h 414"/>
                <a:gd name="T46" fmla="*/ 224 w 290"/>
                <a:gd name="T47" fmla="*/ 392 h 414"/>
                <a:gd name="T48" fmla="*/ 245 w 290"/>
                <a:gd name="T49" fmla="*/ 379 h 414"/>
                <a:gd name="T50" fmla="*/ 264 w 290"/>
                <a:gd name="T51" fmla="*/ 362 h 414"/>
                <a:gd name="T52" fmla="*/ 279 w 290"/>
                <a:gd name="T53" fmla="*/ 341 h 414"/>
                <a:gd name="T54" fmla="*/ 288 w 290"/>
                <a:gd name="T55" fmla="*/ 313 h 414"/>
                <a:gd name="T56" fmla="*/ 290 w 290"/>
                <a:gd name="T57" fmla="*/ 280 h 414"/>
                <a:gd name="T58" fmla="*/ 284 w 290"/>
                <a:gd name="T59" fmla="*/ 239 h 414"/>
                <a:gd name="T60" fmla="*/ 267 w 290"/>
                <a:gd name="T61" fmla="*/ 193 h 414"/>
                <a:gd name="T62" fmla="*/ 238 w 290"/>
                <a:gd name="T63" fmla="*/ 137 h 414"/>
                <a:gd name="T64" fmla="*/ 196 w 290"/>
                <a:gd name="T65" fmla="*/ 73 h 414"/>
                <a:gd name="T66" fmla="*/ 140 w 290"/>
                <a:gd name="T67" fmla="*/ 1 h 414"/>
                <a:gd name="T68" fmla="*/ 120 w 290"/>
                <a:gd name="T69"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0" h="414">
                  <a:moveTo>
                    <a:pt x="120" y="0"/>
                  </a:moveTo>
                  <a:lnTo>
                    <a:pt x="103" y="1"/>
                  </a:lnTo>
                  <a:lnTo>
                    <a:pt x="88" y="3"/>
                  </a:lnTo>
                  <a:lnTo>
                    <a:pt x="76" y="6"/>
                  </a:lnTo>
                  <a:lnTo>
                    <a:pt x="65" y="9"/>
                  </a:lnTo>
                  <a:lnTo>
                    <a:pt x="53" y="16"/>
                  </a:lnTo>
                  <a:lnTo>
                    <a:pt x="48" y="19"/>
                  </a:lnTo>
                  <a:lnTo>
                    <a:pt x="44" y="25"/>
                  </a:lnTo>
                  <a:lnTo>
                    <a:pt x="33" y="41"/>
                  </a:lnTo>
                  <a:lnTo>
                    <a:pt x="19" y="67"/>
                  </a:lnTo>
                  <a:lnTo>
                    <a:pt x="0" y="99"/>
                  </a:lnTo>
                  <a:lnTo>
                    <a:pt x="6" y="107"/>
                  </a:lnTo>
                  <a:lnTo>
                    <a:pt x="12" y="116"/>
                  </a:lnTo>
                  <a:lnTo>
                    <a:pt x="17" y="123"/>
                  </a:lnTo>
                  <a:lnTo>
                    <a:pt x="23" y="132"/>
                  </a:lnTo>
                  <a:lnTo>
                    <a:pt x="70" y="132"/>
                  </a:lnTo>
                  <a:lnTo>
                    <a:pt x="94" y="192"/>
                  </a:lnTo>
                  <a:lnTo>
                    <a:pt x="98" y="202"/>
                  </a:lnTo>
                  <a:lnTo>
                    <a:pt x="103" y="213"/>
                  </a:lnTo>
                  <a:lnTo>
                    <a:pt x="106" y="222"/>
                  </a:lnTo>
                  <a:lnTo>
                    <a:pt x="109" y="232"/>
                  </a:lnTo>
                  <a:lnTo>
                    <a:pt x="110" y="232"/>
                  </a:lnTo>
                  <a:lnTo>
                    <a:pt x="113" y="222"/>
                  </a:lnTo>
                  <a:lnTo>
                    <a:pt x="116" y="213"/>
                  </a:lnTo>
                  <a:lnTo>
                    <a:pt x="121" y="202"/>
                  </a:lnTo>
                  <a:lnTo>
                    <a:pt x="125" y="190"/>
                  </a:lnTo>
                  <a:lnTo>
                    <a:pt x="149" y="132"/>
                  </a:lnTo>
                  <a:lnTo>
                    <a:pt x="206" y="132"/>
                  </a:lnTo>
                  <a:lnTo>
                    <a:pt x="146" y="237"/>
                  </a:lnTo>
                  <a:lnTo>
                    <a:pt x="188" y="237"/>
                  </a:lnTo>
                  <a:lnTo>
                    <a:pt x="188" y="264"/>
                  </a:lnTo>
                  <a:lnTo>
                    <a:pt x="132" y="264"/>
                  </a:lnTo>
                  <a:lnTo>
                    <a:pt x="132" y="288"/>
                  </a:lnTo>
                  <a:lnTo>
                    <a:pt x="188" y="288"/>
                  </a:lnTo>
                  <a:lnTo>
                    <a:pt x="188" y="315"/>
                  </a:lnTo>
                  <a:lnTo>
                    <a:pt x="132" y="315"/>
                  </a:lnTo>
                  <a:lnTo>
                    <a:pt x="132" y="375"/>
                  </a:lnTo>
                  <a:lnTo>
                    <a:pt x="128" y="375"/>
                  </a:lnTo>
                  <a:lnTo>
                    <a:pt x="128" y="414"/>
                  </a:lnTo>
                  <a:lnTo>
                    <a:pt x="131" y="414"/>
                  </a:lnTo>
                  <a:lnTo>
                    <a:pt x="135" y="414"/>
                  </a:lnTo>
                  <a:lnTo>
                    <a:pt x="145" y="413"/>
                  </a:lnTo>
                  <a:lnTo>
                    <a:pt x="161" y="411"/>
                  </a:lnTo>
                  <a:lnTo>
                    <a:pt x="180" y="408"/>
                  </a:lnTo>
                  <a:lnTo>
                    <a:pt x="191" y="404"/>
                  </a:lnTo>
                  <a:lnTo>
                    <a:pt x="203" y="401"/>
                  </a:lnTo>
                  <a:lnTo>
                    <a:pt x="213" y="397"/>
                  </a:lnTo>
                  <a:lnTo>
                    <a:pt x="224" y="392"/>
                  </a:lnTo>
                  <a:lnTo>
                    <a:pt x="235" y="386"/>
                  </a:lnTo>
                  <a:lnTo>
                    <a:pt x="245" y="379"/>
                  </a:lnTo>
                  <a:lnTo>
                    <a:pt x="255" y="371"/>
                  </a:lnTo>
                  <a:lnTo>
                    <a:pt x="264" y="362"/>
                  </a:lnTo>
                  <a:lnTo>
                    <a:pt x="272" y="352"/>
                  </a:lnTo>
                  <a:lnTo>
                    <a:pt x="279" y="341"/>
                  </a:lnTo>
                  <a:lnTo>
                    <a:pt x="285" y="328"/>
                  </a:lnTo>
                  <a:lnTo>
                    <a:pt x="288" y="313"/>
                  </a:lnTo>
                  <a:lnTo>
                    <a:pt x="290" y="297"/>
                  </a:lnTo>
                  <a:lnTo>
                    <a:pt x="290" y="280"/>
                  </a:lnTo>
                  <a:lnTo>
                    <a:pt x="288" y="261"/>
                  </a:lnTo>
                  <a:lnTo>
                    <a:pt x="284" y="239"/>
                  </a:lnTo>
                  <a:lnTo>
                    <a:pt x="276" y="217"/>
                  </a:lnTo>
                  <a:lnTo>
                    <a:pt x="267" y="193"/>
                  </a:lnTo>
                  <a:lnTo>
                    <a:pt x="254" y="166"/>
                  </a:lnTo>
                  <a:lnTo>
                    <a:pt x="238" y="137"/>
                  </a:lnTo>
                  <a:lnTo>
                    <a:pt x="220" y="106"/>
                  </a:lnTo>
                  <a:lnTo>
                    <a:pt x="196" y="73"/>
                  </a:lnTo>
                  <a:lnTo>
                    <a:pt x="171" y="38"/>
                  </a:lnTo>
                  <a:lnTo>
                    <a:pt x="140" y="1"/>
                  </a:lnTo>
                  <a:lnTo>
                    <a:pt x="13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187">
              <a:extLst>
                <a:ext uri="{FF2B5EF4-FFF2-40B4-BE49-F238E27FC236}">
                  <a16:creationId xmlns:a16="http://schemas.microsoft.com/office/drawing/2014/main" id="{7C07F216-1465-42B9-B94D-FED3BE2B01F8}"/>
                </a:ext>
              </a:extLst>
            </p:cNvPr>
            <p:cNvSpPr>
              <a:spLocks/>
            </p:cNvSpPr>
            <p:nvPr/>
          </p:nvSpPr>
          <p:spPr bwMode="auto">
            <a:xfrm>
              <a:off x="4211749" y="1813718"/>
              <a:ext cx="52388" cy="39688"/>
            </a:xfrm>
            <a:custGeom>
              <a:avLst/>
              <a:gdLst>
                <a:gd name="T0" fmla="*/ 99 w 131"/>
                <a:gd name="T1" fmla="*/ 0 h 101"/>
                <a:gd name="T2" fmla="*/ 91 w 131"/>
                <a:gd name="T3" fmla="*/ 0 h 101"/>
                <a:gd name="T4" fmla="*/ 81 w 131"/>
                <a:gd name="T5" fmla="*/ 1 h 101"/>
                <a:gd name="T6" fmla="*/ 73 w 131"/>
                <a:gd name="T7" fmla="*/ 3 h 101"/>
                <a:gd name="T8" fmla="*/ 62 w 131"/>
                <a:gd name="T9" fmla="*/ 5 h 101"/>
                <a:gd name="T10" fmla="*/ 52 w 131"/>
                <a:gd name="T11" fmla="*/ 8 h 101"/>
                <a:gd name="T12" fmla="*/ 42 w 131"/>
                <a:gd name="T13" fmla="*/ 14 h 101"/>
                <a:gd name="T14" fmla="*/ 31 w 131"/>
                <a:gd name="T15" fmla="*/ 19 h 101"/>
                <a:gd name="T16" fmla="*/ 20 w 131"/>
                <a:gd name="T17" fmla="*/ 26 h 101"/>
                <a:gd name="T18" fmla="*/ 37 w 131"/>
                <a:gd name="T19" fmla="*/ 48 h 101"/>
                <a:gd name="T20" fmla="*/ 45 w 131"/>
                <a:gd name="T21" fmla="*/ 57 h 101"/>
                <a:gd name="T22" fmla="*/ 14 w 131"/>
                <a:gd name="T23" fmla="*/ 32 h 101"/>
                <a:gd name="T24" fmla="*/ 7 w 131"/>
                <a:gd name="T25" fmla="*/ 38 h 101"/>
                <a:gd name="T26" fmla="*/ 0 w 131"/>
                <a:gd name="T27" fmla="*/ 44 h 101"/>
                <a:gd name="T28" fmla="*/ 36 w 131"/>
                <a:gd name="T29" fmla="*/ 101 h 101"/>
                <a:gd name="T30" fmla="*/ 42 w 131"/>
                <a:gd name="T31" fmla="*/ 98 h 101"/>
                <a:gd name="T32" fmla="*/ 58 w 131"/>
                <a:gd name="T33" fmla="*/ 91 h 101"/>
                <a:gd name="T34" fmla="*/ 67 w 131"/>
                <a:gd name="T35" fmla="*/ 88 h 101"/>
                <a:gd name="T36" fmla="*/ 79 w 131"/>
                <a:gd name="T37" fmla="*/ 85 h 101"/>
                <a:gd name="T38" fmla="*/ 93 w 131"/>
                <a:gd name="T39" fmla="*/ 83 h 101"/>
                <a:gd name="T40" fmla="*/ 106 w 131"/>
                <a:gd name="T41" fmla="*/ 82 h 101"/>
                <a:gd name="T42" fmla="*/ 114 w 131"/>
                <a:gd name="T43" fmla="*/ 83 h 101"/>
                <a:gd name="T44" fmla="*/ 122 w 131"/>
                <a:gd name="T45" fmla="*/ 84 h 101"/>
                <a:gd name="T46" fmla="*/ 125 w 131"/>
                <a:gd name="T47" fmla="*/ 71 h 101"/>
                <a:gd name="T48" fmla="*/ 130 w 131"/>
                <a:gd name="T49" fmla="*/ 43 h 101"/>
                <a:gd name="T50" fmla="*/ 131 w 131"/>
                <a:gd name="T51" fmla="*/ 36 h 101"/>
                <a:gd name="T52" fmla="*/ 131 w 131"/>
                <a:gd name="T53" fmla="*/ 29 h 101"/>
                <a:gd name="T54" fmla="*/ 131 w 131"/>
                <a:gd name="T55" fmla="*/ 22 h 101"/>
                <a:gd name="T56" fmla="*/ 130 w 131"/>
                <a:gd name="T57" fmla="*/ 16 h 101"/>
                <a:gd name="T58" fmla="*/ 128 w 131"/>
                <a:gd name="T59" fmla="*/ 10 h 101"/>
                <a:gd name="T60" fmla="*/ 126 w 131"/>
                <a:gd name="T61" fmla="*/ 6 h 101"/>
                <a:gd name="T62" fmla="*/ 122 w 131"/>
                <a:gd name="T63" fmla="*/ 3 h 101"/>
                <a:gd name="T64" fmla="*/ 117 w 131"/>
                <a:gd name="T65" fmla="*/ 1 h 101"/>
                <a:gd name="T66" fmla="*/ 109 w 131"/>
                <a:gd name="T67" fmla="*/ 1 h 101"/>
                <a:gd name="T68" fmla="*/ 99 w 131"/>
                <a:gd name="T6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1">
                  <a:moveTo>
                    <a:pt x="99" y="0"/>
                  </a:moveTo>
                  <a:lnTo>
                    <a:pt x="91" y="0"/>
                  </a:lnTo>
                  <a:lnTo>
                    <a:pt x="81" y="1"/>
                  </a:lnTo>
                  <a:lnTo>
                    <a:pt x="73" y="3"/>
                  </a:lnTo>
                  <a:lnTo>
                    <a:pt x="62" y="5"/>
                  </a:lnTo>
                  <a:lnTo>
                    <a:pt x="52" y="8"/>
                  </a:lnTo>
                  <a:lnTo>
                    <a:pt x="42" y="14"/>
                  </a:lnTo>
                  <a:lnTo>
                    <a:pt x="31" y="19"/>
                  </a:lnTo>
                  <a:lnTo>
                    <a:pt x="20" y="26"/>
                  </a:lnTo>
                  <a:lnTo>
                    <a:pt x="37" y="48"/>
                  </a:lnTo>
                  <a:lnTo>
                    <a:pt x="45" y="57"/>
                  </a:lnTo>
                  <a:lnTo>
                    <a:pt x="14" y="32"/>
                  </a:lnTo>
                  <a:lnTo>
                    <a:pt x="7" y="38"/>
                  </a:lnTo>
                  <a:lnTo>
                    <a:pt x="0" y="44"/>
                  </a:lnTo>
                  <a:lnTo>
                    <a:pt x="36" y="101"/>
                  </a:lnTo>
                  <a:lnTo>
                    <a:pt x="42" y="98"/>
                  </a:lnTo>
                  <a:lnTo>
                    <a:pt x="58" y="91"/>
                  </a:lnTo>
                  <a:lnTo>
                    <a:pt x="67" y="88"/>
                  </a:lnTo>
                  <a:lnTo>
                    <a:pt x="79" y="85"/>
                  </a:lnTo>
                  <a:lnTo>
                    <a:pt x="93" y="83"/>
                  </a:lnTo>
                  <a:lnTo>
                    <a:pt x="106" y="82"/>
                  </a:lnTo>
                  <a:lnTo>
                    <a:pt x="114" y="83"/>
                  </a:lnTo>
                  <a:lnTo>
                    <a:pt x="122" y="84"/>
                  </a:lnTo>
                  <a:lnTo>
                    <a:pt x="125" y="71"/>
                  </a:lnTo>
                  <a:lnTo>
                    <a:pt x="130" y="43"/>
                  </a:lnTo>
                  <a:lnTo>
                    <a:pt x="131" y="36"/>
                  </a:lnTo>
                  <a:lnTo>
                    <a:pt x="131" y="29"/>
                  </a:lnTo>
                  <a:lnTo>
                    <a:pt x="131" y="22"/>
                  </a:lnTo>
                  <a:lnTo>
                    <a:pt x="130" y="16"/>
                  </a:lnTo>
                  <a:lnTo>
                    <a:pt x="128" y="10"/>
                  </a:lnTo>
                  <a:lnTo>
                    <a:pt x="126" y="6"/>
                  </a:lnTo>
                  <a:lnTo>
                    <a:pt x="122" y="3"/>
                  </a:lnTo>
                  <a:lnTo>
                    <a:pt x="117" y="1"/>
                  </a:lnTo>
                  <a:lnTo>
                    <a:pt x="109" y="1"/>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8" name="Freeform 96">
            <a:extLst>
              <a:ext uri="{FF2B5EF4-FFF2-40B4-BE49-F238E27FC236}">
                <a16:creationId xmlns:a16="http://schemas.microsoft.com/office/drawing/2014/main" id="{8DD4D0CB-32E2-4D9B-B60F-4C422C8E79F0}"/>
              </a:ext>
            </a:extLst>
          </p:cNvPr>
          <p:cNvSpPr>
            <a:spLocks noEditPoints="1"/>
          </p:cNvSpPr>
          <p:nvPr/>
        </p:nvSpPr>
        <p:spPr bwMode="auto">
          <a:xfrm>
            <a:off x="8453697" y="4200737"/>
            <a:ext cx="449263" cy="358775"/>
          </a:xfrm>
          <a:custGeom>
            <a:avLst/>
            <a:gdLst>
              <a:gd name="T0" fmla="*/ 747 w 1132"/>
              <a:gd name="T1" fmla="*/ 528 h 906"/>
              <a:gd name="T2" fmla="*/ 717 w 1132"/>
              <a:gd name="T3" fmla="*/ 551 h 906"/>
              <a:gd name="T4" fmla="*/ 727 w 1132"/>
              <a:gd name="T5" fmla="*/ 447 h 906"/>
              <a:gd name="T6" fmla="*/ 747 w 1132"/>
              <a:gd name="T7" fmla="*/ 469 h 906"/>
              <a:gd name="T8" fmla="*/ 583 w 1132"/>
              <a:gd name="T9" fmla="*/ 457 h 906"/>
              <a:gd name="T10" fmla="*/ 559 w 1132"/>
              <a:gd name="T11" fmla="*/ 444 h 906"/>
              <a:gd name="T12" fmla="*/ 365 w 1132"/>
              <a:gd name="T13" fmla="*/ 514 h 906"/>
              <a:gd name="T14" fmla="*/ 931 w 1132"/>
              <a:gd name="T15" fmla="*/ 881 h 906"/>
              <a:gd name="T16" fmla="*/ 40 w 1132"/>
              <a:gd name="T17" fmla="*/ 906 h 906"/>
              <a:gd name="T18" fmla="*/ 1 w 1132"/>
              <a:gd name="T19" fmla="*/ 873 h 906"/>
              <a:gd name="T20" fmla="*/ 18 w 1132"/>
              <a:gd name="T21" fmla="*/ 322 h 906"/>
              <a:gd name="T22" fmla="*/ 916 w 1132"/>
              <a:gd name="T23" fmla="*/ 322 h 906"/>
              <a:gd name="T24" fmla="*/ 263 w 1132"/>
              <a:gd name="T25" fmla="*/ 519 h 906"/>
              <a:gd name="T26" fmla="*/ 233 w 1132"/>
              <a:gd name="T27" fmla="*/ 553 h 906"/>
              <a:gd name="T28" fmla="*/ 193 w 1132"/>
              <a:gd name="T29" fmla="*/ 533 h 906"/>
              <a:gd name="T30" fmla="*/ 192 w 1132"/>
              <a:gd name="T31" fmla="*/ 466 h 906"/>
              <a:gd name="T32" fmla="*/ 228 w 1132"/>
              <a:gd name="T33" fmla="*/ 442 h 906"/>
              <a:gd name="T34" fmla="*/ 260 w 1132"/>
              <a:gd name="T35" fmla="*/ 463 h 906"/>
              <a:gd name="T36" fmla="*/ 272 w 1132"/>
              <a:gd name="T37" fmla="*/ 427 h 906"/>
              <a:gd name="T38" fmla="*/ 229 w 1132"/>
              <a:gd name="T39" fmla="*/ 415 h 906"/>
              <a:gd name="T40" fmla="*/ 180 w 1132"/>
              <a:gd name="T41" fmla="*/ 432 h 906"/>
              <a:gd name="T42" fmla="*/ 155 w 1132"/>
              <a:gd name="T43" fmla="*/ 480 h 906"/>
              <a:gd name="T44" fmla="*/ 161 w 1132"/>
              <a:gd name="T45" fmla="*/ 541 h 906"/>
              <a:gd name="T46" fmla="*/ 198 w 1132"/>
              <a:gd name="T47" fmla="*/ 576 h 906"/>
              <a:gd name="T48" fmla="*/ 261 w 1132"/>
              <a:gd name="T49" fmla="*/ 575 h 906"/>
              <a:gd name="T50" fmla="*/ 404 w 1132"/>
              <a:gd name="T51" fmla="*/ 417 h 906"/>
              <a:gd name="T52" fmla="*/ 468 w 1132"/>
              <a:gd name="T53" fmla="*/ 579 h 906"/>
              <a:gd name="T54" fmla="*/ 568 w 1132"/>
              <a:gd name="T55" fmla="*/ 544 h 906"/>
              <a:gd name="T56" fmla="*/ 575 w 1132"/>
              <a:gd name="T57" fmla="*/ 507 h 906"/>
              <a:gd name="T58" fmla="*/ 618 w 1132"/>
              <a:gd name="T59" fmla="*/ 471 h 906"/>
              <a:gd name="T60" fmla="*/ 603 w 1132"/>
              <a:gd name="T61" fmla="*/ 427 h 906"/>
              <a:gd name="T62" fmla="*/ 485 w 1132"/>
              <a:gd name="T63" fmla="*/ 417 h 906"/>
              <a:gd name="T64" fmla="*/ 673 w 1132"/>
              <a:gd name="T65" fmla="*/ 729 h 906"/>
              <a:gd name="T66" fmla="*/ 647 w 1132"/>
              <a:gd name="T67" fmla="*/ 687 h 906"/>
              <a:gd name="T68" fmla="*/ 600 w 1132"/>
              <a:gd name="T69" fmla="*/ 670 h 906"/>
              <a:gd name="T70" fmla="*/ 552 w 1132"/>
              <a:gd name="T71" fmla="*/ 687 h 906"/>
              <a:gd name="T72" fmla="*/ 527 w 1132"/>
              <a:gd name="T73" fmla="*/ 729 h 906"/>
              <a:gd name="T74" fmla="*/ 534 w 1132"/>
              <a:gd name="T75" fmla="*/ 780 h 906"/>
              <a:gd name="T76" fmla="*/ 571 w 1132"/>
              <a:gd name="T77" fmla="*/ 813 h 906"/>
              <a:gd name="T78" fmla="*/ 622 w 1132"/>
              <a:gd name="T79" fmla="*/ 816 h 906"/>
              <a:gd name="T80" fmla="*/ 662 w 1132"/>
              <a:gd name="T81" fmla="*/ 786 h 906"/>
              <a:gd name="T82" fmla="*/ 811 w 1132"/>
              <a:gd name="T83" fmla="*/ 744 h 906"/>
              <a:gd name="T84" fmla="*/ 795 w 1132"/>
              <a:gd name="T85" fmla="*/ 696 h 906"/>
              <a:gd name="T86" fmla="*/ 751 w 1132"/>
              <a:gd name="T87" fmla="*/ 671 h 906"/>
              <a:gd name="T88" fmla="*/ 698 w 1132"/>
              <a:gd name="T89" fmla="*/ 680 h 906"/>
              <a:gd name="T90" fmla="*/ 693 w 1132"/>
              <a:gd name="T91" fmla="*/ 744 h 906"/>
              <a:gd name="T92" fmla="*/ 698 w 1132"/>
              <a:gd name="T93" fmla="*/ 808 h 906"/>
              <a:gd name="T94" fmla="*/ 751 w 1132"/>
              <a:gd name="T95" fmla="*/ 817 h 906"/>
              <a:gd name="T96" fmla="*/ 795 w 1132"/>
              <a:gd name="T97" fmla="*/ 792 h 906"/>
              <a:gd name="T98" fmla="*/ 811 w 1132"/>
              <a:gd name="T99" fmla="*/ 744 h 906"/>
              <a:gd name="T100" fmla="*/ 772 w 1132"/>
              <a:gd name="T101" fmla="*/ 446 h 906"/>
              <a:gd name="T102" fmla="*/ 726 w 1132"/>
              <a:gd name="T103" fmla="*/ 418 h 906"/>
              <a:gd name="T104" fmla="*/ 733 w 1132"/>
              <a:gd name="T105" fmla="*/ 577 h 906"/>
              <a:gd name="T106" fmla="*/ 771 w 1132"/>
              <a:gd name="T107" fmla="*/ 550 h 906"/>
              <a:gd name="T108" fmla="*/ 1130 w 1132"/>
              <a:gd name="T109" fmla="*/ 522 h 906"/>
              <a:gd name="T110" fmla="*/ 919 w 1132"/>
              <a:gd name="T111" fmla="*/ 296 h 906"/>
              <a:gd name="T112" fmla="*/ 951 w 1132"/>
              <a:gd name="T113" fmla="*/ 325 h 906"/>
              <a:gd name="T114" fmla="*/ 1103 w 1132"/>
              <a:gd name="T115" fmla="*/ 570 h 906"/>
              <a:gd name="T116" fmla="*/ 1132 w 1132"/>
              <a:gd name="T117" fmla="*/ 529 h 906"/>
              <a:gd name="T118" fmla="*/ 989 w 1132"/>
              <a:gd name="T119" fmla="*/ 15 h 906"/>
              <a:gd name="T120" fmla="*/ 124 w 1132"/>
              <a:gd name="T121" fmla="*/ 226 h 906"/>
              <a:gd name="T122" fmla="*/ 95 w 1132"/>
              <a:gd name="T123" fmla="*/ 267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906">
                <a:moveTo>
                  <a:pt x="747" y="469"/>
                </a:moveTo>
                <a:lnTo>
                  <a:pt x="749" y="475"/>
                </a:lnTo>
                <a:lnTo>
                  <a:pt x="749" y="481"/>
                </a:lnTo>
                <a:lnTo>
                  <a:pt x="750" y="489"/>
                </a:lnTo>
                <a:lnTo>
                  <a:pt x="750" y="498"/>
                </a:lnTo>
                <a:lnTo>
                  <a:pt x="749" y="514"/>
                </a:lnTo>
                <a:lnTo>
                  <a:pt x="747" y="528"/>
                </a:lnTo>
                <a:lnTo>
                  <a:pt x="745" y="532"/>
                </a:lnTo>
                <a:lnTo>
                  <a:pt x="744" y="536"/>
                </a:lnTo>
                <a:lnTo>
                  <a:pt x="740" y="541"/>
                </a:lnTo>
                <a:lnTo>
                  <a:pt x="738" y="543"/>
                </a:lnTo>
                <a:lnTo>
                  <a:pt x="732" y="547"/>
                </a:lnTo>
                <a:lnTo>
                  <a:pt x="726" y="550"/>
                </a:lnTo>
                <a:lnTo>
                  <a:pt x="717" y="551"/>
                </a:lnTo>
                <a:lnTo>
                  <a:pt x="706" y="551"/>
                </a:lnTo>
                <a:lnTo>
                  <a:pt x="681" y="551"/>
                </a:lnTo>
                <a:lnTo>
                  <a:pt x="681" y="444"/>
                </a:lnTo>
                <a:lnTo>
                  <a:pt x="696" y="444"/>
                </a:lnTo>
                <a:lnTo>
                  <a:pt x="713" y="444"/>
                </a:lnTo>
                <a:lnTo>
                  <a:pt x="722" y="445"/>
                </a:lnTo>
                <a:lnTo>
                  <a:pt x="727" y="447"/>
                </a:lnTo>
                <a:lnTo>
                  <a:pt x="731" y="448"/>
                </a:lnTo>
                <a:lnTo>
                  <a:pt x="734" y="451"/>
                </a:lnTo>
                <a:lnTo>
                  <a:pt x="737" y="454"/>
                </a:lnTo>
                <a:lnTo>
                  <a:pt x="740" y="457"/>
                </a:lnTo>
                <a:lnTo>
                  <a:pt x="743" y="460"/>
                </a:lnTo>
                <a:lnTo>
                  <a:pt x="745" y="464"/>
                </a:lnTo>
                <a:lnTo>
                  <a:pt x="747" y="469"/>
                </a:lnTo>
                <a:close/>
                <a:moveTo>
                  <a:pt x="572" y="483"/>
                </a:moveTo>
                <a:lnTo>
                  <a:pt x="577" y="480"/>
                </a:lnTo>
                <a:lnTo>
                  <a:pt x="581" y="476"/>
                </a:lnTo>
                <a:lnTo>
                  <a:pt x="584" y="471"/>
                </a:lnTo>
                <a:lnTo>
                  <a:pt x="584" y="464"/>
                </a:lnTo>
                <a:lnTo>
                  <a:pt x="584" y="460"/>
                </a:lnTo>
                <a:lnTo>
                  <a:pt x="583" y="457"/>
                </a:lnTo>
                <a:lnTo>
                  <a:pt x="582" y="454"/>
                </a:lnTo>
                <a:lnTo>
                  <a:pt x="580" y="452"/>
                </a:lnTo>
                <a:lnTo>
                  <a:pt x="577" y="448"/>
                </a:lnTo>
                <a:lnTo>
                  <a:pt x="574" y="447"/>
                </a:lnTo>
                <a:lnTo>
                  <a:pt x="571" y="445"/>
                </a:lnTo>
                <a:lnTo>
                  <a:pt x="568" y="445"/>
                </a:lnTo>
                <a:lnTo>
                  <a:pt x="559" y="444"/>
                </a:lnTo>
                <a:lnTo>
                  <a:pt x="544" y="444"/>
                </a:lnTo>
                <a:lnTo>
                  <a:pt x="518" y="444"/>
                </a:lnTo>
                <a:lnTo>
                  <a:pt x="518" y="486"/>
                </a:lnTo>
                <a:lnTo>
                  <a:pt x="542" y="486"/>
                </a:lnTo>
                <a:lnTo>
                  <a:pt x="562" y="484"/>
                </a:lnTo>
                <a:lnTo>
                  <a:pt x="572" y="483"/>
                </a:lnTo>
                <a:close/>
                <a:moveTo>
                  <a:pt x="365" y="514"/>
                </a:moveTo>
                <a:lnTo>
                  <a:pt x="408" y="514"/>
                </a:lnTo>
                <a:lnTo>
                  <a:pt x="386" y="455"/>
                </a:lnTo>
                <a:lnTo>
                  <a:pt x="365" y="514"/>
                </a:lnTo>
                <a:close/>
                <a:moveTo>
                  <a:pt x="934" y="356"/>
                </a:moveTo>
                <a:lnTo>
                  <a:pt x="934" y="866"/>
                </a:lnTo>
                <a:lnTo>
                  <a:pt x="933" y="873"/>
                </a:lnTo>
                <a:lnTo>
                  <a:pt x="931" y="881"/>
                </a:lnTo>
                <a:lnTo>
                  <a:pt x="927" y="888"/>
                </a:lnTo>
                <a:lnTo>
                  <a:pt x="923" y="893"/>
                </a:lnTo>
                <a:lnTo>
                  <a:pt x="916" y="899"/>
                </a:lnTo>
                <a:lnTo>
                  <a:pt x="910" y="903"/>
                </a:lnTo>
                <a:lnTo>
                  <a:pt x="903" y="905"/>
                </a:lnTo>
                <a:lnTo>
                  <a:pt x="894" y="906"/>
                </a:lnTo>
                <a:lnTo>
                  <a:pt x="40" y="906"/>
                </a:lnTo>
                <a:lnTo>
                  <a:pt x="33" y="905"/>
                </a:lnTo>
                <a:lnTo>
                  <a:pt x="25" y="903"/>
                </a:lnTo>
                <a:lnTo>
                  <a:pt x="18" y="899"/>
                </a:lnTo>
                <a:lnTo>
                  <a:pt x="12" y="893"/>
                </a:lnTo>
                <a:lnTo>
                  <a:pt x="8" y="888"/>
                </a:lnTo>
                <a:lnTo>
                  <a:pt x="3" y="881"/>
                </a:lnTo>
                <a:lnTo>
                  <a:pt x="1" y="873"/>
                </a:lnTo>
                <a:lnTo>
                  <a:pt x="0" y="866"/>
                </a:lnTo>
                <a:lnTo>
                  <a:pt x="0" y="356"/>
                </a:lnTo>
                <a:lnTo>
                  <a:pt x="1" y="348"/>
                </a:lnTo>
                <a:lnTo>
                  <a:pt x="3" y="340"/>
                </a:lnTo>
                <a:lnTo>
                  <a:pt x="8" y="333"/>
                </a:lnTo>
                <a:lnTo>
                  <a:pt x="12" y="328"/>
                </a:lnTo>
                <a:lnTo>
                  <a:pt x="18" y="322"/>
                </a:lnTo>
                <a:lnTo>
                  <a:pt x="25" y="319"/>
                </a:lnTo>
                <a:lnTo>
                  <a:pt x="33" y="316"/>
                </a:lnTo>
                <a:lnTo>
                  <a:pt x="40" y="316"/>
                </a:lnTo>
                <a:lnTo>
                  <a:pt x="894" y="316"/>
                </a:lnTo>
                <a:lnTo>
                  <a:pt x="903" y="316"/>
                </a:lnTo>
                <a:lnTo>
                  <a:pt x="910" y="319"/>
                </a:lnTo>
                <a:lnTo>
                  <a:pt x="916" y="322"/>
                </a:lnTo>
                <a:lnTo>
                  <a:pt x="923" y="328"/>
                </a:lnTo>
                <a:lnTo>
                  <a:pt x="927" y="333"/>
                </a:lnTo>
                <a:lnTo>
                  <a:pt x="931" y="340"/>
                </a:lnTo>
                <a:lnTo>
                  <a:pt x="933" y="348"/>
                </a:lnTo>
                <a:lnTo>
                  <a:pt x="934" y="356"/>
                </a:lnTo>
                <a:close/>
                <a:moveTo>
                  <a:pt x="295" y="529"/>
                </a:moveTo>
                <a:lnTo>
                  <a:pt x="263" y="519"/>
                </a:lnTo>
                <a:lnTo>
                  <a:pt x="261" y="528"/>
                </a:lnTo>
                <a:lnTo>
                  <a:pt x="258" y="534"/>
                </a:lnTo>
                <a:lnTo>
                  <a:pt x="253" y="541"/>
                </a:lnTo>
                <a:lnTo>
                  <a:pt x="249" y="545"/>
                </a:lnTo>
                <a:lnTo>
                  <a:pt x="245" y="549"/>
                </a:lnTo>
                <a:lnTo>
                  <a:pt x="240" y="551"/>
                </a:lnTo>
                <a:lnTo>
                  <a:pt x="233" y="553"/>
                </a:lnTo>
                <a:lnTo>
                  <a:pt x="227" y="553"/>
                </a:lnTo>
                <a:lnTo>
                  <a:pt x="218" y="552"/>
                </a:lnTo>
                <a:lnTo>
                  <a:pt x="211" y="550"/>
                </a:lnTo>
                <a:lnTo>
                  <a:pt x="205" y="546"/>
                </a:lnTo>
                <a:lnTo>
                  <a:pt x="198" y="541"/>
                </a:lnTo>
                <a:lnTo>
                  <a:pt x="196" y="536"/>
                </a:lnTo>
                <a:lnTo>
                  <a:pt x="193" y="533"/>
                </a:lnTo>
                <a:lnTo>
                  <a:pt x="192" y="528"/>
                </a:lnTo>
                <a:lnTo>
                  <a:pt x="190" y="523"/>
                </a:lnTo>
                <a:lnTo>
                  <a:pt x="188" y="511"/>
                </a:lnTo>
                <a:lnTo>
                  <a:pt x="188" y="497"/>
                </a:lnTo>
                <a:lnTo>
                  <a:pt x="188" y="483"/>
                </a:lnTo>
                <a:lnTo>
                  <a:pt x="190" y="472"/>
                </a:lnTo>
                <a:lnTo>
                  <a:pt x="192" y="466"/>
                </a:lnTo>
                <a:lnTo>
                  <a:pt x="194" y="462"/>
                </a:lnTo>
                <a:lnTo>
                  <a:pt x="196" y="458"/>
                </a:lnTo>
                <a:lnTo>
                  <a:pt x="198" y="455"/>
                </a:lnTo>
                <a:lnTo>
                  <a:pt x="205" y="450"/>
                </a:lnTo>
                <a:lnTo>
                  <a:pt x="211" y="445"/>
                </a:lnTo>
                <a:lnTo>
                  <a:pt x="219" y="443"/>
                </a:lnTo>
                <a:lnTo>
                  <a:pt x="228" y="442"/>
                </a:lnTo>
                <a:lnTo>
                  <a:pt x="234" y="442"/>
                </a:lnTo>
                <a:lnTo>
                  <a:pt x="240" y="444"/>
                </a:lnTo>
                <a:lnTo>
                  <a:pt x="245" y="446"/>
                </a:lnTo>
                <a:lnTo>
                  <a:pt x="250" y="450"/>
                </a:lnTo>
                <a:lnTo>
                  <a:pt x="254" y="454"/>
                </a:lnTo>
                <a:lnTo>
                  <a:pt x="258" y="458"/>
                </a:lnTo>
                <a:lnTo>
                  <a:pt x="260" y="463"/>
                </a:lnTo>
                <a:lnTo>
                  <a:pt x="262" y="470"/>
                </a:lnTo>
                <a:lnTo>
                  <a:pt x="294" y="461"/>
                </a:lnTo>
                <a:lnTo>
                  <a:pt x="290" y="453"/>
                </a:lnTo>
                <a:lnTo>
                  <a:pt x="287" y="444"/>
                </a:lnTo>
                <a:lnTo>
                  <a:pt x="283" y="438"/>
                </a:lnTo>
                <a:lnTo>
                  <a:pt x="278" y="432"/>
                </a:lnTo>
                <a:lnTo>
                  <a:pt x="272" y="427"/>
                </a:lnTo>
                <a:lnTo>
                  <a:pt x="267" y="424"/>
                </a:lnTo>
                <a:lnTo>
                  <a:pt x="262" y="421"/>
                </a:lnTo>
                <a:lnTo>
                  <a:pt x="257" y="419"/>
                </a:lnTo>
                <a:lnTo>
                  <a:pt x="250" y="417"/>
                </a:lnTo>
                <a:lnTo>
                  <a:pt x="244" y="416"/>
                </a:lnTo>
                <a:lnTo>
                  <a:pt x="236" y="415"/>
                </a:lnTo>
                <a:lnTo>
                  <a:pt x="229" y="415"/>
                </a:lnTo>
                <a:lnTo>
                  <a:pt x="221" y="415"/>
                </a:lnTo>
                <a:lnTo>
                  <a:pt x="213" y="416"/>
                </a:lnTo>
                <a:lnTo>
                  <a:pt x="206" y="418"/>
                </a:lnTo>
                <a:lnTo>
                  <a:pt x="198" y="420"/>
                </a:lnTo>
                <a:lnTo>
                  <a:pt x="192" y="423"/>
                </a:lnTo>
                <a:lnTo>
                  <a:pt x="186" y="426"/>
                </a:lnTo>
                <a:lnTo>
                  <a:pt x="180" y="432"/>
                </a:lnTo>
                <a:lnTo>
                  <a:pt x="175" y="437"/>
                </a:lnTo>
                <a:lnTo>
                  <a:pt x="170" y="442"/>
                </a:lnTo>
                <a:lnTo>
                  <a:pt x="165" y="448"/>
                </a:lnTo>
                <a:lnTo>
                  <a:pt x="162" y="456"/>
                </a:lnTo>
                <a:lnTo>
                  <a:pt x="159" y="463"/>
                </a:lnTo>
                <a:lnTo>
                  <a:pt x="157" y="472"/>
                </a:lnTo>
                <a:lnTo>
                  <a:pt x="155" y="480"/>
                </a:lnTo>
                <a:lnTo>
                  <a:pt x="154" y="490"/>
                </a:lnTo>
                <a:lnTo>
                  <a:pt x="154" y="499"/>
                </a:lnTo>
                <a:lnTo>
                  <a:pt x="154" y="509"/>
                </a:lnTo>
                <a:lnTo>
                  <a:pt x="155" y="517"/>
                </a:lnTo>
                <a:lnTo>
                  <a:pt x="157" y="526"/>
                </a:lnTo>
                <a:lnTo>
                  <a:pt x="159" y="533"/>
                </a:lnTo>
                <a:lnTo>
                  <a:pt x="161" y="541"/>
                </a:lnTo>
                <a:lnTo>
                  <a:pt x="165" y="547"/>
                </a:lnTo>
                <a:lnTo>
                  <a:pt x="170" y="553"/>
                </a:lnTo>
                <a:lnTo>
                  <a:pt x="174" y="560"/>
                </a:lnTo>
                <a:lnTo>
                  <a:pt x="179" y="565"/>
                </a:lnTo>
                <a:lnTo>
                  <a:pt x="186" y="569"/>
                </a:lnTo>
                <a:lnTo>
                  <a:pt x="192" y="572"/>
                </a:lnTo>
                <a:lnTo>
                  <a:pt x="198" y="576"/>
                </a:lnTo>
                <a:lnTo>
                  <a:pt x="205" y="579"/>
                </a:lnTo>
                <a:lnTo>
                  <a:pt x="212" y="580"/>
                </a:lnTo>
                <a:lnTo>
                  <a:pt x="219" y="581"/>
                </a:lnTo>
                <a:lnTo>
                  <a:pt x="227" y="581"/>
                </a:lnTo>
                <a:lnTo>
                  <a:pt x="240" y="581"/>
                </a:lnTo>
                <a:lnTo>
                  <a:pt x="251" y="578"/>
                </a:lnTo>
                <a:lnTo>
                  <a:pt x="261" y="575"/>
                </a:lnTo>
                <a:lnTo>
                  <a:pt x="270" y="568"/>
                </a:lnTo>
                <a:lnTo>
                  <a:pt x="278" y="561"/>
                </a:lnTo>
                <a:lnTo>
                  <a:pt x="285" y="552"/>
                </a:lnTo>
                <a:lnTo>
                  <a:pt x="290" y="542"/>
                </a:lnTo>
                <a:lnTo>
                  <a:pt x="295" y="529"/>
                </a:lnTo>
                <a:close/>
                <a:moveTo>
                  <a:pt x="468" y="579"/>
                </a:moveTo>
                <a:lnTo>
                  <a:pt x="404" y="417"/>
                </a:lnTo>
                <a:lnTo>
                  <a:pt x="369" y="417"/>
                </a:lnTo>
                <a:lnTo>
                  <a:pt x="306" y="579"/>
                </a:lnTo>
                <a:lnTo>
                  <a:pt x="340" y="579"/>
                </a:lnTo>
                <a:lnTo>
                  <a:pt x="354" y="542"/>
                </a:lnTo>
                <a:lnTo>
                  <a:pt x="419" y="542"/>
                </a:lnTo>
                <a:lnTo>
                  <a:pt x="432" y="579"/>
                </a:lnTo>
                <a:lnTo>
                  <a:pt x="468" y="579"/>
                </a:lnTo>
                <a:close/>
                <a:moveTo>
                  <a:pt x="524" y="511"/>
                </a:moveTo>
                <a:lnTo>
                  <a:pt x="535" y="512"/>
                </a:lnTo>
                <a:lnTo>
                  <a:pt x="541" y="513"/>
                </a:lnTo>
                <a:lnTo>
                  <a:pt x="547" y="515"/>
                </a:lnTo>
                <a:lnTo>
                  <a:pt x="551" y="519"/>
                </a:lnTo>
                <a:lnTo>
                  <a:pt x="557" y="528"/>
                </a:lnTo>
                <a:lnTo>
                  <a:pt x="568" y="544"/>
                </a:lnTo>
                <a:lnTo>
                  <a:pt x="592" y="579"/>
                </a:lnTo>
                <a:lnTo>
                  <a:pt x="631" y="579"/>
                </a:lnTo>
                <a:lnTo>
                  <a:pt x="611" y="547"/>
                </a:lnTo>
                <a:lnTo>
                  <a:pt x="601" y="531"/>
                </a:lnTo>
                <a:lnTo>
                  <a:pt x="592" y="521"/>
                </a:lnTo>
                <a:lnTo>
                  <a:pt x="585" y="514"/>
                </a:lnTo>
                <a:lnTo>
                  <a:pt x="575" y="507"/>
                </a:lnTo>
                <a:lnTo>
                  <a:pt x="585" y="506"/>
                </a:lnTo>
                <a:lnTo>
                  <a:pt x="594" y="503"/>
                </a:lnTo>
                <a:lnTo>
                  <a:pt x="601" y="497"/>
                </a:lnTo>
                <a:lnTo>
                  <a:pt x="607" y="492"/>
                </a:lnTo>
                <a:lnTo>
                  <a:pt x="612" y="486"/>
                </a:lnTo>
                <a:lnTo>
                  <a:pt x="616" y="479"/>
                </a:lnTo>
                <a:lnTo>
                  <a:pt x="618" y="471"/>
                </a:lnTo>
                <a:lnTo>
                  <a:pt x="618" y="462"/>
                </a:lnTo>
                <a:lnTo>
                  <a:pt x="618" y="455"/>
                </a:lnTo>
                <a:lnTo>
                  <a:pt x="617" y="448"/>
                </a:lnTo>
                <a:lnTo>
                  <a:pt x="613" y="442"/>
                </a:lnTo>
                <a:lnTo>
                  <a:pt x="611" y="437"/>
                </a:lnTo>
                <a:lnTo>
                  <a:pt x="607" y="432"/>
                </a:lnTo>
                <a:lnTo>
                  <a:pt x="603" y="427"/>
                </a:lnTo>
                <a:lnTo>
                  <a:pt x="598" y="424"/>
                </a:lnTo>
                <a:lnTo>
                  <a:pt x="592" y="421"/>
                </a:lnTo>
                <a:lnTo>
                  <a:pt x="585" y="420"/>
                </a:lnTo>
                <a:lnTo>
                  <a:pt x="576" y="418"/>
                </a:lnTo>
                <a:lnTo>
                  <a:pt x="567" y="417"/>
                </a:lnTo>
                <a:lnTo>
                  <a:pt x="554" y="417"/>
                </a:lnTo>
                <a:lnTo>
                  <a:pt x="485" y="417"/>
                </a:lnTo>
                <a:lnTo>
                  <a:pt x="485" y="579"/>
                </a:lnTo>
                <a:lnTo>
                  <a:pt x="518" y="579"/>
                </a:lnTo>
                <a:lnTo>
                  <a:pt x="518" y="511"/>
                </a:lnTo>
                <a:lnTo>
                  <a:pt x="524" y="511"/>
                </a:lnTo>
                <a:close/>
                <a:moveTo>
                  <a:pt x="675" y="744"/>
                </a:moveTo>
                <a:lnTo>
                  <a:pt x="674" y="737"/>
                </a:lnTo>
                <a:lnTo>
                  <a:pt x="673" y="729"/>
                </a:lnTo>
                <a:lnTo>
                  <a:pt x="671" y="722"/>
                </a:lnTo>
                <a:lnTo>
                  <a:pt x="668" y="715"/>
                </a:lnTo>
                <a:lnTo>
                  <a:pt x="665" y="709"/>
                </a:lnTo>
                <a:lnTo>
                  <a:pt x="662" y="703"/>
                </a:lnTo>
                <a:lnTo>
                  <a:pt x="658" y="696"/>
                </a:lnTo>
                <a:lnTo>
                  <a:pt x="653" y="691"/>
                </a:lnTo>
                <a:lnTo>
                  <a:pt x="647" y="687"/>
                </a:lnTo>
                <a:lnTo>
                  <a:pt x="642" y="683"/>
                </a:lnTo>
                <a:lnTo>
                  <a:pt x="636" y="678"/>
                </a:lnTo>
                <a:lnTo>
                  <a:pt x="629" y="675"/>
                </a:lnTo>
                <a:lnTo>
                  <a:pt x="622" y="673"/>
                </a:lnTo>
                <a:lnTo>
                  <a:pt x="614" y="671"/>
                </a:lnTo>
                <a:lnTo>
                  <a:pt x="607" y="670"/>
                </a:lnTo>
                <a:lnTo>
                  <a:pt x="600" y="670"/>
                </a:lnTo>
                <a:lnTo>
                  <a:pt x="592" y="670"/>
                </a:lnTo>
                <a:lnTo>
                  <a:pt x="585" y="671"/>
                </a:lnTo>
                <a:lnTo>
                  <a:pt x="577" y="673"/>
                </a:lnTo>
                <a:lnTo>
                  <a:pt x="571" y="675"/>
                </a:lnTo>
                <a:lnTo>
                  <a:pt x="565" y="678"/>
                </a:lnTo>
                <a:lnTo>
                  <a:pt x="558" y="683"/>
                </a:lnTo>
                <a:lnTo>
                  <a:pt x="552" y="687"/>
                </a:lnTo>
                <a:lnTo>
                  <a:pt x="547" y="691"/>
                </a:lnTo>
                <a:lnTo>
                  <a:pt x="542" y="696"/>
                </a:lnTo>
                <a:lnTo>
                  <a:pt x="538" y="703"/>
                </a:lnTo>
                <a:lnTo>
                  <a:pt x="534" y="709"/>
                </a:lnTo>
                <a:lnTo>
                  <a:pt x="531" y="715"/>
                </a:lnTo>
                <a:lnTo>
                  <a:pt x="529" y="722"/>
                </a:lnTo>
                <a:lnTo>
                  <a:pt x="527" y="729"/>
                </a:lnTo>
                <a:lnTo>
                  <a:pt x="526" y="737"/>
                </a:lnTo>
                <a:lnTo>
                  <a:pt x="526" y="744"/>
                </a:lnTo>
                <a:lnTo>
                  <a:pt x="526" y="751"/>
                </a:lnTo>
                <a:lnTo>
                  <a:pt x="527" y="759"/>
                </a:lnTo>
                <a:lnTo>
                  <a:pt x="529" y="766"/>
                </a:lnTo>
                <a:lnTo>
                  <a:pt x="531" y="774"/>
                </a:lnTo>
                <a:lnTo>
                  <a:pt x="534" y="780"/>
                </a:lnTo>
                <a:lnTo>
                  <a:pt x="538" y="786"/>
                </a:lnTo>
                <a:lnTo>
                  <a:pt x="542" y="792"/>
                </a:lnTo>
                <a:lnTo>
                  <a:pt x="547" y="797"/>
                </a:lnTo>
                <a:lnTo>
                  <a:pt x="552" y="802"/>
                </a:lnTo>
                <a:lnTo>
                  <a:pt x="558" y="807"/>
                </a:lnTo>
                <a:lnTo>
                  <a:pt x="565" y="810"/>
                </a:lnTo>
                <a:lnTo>
                  <a:pt x="571" y="813"/>
                </a:lnTo>
                <a:lnTo>
                  <a:pt x="577" y="816"/>
                </a:lnTo>
                <a:lnTo>
                  <a:pt x="585" y="817"/>
                </a:lnTo>
                <a:lnTo>
                  <a:pt x="592" y="818"/>
                </a:lnTo>
                <a:lnTo>
                  <a:pt x="600" y="819"/>
                </a:lnTo>
                <a:lnTo>
                  <a:pt x="607" y="818"/>
                </a:lnTo>
                <a:lnTo>
                  <a:pt x="614" y="817"/>
                </a:lnTo>
                <a:lnTo>
                  <a:pt x="622" y="816"/>
                </a:lnTo>
                <a:lnTo>
                  <a:pt x="629" y="813"/>
                </a:lnTo>
                <a:lnTo>
                  <a:pt x="636" y="810"/>
                </a:lnTo>
                <a:lnTo>
                  <a:pt x="642" y="807"/>
                </a:lnTo>
                <a:lnTo>
                  <a:pt x="647" y="802"/>
                </a:lnTo>
                <a:lnTo>
                  <a:pt x="653" y="797"/>
                </a:lnTo>
                <a:lnTo>
                  <a:pt x="658" y="792"/>
                </a:lnTo>
                <a:lnTo>
                  <a:pt x="662" y="786"/>
                </a:lnTo>
                <a:lnTo>
                  <a:pt x="665" y="780"/>
                </a:lnTo>
                <a:lnTo>
                  <a:pt x="668" y="774"/>
                </a:lnTo>
                <a:lnTo>
                  <a:pt x="671" y="766"/>
                </a:lnTo>
                <a:lnTo>
                  <a:pt x="673" y="759"/>
                </a:lnTo>
                <a:lnTo>
                  <a:pt x="674" y="751"/>
                </a:lnTo>
                <a:lnTo>
                  <a:pt x="675" y="744"/>
                </a:lnTo>
                <a:close/>
                <a:moveTo>
                  <a:pt x="811" y="744"/>
                </a:moveTo>
                <a:lnTo>
                  <a:pt x="810" y="737"/>
                </a:lnTo>
                <a:lnTo>
                  <a:pt x="809" y="729"/>
                </a:lnTo>
                <a:lnTo>
                  <a:pt x="807" y="722"/>
                </a:lnTo>
                <a:lnTo>
                  <a:pt x="805" y="715"/>
                </a:lnTo>
                <a:lnTo>
                  <a:pt x="802" y="709"/>
                </a:lnTo>
                <a:lnTo>
                  <a:pt x="799" y="703"/>
                </a:lnTo>
                <a:lnTo>
                  <a:pt x="795" y="696"/>
                </a:lnTo>
                <a:lnTo>
                  <a:pt x="789" y="691"/>
                </a:lnTo>
                <a:lnTo>
                  <a:pt x="784" y="687"/>
                </a:lnTo>
                <a:lnTo>
                  <a:pt x="779" y="683"/>
                </a:lnTo>
                <a:lnTo>
                  <a:pt x="772" y="678"/>
                </a:lnTo>
                <a:lnTo>
                  <a:pt x="766" y="675"/>
                </a:lnTo>
                <a:lnTo>
                  <a:pt x="758" y="673"/>
                </a:lnTo>
                <a:lnTo>
                  <a:pt x="751" y="671"/>
                </a:lnTo>
                <a:lnTo>
                  <a:pt x="744" y="670"/>
                </a:lnTo>
                <a:lnTo>
                  <a:pt x="736" y="670"/>
                </a:lnTo>
                <a:lnTo>
                  <a:pt x="728" y="670"/>
                </a:lnTo>
                <a:lnTo>
                  <a:pt x="720" y="672"/>
                </a:lnTo>
                <a:lnTo>
                  <a:pt x="712" y="674"/>
                </a:lnTo>
                <a:lnTo>
                  <a:pt x="704" y="677"/>
                </a:lnTo>
                <a:lnTo>
                  <a:pt x="698" y="680"/>
                </a:lnTo>
                <a:lnTo>
                  <a:pt x="691" y="685"/>
                </a:lnTo>
                <a:lnTo>
                  <a:pt x="685" y="690"/>
                </a:lnTo>
                <a:lnTo>
                  <a:pt x="680" y="696"/>
                </a:lnTo>
                <a:lnTo>
                  <a:pt x="685" y="707"/>
                </a:lnTo>
                <a:lnTo>
                  <a:pt x="690" y="719"/>
                </a:lnTo>
                <a:lnTo>
                  <a:pt x="693" y="731"/>
                </a:lnTo>
                <a:lnTo>
                  <a:pt x="693" y="744"/>
                </a:lnTo>
                <a:lnTo>
                  <a:pt x="693" y="758"/>
                </a:lnTo>
                <a:lnTo>
                  <a:pt x="690" y="769"/>
                </a:lnTo>
                <a:lnTo>
                  <a:pt x="685" y="781"/>
                </a:lnTo>
                <a:lnTo>
                  <a:pt x="680" y="793"/>
                </a:lnTo>
                <a:lnTo>
                  <a:pt x="685" y="798"/>
                </a:lnTo>
                <a:lnTo>
                  <a:pt x="691" y="803"/>
                </a:lnTo>
                <a:lnTo>
                  <a:pt x="698" y="808"/>
                </a:lnTo>
                <a:lnTo>
                  <a:pt x="704" y="812"/>
                </a:lnTo>
                <a:lnTo>
                  <a:pt x="712" y="815"/>
                </a:lnTo>
                <a:lnTo>
                  <a:pt x="720" y="817"/>
                </a:lnTo>
                <a:lnTo>
                  <a:pt x="728" y="818"/>
                </a:lnTo>
                <a:lnTo>
                  <a:pt x="736" y="819"/>
                </a:lnTo>
                <a:lnTo>
                  <a:pt x="744" y="818"/>
                </a:lnTo>
                <a:lnTo>
                  <a:pt x="751" y="817"/>
                </a:lnTo>
                <a:lnTo>
                  <a:pt x="758" y="816"/>
                </a:lnTo>
                <a:lnTo>
                  <a:pt x="766" y="813"/>
                </a:lnTo>
                <a:lnTo>
                  <a:pt x="772" y="810"/>
                </a:lnTo>
                <a:lnTo>
                  <a:pt x="779" y="807"/>
                </a:lnTo>
                <a:lnTo>
                  <a:pt x="784" y="802"/>
                </a:lnTo>
                <a:lnTo>
                  <a:pt x="789" y="797"/>
                </a:lnTo>
                <a:lnTo>
                  <a:pt x="795" y="792"/>
                </a:lnTo>
                <a:lnTo>
                  <a:pt x="799" y="786"/>
                </a:lnTo>
                <a:lnTo>
                  <a:pt x="802" y="780"/>
                </a:lnTo>
                <a:lnTo>
                  <a:pt x="805" y="774"/>
                </a:lnTo>
                <a:lnTo>
                  <a:pt x="807" y="766"/>
                </a:lnTo>
                <a:lnTo>
                  <a:pt x="809" y="759"/>
                </a:lnTo>
                <a:lnTo>
                  <a:pt x="810" y="751"/>
                </a:lnTo>
                <a:lnTo>
                  <a:pt x="811" y="744"/>
                </a:lnTo>
                <a:close/>
                <a:moveTo>
                  <a:pt x="784" y="499"/>
                </a:moveTo>
                <a:lnTo>
                  <a:pt x="784" y="489"/>
                </a:lnTo>
                <a:lnTo>
                  <a:pt x="783" y="478"/>
                </a:lnTo>
                <a:lnTo>
                  <a:pt x="781" y="470"/>
                </a:lnTo>
                <a:lnTo>
                  <a:pt x="779" y="461"/>
                </a:lnTo>
                <a:lnTo>
                  <a:pt x="775" y="454"/>
                </a:lnTo>
                <a:lnTo>
                  <a:pt x="772" y="446"/>
                </a:lnTo>
                <a:lnTo>
                  <a:pt x="768" y="441"/>
                </a:lnTo>
                <a:lnTo>
                  <a:pt x="764" y="435"/>
                </a:lnTo>
                <a:lnTo>
                  <a:pt x="758" y="430"/>
                </a:lnTo>
                <a:lnTo>
                  <a:pt x="752" y="426"/>
                </a:lnTo>
                <a:lnTo>
                  <a:pt x="746" y="422"/>
                </a:lnTo>
                <a:lnTo>
                  <a:pt x="739" y="420"/>
                </a:lnTo>
                <a:lnTo>
                  <a:pt x="726" y="418"/>
                </a:lnTo>
                <a:lnTo>
                  <a:pt x="708" y="417"/>
                </a:lnTo>
                <a:lnTo>
                  <a:pt x="648" y="417"/>
                </a:lnTo>
                <a:lnTo>
                  <a:pt x="648" y="579"/>
                </a:lnTo>
                <a:lnTo>
                  <a:pt x="710" y="579"/>
                </a:lnTo>
                <a:lnTo>
                  <a:pt x="718" y="579"/>
                </a:lnTo>
                <a:lnTo>
                  <a:pt x="727" y="578"/>
                </a:lnTo>
                <a:lnTo>
                  <a:pt x="733" y="577"/>
                </a:lnTo>
                <a:lnTo>
                  <a:pt x="738" y="576"/>
                </a:lnTo>
                <a:lnTo>
                  <a:pt x="746" y="572"/>
                </a:lnTo>
                <a:lnTo>
                  <a:pt x="752" y="569"/>
                </a:lnTo>
                <a:lnTo>
                  <a:pt x="757" y="566"/>
                </a:lnTo>
                <a:lnTo>
                  <a:pt x="762" y="562"/>
                </a:lnTo>
                <a:lnTo>
                  <a:pt x="767" y="557"/>
                </a:lnTo>
                <a:lnTo>
                  <a:pt x="771" y="550"/>
                </a:lnTo>
                <a:lnTo>
                  <a:pt x="775" y="542"/>
                </a:lnTo>
                <a:lnTo>
                  <a:pt x="779" y="533"/>
                </a:lnTo>
                <a:lnTo>
                  <a:pt x="781" y="526"/>
                </a:lnTo>
                <a:lnTo>
                  <a:pt x="783" y="518"/>
                </a:lnTo>
                <a:lnTo>
                  <a:pt x="784" y="509"/>
                </a:lnTo>
                <a:lnTo>
                  <a:pt x="784" y="499"/>
                </a:lnTo>
                <a:close/>
                <a:moveTo>
                  <a:pt x="1130" y="522"/>
                </a:moveTo>
                <a:lnTo>
                  <a:pt x="1040" y="190"/>
                </a:lnTo>
                <a:lnTo>
                  <a:pt x="674" y="291"/>
                </a:lnTo>
                <a:lnTo>
                  <a:pt x="894" y="291"/>
                </a:lnTo>
                <a:lnTo>
                  <a:pt x="900" y="291"/>
                </a:lnTo>
                <a:lnTo>
                  <a:pt x="907" y="292"/>
                </a:lnTo>
                <a:lnTo>
                  <a:pt x="913" y="294"/>
                </a:lnTo>
                <a:lnTo>
                  <a:pt x="919" y="296"/>
                </a:lnTo>
                <a:lnTo>
                  <a:pt x="925" y="298"/>
                </a:lnTo>
                <a:lnTo>
                  <a:pt x="931" y="301"/>
                </a:lnTo>
                <a:lnTo>
                  <a:pt x="935" y="305"/>
                </a:lnTo>
                <a:lnTo>
                  <a:pt x="941" y="310"/>
                </a:lnTo>
                <a:lnTo>
                  <a:pt x="945" y="314"/>
                </a:lnTo>
                <a:lnTo>
                  <a:pt x="948" y="319"/>
                </a:lnTo>
                <a:lnTo>
                  <a:pt x="951" y="325"/>
                </a:lnTo>
                <a:lnTo>
                  <a:pt x="954" y="331"/>
                </a:lnTo>
                <a:lnTo>
                  <a:pt x="957" y="336"/>
                </a:lnTo>
                <a:lnTo>
                  <a:pt x="958" y="343"/>
                </a:lnTo>
                <a:lnTo>
                  <a:pt x="959" y="349"/>
                </a:lnTo>
                <a:lnTo>
                  <a:pt x="960" y="356"/>
                </a:lnTo>
                <a:lnTo>
                  <a:pt x="960" y="610"/>
                </a:lnTo>
                <a:lnTo>
                  <a:pt x="1103" y="570"/>
                </a:lnTo>
                <a:lnTo>
                  <a:pt x="1110" y="567"/>
                </a:lnTo>
                <a:lnTo>
                  <a:pt x="1116" y="563"/>
                </a:lnTo>
                <a:lnTo>
                  <a:pt x="1122" y="558"/>
                </a:lnTo>
                <a:lnTo>
                  <a:pt x="1127" y="551"/>
                </a:lnTo>
                <a:lnTo>
                  <a:pt x="1130" y="545"/>
                </a:lnTo>
                <a:lnTo>
                  <a:pt x="1131" y="537"/>
                </a:lnTo>
                <a:lnTo>
                  <a:pt x="1132" y="529"/>
                </a:lnTo>
                <a:lnTo>
                  <a:pt x="1130" y="522"/>
                </a:lnTo>
                <a:close/>
                <a:moveTo>
                  <a:pt x="100" y="291"/>
                </a:moveTo>
                <a:lnTo>
                  <a:pt x="179" y="291"/>
                </a:lnTo>
                <a:lnTo>
                  <a:pt x="1006" y="65"/>
                </a:lnTo>
                <a:lnTo>
                  <a:pt x="997" y="29"/>
                </a:lnTo>
                <a:lnTo>
                  <a:pt x="994" y="22"/>
                </a:lnTo>
                <a:lnTo>
                  <a:pt x="989" y="15"/>
                </a:lnTo>
                <a:lnTo>
                  <a:pt x="984" y="10"/>
                </a:lnTo>
                <a:lnTo>
                  <a:pt x="978" y="6"/>
                </a:lnTo>
                <a:lnTo>
                  <a:pt x="970" y="2"/>
                </a:lnTo>
                <a:lnTo>
                  <a:pt x="963" y="0"/>
                </a:lnTo>
                <a:lnTo>
                  <a:pt x="955" y="0"/>
                </a:lnTo>
                <a:lnTo>
                  <a:pt x="947" y="1"/>
                </a:lnTo>
                <a:lnTo>
                  <a:pt x="124" y="226"/>
                </a:lnTo>
                <a:lnTo>
                  <a:pt x="116" y="229"/>
                </a:lnTo>
                <a:lnTo>
                  <a:pt x="109" y="233"/>
                </a:lnTo>
                <a:lnTo>
                  <a:pt x="104" y="239"/>
                </a:lnTo>
                <a:lnTo>
                  <a:pt x="100" y="245"/>
                </a:lnTo>
                <a:lnTo>
                  <a:pt x="97" y="252"/>
                </a:lnTo>
                <a:lnTo>
                  <a:pt x="95" y="260"/>
                </a:lnTo>
                <a:lnTo>
                  <a:pt x="95" y="267"/>
                </a:lnTo>
                <a:lnTo>
                  <a:pt x="96" y="276"/>
                </a:lnTo>
                <a:lnTo>
                  <a:pt x="100" y="2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4020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34">
            <a:extLst>
              <a:ext uri="{FF2B5EF4-FFF2-40B4-BE49-F238E27FC236}">
                <a16:creationId xmlns:a16="http://schemas.microsoft.com/office/drawing/2014/main" id="{F2E6C5A7-22A7-4444-ADF8-324A6CC9BEA4}"/>
              </a:ext>
            </a:extLst>
          </p:cNvPr>
          <p:cNvGrpSpPr/>
          <p:nvPr/>
        </p:nvGrpSpPr>
        <p:grpSpPr>
          <a:xfrm>
            <a:off x="3412264" y="2426812"/>
            <a:ext cx="8570093" cy="2543910"/>
            <a:chOff x="597214" y="2790862"/>
            <a:chExt cx="7300588" cy="2036966"/>
          </a:xfrm>
        </p:grpSpPr>
        <p:sp>
          <p:nvSpPr>
            <p:cNvPr id="6" name="Oval 5">
              <a:extLst>
                <a:ext uri="{FF2B5EF4-FFF2-40B4-BE49-F238E27FC236}">
                  <a16:creationId xmlns:a16="http://schemas.microsoft.com/office/drawing/2014/main" id="{8F91EF19-27CC-4D65-84D0-5F44862E48B7}"/>
                </a:ext>
              </a:extLst>
            </p:cNvPr>
            <p:cNvSpPr>
              <a:spLocks noChangeArrowheads="1"/>
            </p:cNvSpPr>
            <p:nvPr/>
          </p:nvSpPr>
          <p:spPr bwMode="auto">
            <a:xfrm>
              <a:off x="823198" y="4007710"/>
              <a:ext cx="814140" cy="820118"/>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7" name="Oval 6">
              <a:extLst>
                <a:ext uri="{FF2B5EF4-FFF2-40B4-BE49-F238E27FC236}">
                  <a16:creationId xmlns:a16="http://schemas.microsoft.com/office/drawing/2014/main" id="{69B8D026-C15A-440E-96B3-56CBAB73F128}"/>
                </a:ext>
              </a:extLst>
            </p:cNvPr>
            <p:cNvSpPr>
              <a:spLocks noChangeArrowheads="1"/>
            </p:cNvSpPr>
            <p:nvPr/>
          </p:nvSpPr>
          <p:spPr bwMode="auto">
            <a:xfrm>
              <a:off x="848304" y="4032816"/>
              <a:ext cx="763929" cy="769907"/>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8" name="Freeform 7">
              <a:extLst>
                <a:ext uri="{FF2B5EF4-FFF2-40B4-BE49-F238E27FC236}">
                  <a16:creationId xmlns:a16="http://schemas.microsoft.com/office/drawing/2014/main" id="{783C495E-5390-4DE7-91B1-37B65A650ADB}"/>
                </a:ext>
              </a:extLst>
            </p:cNvPr>
            <p:cNvSpPr>
              <a:spLocks noEditPoints="1"/>
            </p:cNvSpPr>
            <p:nvPr/>
          </p:nvSpPr>
          <p:spPr bwMode="auto">
            <a:xfrm>
              <a:off x="843522" y="4028034"/>
              <a:ext cx="773493"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2" y="274"/>
                    <a:pt x="0" y="213"/>
                    <a:pt x="0" y="137"/>
                  </a:cubicBezTo>
                  <a:cubicBezTo>
                    <a:pt x="0" y="61"/>
                    <a:pt x="62" y="0"/>
                    <a:pt x="137" y="0"/>
                  </a:cubicBezTo>
                  <a:cubicBezTo>
                    <a:pt x="213" y="0"/>
                    <a:pt x="274" y="61"/>
                    <a:pt x="274" y="137"/>
                  </a:cubicBezTo>
                  <a:cubicBezTo>
                    <a:pt x="274" y="213"/>
                    <a:pt x="213" y="274"/>
                    <a:pt x="137" y="274"/>
                  </a:cubicBezTo>
                  <a:close/>
                  <a:moveTo>
                    <a:pt x="137" y="4"/>
                  </a:moveTo>
                  <a:cubicBezTo>
                    <a:pt x="64" y="4"/>
                    <a:pt x="4" y="64"/>
                    <a:pt x="4" y="137"/>
                  </a:cubicBezTo>
                  <a:cubicBezTo>
                    <a:pt x="4" y="210"/>
                    <a:pt x="64" y="270"/>
                    <a:pt x="137" y="270"/>
                  </a:cubicBezTo>
                  <a:cubicBezTo>
                    <a:pt x="211" y="270"/>
                    <a:pt x="270" y="210"/>
                    <a:pt x="270" y="137"/>
                  </a:cubicBezTo>
                  <a:cubicBezTo>
                    <a:pt x="270" y="64"/>
                    <a:pt x="211"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9" name="Oval 8">
              <a:extLst>
                <a:ext uri="{FF2B5EF4-FFF2-40B4-BE49-F238E27FC236}">
                  <a16:creationId xmlns:a16="http://schemas.microsoft.com/office/drawing/2014/main" id="{D162A40C-53A6-488A-98D3-B6A2D4BAA153}"/>
                </a:ext>
              </a:extLst>
            </p:cNvPr>
            <p:cNvSpPr>
              <a:spLocks noChangeArrowheads="1"/>
            </p:cNvSpPr>
            <p:nvPr/>
          </p:nvSpPr>
          <p:spPr bwMode="auto">
            <a:xfrm>
              <a:off x="2941946" y="3935483"/>
              <a:ext cx="814140" cy="820118"/>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0" name="Oval 9">
              <a:extLst>
                <a:ext uri="{FF2B5EF4-FFF2-40B4-BE49-F238E27FC236}">
                  <a16:creationId xmlns:a16="http://schemas.microsoft.com/office/drawing/2014/main" id="{9128E805-F0EA-421E-8949-918AD77E4F0A}"/>
                </a:ext>
              </a:extLst>
            </p:cNvPr>
            <p:cNvSpPr>
              <a:spLocks noChangeArrowheads="1"/>
            </p:cNvSpPr>
            <p:nvPr/>
          </p:nvSpPr>
          <p:spPr bwMode="auto">
            <a:xfrm>
              <a:off x="2916008" y="3985694"/>
              <a:ext cx="762733" cy="769907"/>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1" name="Freeform 10">
              <a:extLst>
                <a:ext uri="{FF2B5EF4-FFF2-40B4-BE49-F238E27FC236}">
                  <a16:creationId xmlns:a16="http://schemas.microsoft.com/office/drawing/2014/main" id="{5C00A279-CD1C-41B7-B8A7-299A715C3E4F}"/>
                </a:ext>
              </a:extLst>
            </p:cNvPr>
            <p:cNvSpPr>
              <a:spLocks noEditPoints="1"/>
            </p:cNvSpPr>
            <p:nvPr/>
          </p:nvSpPr>
          <p:spPr bwMode="auto">
            <a:xfrm>
              <a:off x="2953854" y="3955806"/>
              <a:ext cx="774688"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1" y="274"/>
                    <a:pt x="0" y="213"/>
                    <a:pt x="0" y="137"/>
                  </a:cubicBezTo>
                  <a:cubicBezTo>
                    <a:pt x="0" y="61"/>
                    <a:pt x="61" y="0"/>
                    <a:pt x="137" y="0"/>
                  </a:cubicBezTo>
                  <a:cubicBezTo>
                    <a:pt x="212" y="0"/>
                    <a:pt x="274" y="61"/>
                    <a:pt x="274" y="137"/>
                  </a:cubicBezTo>
                  <a:cubicBezTo>
                    <a:pt x="274" y="213"/>
                    <a:pt x="212" y="274"/>
                    <a:pt x="137" y="274"/>
                  </a:cubicBezTo>
                  <a:close/>
                  <a:moveTo>
                    <a:pt x="137" y="4"/>
                  </a:moveTo>
                  <a:cubicBezTo>
                    <a:pt x="63" y="4"/>
                    <a:pt x="4" y="64"/>
                    <a:pt x="4" y="137"/>
                  </a:cubicBezTo>
                  <a:cubicBezTo>
                    <a:pt x="4" y="210"/>
                    <a:pt x="63" y="270"/>
                    <a:pt x="137" y="270"/>
                  </a:cubicBezTo>
                  <a:cubicBezTo>
                    <a:pt x="210" y="270"/>
                    <a:pt x="270" y="210"/>
                    <a:pt x="270" y="137"/>
                  </a:cubicBezTo>
                  <a:cubicBezTo>
                    <a:pt x="270" y="64"/>
                    <a:pt x="210"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2" name="Oval 11">
              <a:extLst>
                <a:ext uri="{FF2B5EF4-FFF2-40B4-BE49-F238E27FC236}">
                  <a16:creationId xmlns:a16="http://schemas.microsoft.com/office/drawing/2014/main" id="{F15863A5-6FF3-411A-A74D-2D52AAD97F23}"/>
                </a:ext>
              </a:extLst>
            </p:cNvPr>
            <p:cNvSpPr>
              <a:spLocks noChangeArrowheads="1"/>
            </p:cNvSpPr>
            <p:nvPr/>
          </p:nvSpPr>
          <p:spPr bwMode="auto">
            <a:xfrm>
              <a:off x="4668264" y="3962570"/>
              <a:ext cx="814140" cy="820118"/>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3" name="Oval 12">
              <a:extLst>
                <a:ext uri="{FF2B5EF4-FFF2-40B4-BE49-F238E27FC236}">
                  <a16:creationId xmlns:a16="http://schemas.microsoft.com/office/drawing/2014/main" id="{22494E3D-4CFE-423C-954F-A67B69E2B5A1}"/>
                </a:ext>
              </a:extLst>
            </p:cNvPr>
            <p:cNvSpPr>
              <a:spLocks noChangeArrowheads="1"/>
            </p:cNvSpPr>
            <p:nvPr/>
          </p:nvSpPr>
          <p:spPr bwMode="auto">
            <a:xfrm>
              <a:off x="4693968" y="4002928"/>
              <a:ext cx="762733" cy="769907"/>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4" name="Freeform 13">
              <a:extLst>
                <a:ext uri="{FF2B5EF4-FFF2-40B4-BE49-F238E27FC236}">
                  <a16:creationId xmlns:a16="http://schemas.microsoft.com/office/drawing/2014/main" id="{ECD548A9-DA85-4F0B-8F04-82EEF733F600}"/>
                </a:ext>
              </a:extLst>
            </p:cNvPr>
            <p:cNvSpPr>
              <a:spLocks noEditPoints="1"/>
            </p:cNvSpPr>
            <p:nvPr/>
          </p:nvSpPr>
          <p:spPr bwMode="auto">
            <a:xfrm>
              <a:off x="4687991" y="3998147"/>
              <a:ext cx="774688"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2" y="274"/>
                    <a:pt x="0" y="213"/>
                    <a:pt x="0" y="137"/>
                  </a:cubicBezTo>
                  <a:cubicBezTo>
                    <a:pt x="0" y="61"/>
                    <a:pt x="62" y="0"/>
                    <a:pt x="137" y="0"/>
                  </a:cubicBezTo>
                  <a:cubicBezTo>
                    <a:pt x="213" y="0"/>
                    <a:pt x="274" y="61"/>
                    <a:pt x="274" y="137"/>
                  </a:cubicBezTo>
                  <a:cubicBezTo>
                    <a:pt x="274" y="213"/>
                    <a:pt x="213" y="274"/>
                    <a:pt x="137" y="274"/>
                  </a:cubicBezTo>
                  <a:close/>
                  <a:moveTo>
                    <a:pt x="137" y="4"/>
                  </a:moveTo>
                  <a:cubicBezTo>
                    <a:pt x="64" y="4"/>
                    <a:pt x="4" y="64"/>
                    <a:pt x="4" y="137"/>
                  </a:cubicBezTo>
                  <a:cubicBezTo>
                    <a:pt x="4" y="210"/>
                    <a:pt x="64" y="270"/>
                    <a:pt x="137" y="270"/>
                  </a:cubicBezTo>
                  <a:cubicBezTo>
                    <a:pt x="210" y="270"/>
                    <a:pt x="270" y="210"/>
                    <a:pt x="270" y="137"/>
                  </a:cubicBezTo>
                  <a:cubicBezTo>
                    <a:pt x="270" y="64"/>
                    <a:pt x="210"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5" name="Oval 14">
              <a:extLst>
                <a:ext uri="{FF2B5EF4-FFF2-40B4-BE49-F238E27FC236}">
                  <a16:creationId xmlns:a16="http://schemas.microsoft.com/office/drawing/2014/main" id="{DB2F6EE5-3EF3-4BE6-87A4-63D91104B45C}"/>
                </a:ext>
              </a:extLst>
            </p:cNvPr>
            <p:cNvSpPr>
              <a:spLocks noChangeArrowheads="1"/>
            </p:cNvSpPr>
            <p:nvPr/>
          </p:nvSpPr>
          <p:spPr bwMode="auto">
            <a:xfrm>
              <a:off x="6768171" y="3924253"/>
              <a:ext cx="814140" cy="820118"/>
            </a:xfrm>
            <a:prstGeom prst="ellipse">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17" name="Freeform 16">
              <a:extLst>
                <a:ext uri="{FF2B5EF4-FFF2-40B4-BE49-F238E27FC236}">
                  <a16:creationId xmlns:a16="http://schemas.microsoft.com/office/drawing/2014/main" id="{0A508C81-5D33-4FC2-A09B-379D283948D4}"/>
                </a:ext>
              </a:extLst>
            </p:cNvPr>
            <p:cNvSpPr>
              <a:spLocks noEditPoints="1"/>
            </p:cNvSpPr>
            <p:nvPr/>
          </p:nvSpPr>
          <p:spPr bwMode="auto">
            <a:xfrm>
              <a:off x="6776229" y="3944101"/>
              <a:ext cx="774688" cy="779471"/>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2" y="274"/>
                    <a:pt x="0" y="213"/>
                    <a:pt x="0" y="137"/>
                  </a:cubicBezTo>
                  <a:cubicBezTo>
                    <a:pt x="0" y="61"/>
                    <a:pt x="62" y="0"/>
                    <a:pt x="137" y="0"/>
                  </a:cubicBezTo>
                  <a:cubicBezTo>
                    <a:pt x="213" y="0"/>
                    <a:pt x="274" y="61"/>
                    <a:pt x="274" y="137"/>
                  </a:cubicBezTo>
                  <a:cubicBezTo>
                    <a:pt x="274" y="213"/>
                    <a:pt x="213" y="274"/>
                    <a:pt x="137" y="274"/>
                  </a:cubicBezTo>
                  <a:close/>
                  <a:moveTo>
                    <a:pt x="137" y="4"/>
                  </a:moveTo>
                  <a:cubicBezTo>
                    <a:pt x="64" y="4"/>
                    <a:pt x="4" y="64"/>
                    <a:pt x="4" y="137"/>
                  </a:cubicBezTo>
                  <a:cubicBezTo>
                    <a:pt x="4" y="210"/>
                    <a:pt x="64" y="270"/>
                    <a:pt x="137" y="270"/>
                  </a:cubicBezTo>
                  <a:cubicBezTo>
                    <a:pt x="211" y="270"/>
                    <a:pt x="270" y="210"/>
                    <a:pt x="270" y="137"/>
                  </a:cubicBezTo>
                  <a:cubicBezTo>
                    <a:pt x="270" y="64"/>
                    <a:pt x="211"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3" name="Oval 29">
              <a:extLst>
                <a:ext uri="{FF2B5EF4-FFF2-40B4-BE49-F238E27FC236}">
                  <a16:creationId xmlns:a16="http://schemas.microsoft.com/office/drawing/2014/main" id="{7195AEE6-37AF-4B93-88C7-AD04B65235AB}"/>
                </a:ext>
              </a:extLst>
            </p:cNvPr>
            <p:cNvSpPr>
              <a:spLocks noChangeArrowheads="1"/>
            </p:cNvSpPr>
            <p:nvPr/>
          </p:nvSpPr>
          <p:spPr bwMode="auto">
            <a:xfrm>
              <a:off x="1173482" y="3770999"/>
              <a:ext cx="115964" cy="117160"/>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4" name="Oval 30">
              <a:extLst>
                <a:ext uri="{FF2B5EF4-FFF2-40B4-BE49-F238E27FC236}">
                  <a16:creationId xmlns:a16="http://schemas.microsoft.com/office/drawing/2014/main" id="{B64A67E3-856D-438A-AAB5-70E47DA5184C}"/>
                </a:ext>
              </a:extLst>
            </p:cNvPr>
            <p:cNvSpPr>
              <a:spLocks noChangeArrowheads="1"/>
            </p:cNvSpPr>
            <p:nvPr/>
          </p:nvSpPr>
          <p:spPr bwMode="auto">
            <a:xfrm>
              <a:off x="1199783" y="3797300"/>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25" name="Freeform 31">
              <a:extLst>
                <a:ext uri="{FF2B5EF4-FFF2-40B4-BE49-F238E27FC236}">
                  <a16:creationId xmlns:a16="http://schemas.microsoft.com/office/drawing/2014/main" id="{6BC17075-23EF-48F4-B3B2-C4B42A586405}"/>
                </a:ext>
              </a:extLst>
            </p:cNvPr>
            <p:cNvSpPr>
              <a:spLocks noEditPoints="1"/>
            </p:cNvSpPr>
            <p:nvPr/>
          </p:nvSpPr>
          <p:spPr bwMode="auto">
            <a:xfrm>
              <a:off x="1012088" y="4195405"/>
              <a:ext cx="438751" cy="444729"/>
            </a:xfrm>
            <a:custGeom>
              <a:avLst/>
              <a:gdLst>
                <a:gd name="T0" fmla="*/ 367 w 367"/>
                <a:gd name="T1" fmla="*/ 272 h 372"/>
                <a:gd name="T2" fmla="*/ 367 w 367"/>
                <a:gd name="T3" fmla="*/ 0 h 372"/>
                <a:gd name="T4" fmla="*/ 183 w 367"/>
                <a:gd name="T5" fmla="*/ 0 h 372"/>
                <a:gd name="T6" fmla="*/ 0 w 367"/>
                <a:gd name="T7" fmla="*/ 0 h 372"/>
                <a:gd name="T8" fmla="*/ 0 w 367"/>
                <a:gd name="T9" fmla="*/ 272 h 372"/>
                <a:gd name="T10" fmla="*/ 149 w 367"/>
                <a:gd name="T11" fmla="*/ 272 h 372"/>
                <a:gd name="T12" fmla="*/ 149 w 367"/>
                <a:gd name="T13" fmla="*/ 331 h 372"/>
                <a:gd name="T14" fmla="*/ 86 w 367"/>
                <a:gd name="T15" fmla="*/ 331 h 372"/>
                <a:gd name="T16" fmla="*/ 86 w 367"/>
                <a:gd name="T17" fmla="*/ 372 h 372"/>
                <a:gd name="T18" fmla="*/ 175 w 367"/>
                <a:gd name="T19" fmla="*/ 372 h 372"/>
                <a:gd name="T20" fmla="*/ 284 w 367"/>
                <a:gd name="T21" fmla="*/ 372 h 372"/>
                <a:gd name="T22" fmla="*/ 284 w 367"/>
                <a:gd name="T23" fmla="*/ 331 h 372"/>
                <a:gd name="T24" fmla="*/ 218 w 367"/>
                <a:gd name="T25" fmla="*/ 331 h 372"/>
                <a:gd name="T26" fmla="*/ 218 w 367"/>
                <a:gd name="T27" fmla="*/ 272 h 372"/>
                <a:gd name="T28" fmla="*/ 367 w 367"/>
                <a:gd name="T29" fmla="*/ 272 h 372"/>
                <a:gd name="T30" fmla="*/ 175 w 367"/>
                <a:gd name="T31" fmla="*/ 243 h 372"/>
                <a:gd name="T32" fmla="*/ 34 w 367"/>
                <a:gd name="T33" fmla="*/ 243 h 372"/>
                <a:gd name="T34" fmla="*/ 34 w 367"/>
                <a:gd name="T35" fmla="*/ 29 h 372"/>
                <a:gd name="T36" fmla="*/ 34 w 367"/>
                <a:gd name="T37" fmla="*/ 29 h 372"/>
                <a:gd name="T38" fmla="*/ 183 w 367"/>
                <a:gd name="T39" fmla="*/ 29 h 372"/>
                <a:gd name="T40" fmla="*/ 334 w 367"/>
                <a:gd name="T41" fmla="*/ 29 h 372"/>
                <a:gd name="T42" fmla="*/ 334 w 367"/>
                <a:gd name="T43" fmla="*/ 29 h 372"/>
                <a:gd name="T44" fmla="*/ 334 w 367"/>
                <a:gd name="T45" fmla="*/ 243 h 372"/>
                <a:gd name="T46" fmla="*/ 175 w 367"/>
                <a:gd name="T47" fmla="*/ 24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 h="372">
                  <a:moveTo>
                    <a:pt x="367" y="272"/>
                  </a:moveTo>
                  <a:lnTo>
                    <a:pt x="367" y="0"/>
                  </a:lnTo>
                  <a:lnTo>
                    <a:pt x="183" y="0"/>
                  </a:lnTo>
                  <a:lnTo>
                    <a:pt x="0" y="0"/>
                  </a:lnTo>
                  <a:lnTo>
                    <a:pt x="0" y="272"/>
                  </a:lnTo>
                  <a:lnTo>
                    <a:pt x="149" y="272"/>
                  </a:lnTo>
                  <a:lnTo>
                    <a:pt x="149" y="331"/>
                  </a:lnTo>
                  <a:lnTo>
                    <a:pt x="86" y="331"/>
                  </a:lnTo>
                  <a:lnTo>
                    <a:pt x="86" y="372"/>
                  </a:lnTo>
                  <a:lnTo>
                    <a:pt x="175" y="372"/>
                  </a:lnTo>
                  <a:lnTo>
                    <a:pt x="284" y="372"/>
                  </a:lnTo>
                  <a:lnTo>
                    <a:pt x="284" y="331"/>
                  </a:lnTo>
                  <a:lnTo>
                    <a:pt x="218" y="331"/>
                  </a:lnTo>
                  <a:lnTo>
                    <a:pt x="218" y="272"/>
                  </a:lnTo>
                  <a:lnTo>
                    <a:pt x="367" y="272"/>
                  </a:lnTo>
                  <a:close/>
                  <a:moveTo>
                    <a:pt x="175" y="243"/>
                  </a:moveTo>
                  <a:lnTo>
                    <a:pt x="34" y="243"/>
                  </a:lnTo>
                  <a:lnTo>
                    <a:pt x="34" y="29"/>
                  </a:lnTo>
                  <a:lnTo>
                    <a:pt x="34" y="29"/>
                  </a:lnTo>
                  <a:lnTo>
                    <a:pt x="183" y="29"/>
                  </a:lnTo>
                  <a:lnTo>
                    <a:pt x="334" y="29"/>
                  </a:lnTo>
                  <a:lnTo>
                    <a:pt x="334" y="29"/>
                  </a:lnTo>
                  <a:lnTo>
                    <a:pt x="334" y="243"/>
                  </a:lnTo>
                  <a:lnTo>
                    <a:pt x="175" y="2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cxnSp>
          <p:nvCxnSpPr>
            <p:cNvPr id="30" name="Straight Connector 37">
              <a:extLst>
                <a:ext uri="{FF2B5EF4-FFF2-40B4-BE49-F238E27FC236}">
                  <a16:creationId xmlns:a16="http://schemas.microsoft.com/office/drawing/2014/main" id="{1FD17E87-B001-4506-A36D-4360F761790B}"/>
                </a:ext>
              </a:extLst>
            </p:cNvPr>
            <p:cNvCxnSpPr>
              <a:cxnSpLocks/>
              <a:stCxn id="23" idx="6"/>
            </p:cNvCxnSpPr>
            <p:nvPr/>
          </p:nvCxnSpPr>
          <p:spPr>
            <a:xfrm flipV="1">
              <a:off x="1289446" y="3796703"/>
              <a:ext cx="6438432" cy="32876"/>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31" name="Oval 21">
              <a:extLst>
                <a:ext uri="{FF2B5EF4-FFF2-40B4-BE49-F238E27FC236}">
                  <a16:creationId xmlns:a16="http://schemas.microsoft.com/office/drawing/2014/main" id="{7692045C-A15E-4A42-962F-8650214007F1}"/>
                </a:ext>
              </a:extLst>
            </p:cNvPr>
            <p:cNvSpPr>
              <a:spLocks noChangeArrowheads="1"/>
            </p:cNvSpPr>
            <p:nvPr/>
          </p:nvSpPr>
          <p:spPr bwMode="auto">
            <a:xfrm>
              <a:off x="7140247" y="3770999"/>
              <a:ext cx="115964" cy="117160"/>
            </a:xfrm>
            <a:prstGeom prst="ellipse">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2" name="Oval 22">
              <a:extLst>
                <a:ext uri="{FF2B5EF4-FFF2-40B4-BE49-F238E27FC236}">
                  <a16:creationId xmlns:a16="http://schemas.microsoft.com/office/drawing/2014/main" id="{A94C64C0-2A98-4523-9478-E1E9B26091AA}"/>
                </a:ext>
              </a:extLst>
            </p:cNvPr>
            <p:cNvSpPr>
              <a:spLocks noChangeArrowheads="1"/>
            </p:cNvSpPr>
            <p:nvPr/>
          </p:nvSpPr>
          <p:spPr bwMode="auto">
            <a:xfrm>
              <a:off x="7165354" y="3797300"/>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3" name="Oval 25">
              <a:extLst>
                <a:ext uri="{FF2B5EF4-FFF2-40B4-BE49-F238E27FC236}">
                  <a16:creationId xmlns:a16="http://schemas.microsoft.com/office/drawing/2014/main" id="{68CDA67D-7FD8-4879-8157-F41127B55EF9}"/>
                </a:ext>
              </a:extLst>
            </p:cNvPr>
            <p:cNvSpPr>
              <a:spLocks noChangeArrowheads="1"/>
            </p:cNvSpPr>
            <p:nvPr/>
          </p:nvSpPr>
          <p:spPr bwMode="auto">
            <a:xfrm>
              <a:off x="5043393" y="3770999"/>
              <a:ext cx="115964" cy="117160"/>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4" name="Oval 26">
              <a:extLst>
                <a:ext uri="{FF2B5EF4-FFF2-40B4-BE49-F238E27FC236}">
                  <a16:creationId xmlns:a16="http://schemas.microsoft.com/office/drawing/2014/main" id="{D10B0359-F4D5-4AF4-A168-90D7F330D516}"/>
                </a:ext>
              </a:extLst>
            </p:cNvPr>
            <p:cNvSpPr>
              <a:spLocks noChangeArrowheads="1"/>
            </p:cNvSpPr>
            <p:nvPr/>
          </p:nvSpPr>
          <p:spPr bwMode="auto">
            <a:xfrm>
              <a:off x="5068493" y="3797300"/>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5" name="Oval 27">
              <a:extLst>
                <a:ext uri="{FF2B5EF4-FFF2-40B4-BE49-F238E27FC236}">
                  <a16:creationId xmlns:a16="http://schemas.microsoft.com/office/drawing/2014/main" id="{E1DBAF29-63E0-4BAA-A7FC-0C3A0E660182}"/>
                </a:ext>
              </a:extLst>
            </p:cNvPr>
            <p:cNvSpPr>
              <a:spLocks noChangeArrowheads="1"/>
            </p:cNvSpPr>
            <p:nvPr/>
          </p:nvSpPr>
          <p:spPr bwMode="auto">
            <a:xfrm>
              <a:off x="3191309" y="3770999"/>
              <a:ext cx="115964" cy="117160"/>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6" name="Oval 28">
              <a:extLst>
                <a:ext uri="{FF2B5EF4-FFF2-40B4-BE49-F238E27FC236}">
                  <a16:creationId xmlns:a16="http://schemas.microsoft.com/office/drawing/2014/main" id="{5DB3659B-B64D-476E-AC8F-161ECDB141AD}"/>
                </a:ext>
              </a:extLst>
            </p:cNvPr>
            <p:cNvSpPr>
              <a:spLocks noChangeArrowheads="1"/>
            </p:cNvSpPr>
            <p:nvPr/>
          </p:nvSpPr>
          <p:spPr bwMode="auto">
            <a:xfrm>
              <a:off x="3217016" y="3796703"/>
              <a:ext cx="64557" cy="657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latin typeface="Univers for KPMG" panose="020B0603020202020204" pitchFamily="34" charset="0"/>
              </a:endParaRPr>
            </a:p>
          </p:txBody>
        </p:sp>
        <p:sp>
          <p:nvSpPr>
            <p:cNvPr id="37" name="Rectangle 36">
              <a:extLst>
                <a:ext uri="{FF2B5EF4-FFF2-40B4-BE49-F238E27FC236}">
                  <a16:creationId xmlns:a16="http://schemas.microsoft.com/office/drawing/2014/main" id="{E5024CF1-1CC4-4CC9-AD71-C3C0C9FAE98D}"/>
                </a:ext>
              </a:extLst>
            </p:cNvPr>
            <p:cNvSpPr/>
            <p:nvPr/>
          </p:nvSpPr>
          <p:spPr>
            <a:xfrm>
              <a:off x="597214" y="3084735"/>
              <a:ext cx="1384300" cy="418954"/>
            </a:xfrm>
            <a:prstGeom prst="rect">
              <a:avLst/>
            </a:prstGeom>
          </p:spPr>
          <p:txBody>
            <a:bodyPr wrap="square">
              <a:spAutoFit/>
            </a:bodyPr>
            <a:lstStyle/>
            <a:p>
              <a:pPr algn="ctr"/>
              <a:r>
                <a:rPr lang="en-US" sz="1400" b="1" dirty="0">
                  <a:solidFill>
                    <a:srgbClr val="005EB8"/>
                  </a:solidFill>
                  <a:latin typeface="Univers for KPMG" panose="020B0603020202020204" pitchFamily="34" charset="0"/>
                </a:rPr>
                <a:t>Navigate the website</a:t>
              </a:r>
              <a:endParaRPr lang="en-US" sz="900" dirty="0">
                <a:latin typeface="Univers for KPMG" panose="020B0603020202020204" pitchFamily="34" charset="0"/>
              </a:endParaRPr>
            </a:p>
          </p:txBody>
        </p:sp>
        <p:sp>
          <p:nvSpPr>
            <p:cNvPr id="38" name="Rectangle 37">
              <a:extLst>
                <a:ext uri="{FF2B5EF4-FFF2-40B4-BE49-F238E27FC236}">
                  <a16:creationId xmlns:a16="http://schemas.microsoft.com/office/drawing/2014/main" id="{2C931512-CF3D-4F4E-A180-5A6614D1ECA0}"/>
                </a:ext>
              </a:extLst>
            </p:cNvPr>
            <p:cNvSpPr/>
            <p:nvPr/>
          </p:nvSpPr>
          <p:spPr>
            <a:xfrm>
              <a:off x="2276380" y="3119289"/>
              <a:ext cx="1826514" cy="418954"/>
            </a:xfrm>
            <a:prstGeom prst="rect">
              <a:avLst/>
            </a:prstGeom>
          </p:spPr>
          <p:txBody>
            <a:bodyPr wrap="square">
              <a:spAutoFit/>
            </a:bodyPr>
            <a:lstStyle/>
            <a:p>
              <a:pPr algn="ctr"/>
              <a:r>
                <a:rPr lang="en-US" sz="1400" b="1" dirty="0">
                  <a:solidFill>
                    <a:srgbClr val="0091DA"/>
                  </a:solidFill>
                  <a:latin typeface="Univers for KPMG" panose="020B0603020202020204" pitchFamily="34" charset="0"/>
                </a:rPr>
                <a:t>Select Biometrics option and put in postal code </a:t>
              </a:r>
              <a:endParaRPr lang="en-US" sz="900" dirty="0">
                <a:latin typeface="Univers for KPMG" panose="020B0603020202020204" pitchFamily="34" charset="0"/>
              </a:endParaRPr>
            </a:p>
          </p:txBody>
        </p:sp>
        <p:sp>
          <p:nvSpPr>
            <p:cNvPr id="39" name="Rectangle 38">
              <a:extLst>
                <a:ext uri="{FF2B5EF4-FFF2-40B4-BE49-F238E27FC236}">
                  <a16:creationId xmlns:a16="http://schemas.microsoft.com/office/drawing/2014/main" id="{DA2F851F-0A7A-4420-A3B9-1E2265015D2F}"/>
                </a:ext>
              </a:extLst>
            </p:cNvPr>
            <p:cNvSpPr/>
            <p:nvPr/>
          </p:nvSpPr>
          <p:spPr>
            <a:xfrm>
              <a:off x="4406474" y="2932614"/>
              <a:ext cx="1455674" cy="591465"/>
            </a:xfrm>
            <a:prstGeom prst="rect">
              <a:avLst/>
            </a:prstGeom>
          </p:spPr>
          <p:txBody>
            <a:bodyPr wrap="square">
              <a:spAutoFit/>
            </a:bodyPr>
            <a:lstStyle/>
            <a:p>
              <a:pPr algn="ctr"/>
              <a:r>
                <a:rPr lang="en-US" sz="1400" b="1" dirty="0">
                  <a:solidFill>
                    <a:srgbClr val="483698"/>
                  </a:solidFill>
                  <a:latin typeface="Univers for KPMG" panose="020B0603020202020204" pitchFamily="34" charset="0"/>
                </a:rPr>
                <a:t>A list of fingerprint centers nearest to applicant show up </a:t>
              </a:r>
              <a:endParaRPr lang="en-US" sz="900" dirty="0">
                <a:latin typeface="Univers for KPMG" panose="020B0603020202020204" pitchFamily="34" charset="0"/>
              </a:endParaRPr>
            </a:p>
          </p:txBody>
        </p:sp>
        <p:sp>
          <p:nvSpPr>
            <p:cNvPr id="40" name="Rectangle 39">
              <a:extLst>
                <a:ext uri="{FF2B5EF4-FFF2-40B4-BE49-F238E27FC236}">
                  <a16:creationId xmlns:a16="http://schemas.microsoft.com/office/drawing/2014/main" id="{01EAE14A-1C8D-4F42-B71A-A3FE26992540}"/>
                </a:ext>
              </a:extLst>
            </p:cNvPr>
            <p:cNvSpPr/>
            <p:nvPr/>
          </p:nvSpPr>
          <p:spPr>
            <a:xfrm>
              <a:off x="6513502" y="2790862"/>
              <a:ext cx="1384300" cy="771382"/>
            </a:xfrm>
            <a:prstGeom prst="rect">
              <a:avLst/>
            </a:prstGeom>
          </p:spPr>
          <p:txBody>
            <a:bodyPr wrap="square">
              <a:spAutoFit/>
            </a:bodyPr>
            <a:lstStyle/>
            <a:p>
              <a:pPr algn="ctr"/>
              <a:r>
                <a:rPr lang="en-US" sz="1400" b="1" dirty="0">
                  <a:solidFill>
                    <a:srgbClr val="470A68"/>
                  </a:solidFill>
                  <a:latin typeface="Univers for KPMG" panose="020B0603020202020204" pitchFamily="34" charset="0"/>
                </a:rPr>
                <a:t>Select the nearest one close to them and book an appointment</a:t>
              </a:r>
              <a:endParaRPr lang="en-US" sz="900" dirty="0">
                <a:latin typeface="Univers for KPMG" panose="020B0603020202020204" pitchFamily="34" charset="0"/>
              </a:endParaRPr>
            </a:p>
          </p:txBody>
        </p:sp>
      </p:grpSp>
      <p:grpSp>
        <p:nvGrpSpPr>
          <p:cNvPr id="147" name="Group 146">
            <a:extLst>
              <a:ext uri="{FF2B5EF4-FFF2-40B4-BE49-F238E27FC236}">
                <a16:creationId xmlns:a16="http://schemas.microsoft.com/office/drawing/2014/main" id="{F03A0EC9-D356-4E2D-8591-300511C4273D}"/>
              </a:ext>
            </a:extLst>
          </p:cNvPr>
          <p:cNvGrpSpPr/>
          <p:nvPr/>
        </p:nvGrpSpPr>
        <p:grpSpPr>
          <a:xfrm>
            <a:off x="106009" y="1057199"/>
            <a:ext cx="3496362" cy="4354800"/>
            <a:chOff x="53594" y="1198633"/>
            <a:chExt cx="3432889" cy="4252312"/>
          </a:xfrm>
        </p:grpSpPr>
        <p:sp>
          <p:nvSpPr>
            <p:cNvPr id="146" name="TextBox 145">
              <a:extLst>
                <a:ext uri="{FF2B5EF4-FFF2-40B4-BE49-F238E27FC236}">
                  <a16:creationId xmlns:a16="http://schemas.microsoft.com/office/drawing/2014/main" id="{32AA258E-7871-4CA2-960F-6F78C03E20D6}"/>
                </a:ext>
              </a:extLst>
            </p:cNvPr>
            <p:cNvSpPr txBox="1"/>
            <p:nvPr/>
          </p:nvSpPr>
          <p:spPr>
            <a:xfrm>
              <a:off x="209512" y="1852827"/>
              <a:ext cx="3276971" cy="901600"/>
            </a:xfrm>
            <a:prstGeom prst="rect">
              <a:avLst/>
            </a:prstGeom>
            <a:noFill/>
          </p:spPr>
          <p:txBody>
            <a:bodyPr wrap="square">
              <a:spAutoFit/>
            </a:bodyPr>
            <a:lstStyle/>
            <a:p>
              <a:r>
                <a:rPr lang="en-US" b="0" i="1" dirty="0">
                  <a:solidFill>
                    <a:schemeClr val="tx1">
                      <a:lumMod val="85000"/>
                      <a:lumOff val="15000"/>
                    </a:schemeClr>
                  </a:solidFill>
                  <a:effectLst/>
                  <a:latin typeface="Calibri" panose="020F0502020204030204" pitchFamily="34" charset="0"/>
                </a:rPr>
                <a:t>I want to do my biometrics at the nearest location to me so that I can save cost and travel time</a:t>
              </a:r>
              <a:endParaRPr lang="en-US" i="1" dirty="0">
                <a:solidFill>
                  <a:schemeClr val="tx1">
                    <a:lumMod val="85000"/>
                    <a:lumOff val="15000"/>
                  </a:schemeClr>
                </a:solidFill>
              </a:endParaRPr>
            </a:p>
          </p:txBody>
        </p:sp>
        <p:sp>
          <p:nvSpPr>
            <p:cNvPr id="145" name="Cloud">
              <a:extLst>
                <a:ext uri="{FF2B5EF4-FFF2-40B4-BE49-F238E27FC236}">
                  <a16:creationId xmlns:a16="http://schemas.microsoft.com/office/drawing/2014/main" id="{DCD79657-0EB9-4C05-BA7D-61418301E259}"/>
                </a:ext>
              </a:extLst>
            </p:cNvPr>
            <p:cNvSpPr>
              <a:spLocks noChangeAspect="1" noEditPoints="1" noChangeArrowheads="1"/>
            </p:cNvSpPr>
            <p:nvPr/>
          </p:nvSpPr>
          <p:spPr bwMode="gray">
            <a:xfrm>
              <a:off x="53594" y="1198633"/>
              <a:ext cx="3370012" cy="20880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2700" cap="rnd" algn="ctr">
              <a:solidFill>
                <a:srgbClr val="00338D"/>
              </a:solidFill>
              <a:miter lim="800000"/>
              <a:headEnd/>
              <a:tailEnd/>
            </a:ln>
            <a:effectLst/>
          </p:spPr>
          <p:txBody>
            <a:bodyPr lIns="54000" tIns="54000" rIns="54000" bIns="54000" anchor="ctr"/>
            <a:lstStyle/>
            <a:p>
              <a:pPr algn="ctr" eaLnBrk="0" hangingPunct="0"/>
              <a:endParaRPr lang="en-US" sz="1000" b="1" dirty="0">
                <a:solidFill>
                  <a:schemeClr val="bg1">
                    <a:lumMod val="75000"/>
                  </a:schemeClr>
                </a:solidFill>
              </a:endParaRPr>
            </a:p>
          </p:txBody>
        </p:sp>
        <p:pic>
          <p:nvPicPr>
            <p:cNvPr id="144" name="Picture 143">
              <a:extLst>
                <a:ext uri="{FF2B5EF4-FFF2-40B4-BE49-F238E27FC236}">
                  <a16:creationId xmlns:a16="http://schemas.microsoft.com/office/drawing/2014/main" id="{F8BD523D-FEAF-430A-B9DB-85C6294F76A7}"/>
                </a:ext>
              </a:extLst>
            </p:cNvPr>
            <p:cNvPicPr>
              <a:picLocks noChangeAspect="1"/>
            </p:cNvPicPr>
            <p:nvPr/>
          </p:nvPicPr>
          <p:blipFill>
            <a:blip r:embed="rId2"/>
            <a:stretch>
              <a:fillRect/>
            </a:stretch>
          </p:blipFill>
          <p:spPr>
            <a:xfrm>
              <a:off x="522516" y="2932981"/>
              <a:ext cx="1622721" cy="2517964"/>
            </a:xfrm>
            <a:prstGeom prst="rect">
              <a:avLst/>
            </a:prstGeom>
          </p:spPr>
        </p:pic>
      </p:grpSp>
      <p:sp>
        <p:nvSpPr>
          <p:cNvPr id="157" name="Freeform 85">
            <a:extLst>
              <a:ext uri="{FF2B5EF4-FFF2-40B4-BE49-F238E27FC236}">
                <a16:creationId xmlns:a16="http://schemas.microsoft.com/office/drawing/2014/main" id="{6CC1C732-E449-42C5-845C-24347835D53F}"/>
              </a:ext>
            </a:extLst>
          </p:cNvPr>
          <p:cNvSpPr>
            <a:spLocks noEditPoints="1"/>
          </p:cNvSpPr>
          <p:nvPr/>
        </p:nvSpPr>
        <p:spPr bwMode="auto">
          <a:xfrm>
            <a:off x="8442039" y="4247232"/>
            <a:ext cx="524321" cy="333909"/>
          </a:xfrm>
          <a:custGeom>
            <a:avLst/>
            <a:gdLst>
              <a:gd name="T0" fmla="*/ 1522 w 1522"/>
              <a:gd name="T1" fmla="*/ 849 h 969"/>
              <a:gd name="T2" fmla="*/ 1520 w 1522"/>
              <a:gd name="T3" fmla="*/ 874 h 969"/>
              <a:gd name="T4" fmla="*/ 1512 w 1522"/>
              <a:gd name="T5" fmla="*/ 895 h 969"/>
              <a:gd name="T6" fmla="*/ 1502 w 1522"/>
              <a:gd name="T7" fmla="*/ 916 h 969"/>
              <a:gd name="T8" fmla="*/ 1487 w 1522"/>
              <a:gd name="T9" fmla="*/ 934 h 969"/>
              <a:gd name="T10" fmla="*/ 1469 w 1522"/>
              <a:gd name="T11" fmla="*/ 948 h 969"/>
              <a:gd name="T12" fmla="*/ 1449 w 1522"/>
              <a:gd name="T13" fmla="*/ 960 h 969"/>
              <a:gd name="T14" fmla="*/ 1426 w 1522"/>
              <a:gd name="T15" fmla="*/ 966 h 969"/>
              <a:gd name="T16" fmla="*/ 1402 w 1522"/>
              <a:gd name="T17" fmla="*/ 969 h 969"/>
              <a:gd name="T18" fmla="*/ 109 w 1522"/>
              <a:gd name="T19" fmla="*/ 969 h 969"/>
              <a:gd name="T20" fmla="*/ 85 w 1522"/>
              <a:gd name="T21" fmla="*/ 964 h 969"/>
              <a:gd name="T22" fmla="*/ 64 w 1522"/>
              <a:gd name="T23" fmla="*/ 955 h 969"/>
              <a:gd name="T24" fmla="*/ 44 w 1522"/>
              <a:gd name="T25" fmla="*/ 942 h 969"/>
              <a:gd name="T26" fmla="*/ 29 w 1522"/>
              <a:gd name="T27" fmla="*/ 926 h 969"/>
              <a:gd name="T28" fmla="*/ 15 w 1522"/>
              <a:gd name="T29" fmla="*/ 907 h 969"/>
              <a:gd name="T30" fmla="*/ 6 w 1522"/>
              <a:gd name="T31" fmla="*/ 885 h 969"/>
              <a:gd name="T32" fmla="*/ 2 w 1522"/>
              <a:gd name="T33" fmla="*/ 861 h 969"/>
              <a:gd name="T34" fmla="*/ 0 w 1522"/>
              <a:gd name="T35" fmla="*/ 434 h 969"/>
              <a:gd name="T36" fmla="*/ 118 w 1522"/>
              <a:gd name="T37" fmla="*/ 537 h 969"/>
              <a:gd name="T38" fmla="*/ 755 w 1522"/>
              <a:gd name="T39" fmla="*/ 622 h 969"/>
              <a:gd name="T40" fmla="*/ 118 w 1522"/>
              <a:gd name="T41" fmla="*/ 537 h 969"/>
              <a:gd name="T42" fmla="*/ 479 w 1522"/>
              <a:gd name="T43" fmla="*/ 701 h 969"/>
              <a:gd name="T44" fmla="*/ 118 w 1522"/>
              <a:gd name="T45" fmla="*/ 787 h 969"/>
              <a:gd name="T46" fmla="*/ 121 w 1522"/>
              <a:gd name="T47" fmla="*/ 0 h 969"/>
              <a:gd name="T48" fmla="*/ 1414 w 1522"/>
              <a:gd name="T49" fmla="*/ 0 h 969"/>
              <a:gd name="T50" fmla="*/ 1437 w 1522"/>
              <a:gd name="T51" fmla="*/ 6 h 969"/>
              <a:gd name="T52" fmla="*/ 1459 w 1522"/>
              <a:gd name="T53" fmla="*/ 15 h 969"/>
              <a:gd name="T54" fmla="*/ 1478 w 1522"/>
              <a:gd name="T55" fmla="*/ 27 h 969"/>
              <a:gd name="T56" fmla="*/ 1494 w 1522"/>
              <a:gd name="T57" fmla="*/ 44 h 969"/>
              <a:gd name="T58" fmla="*/ 1507 w 1522"/>
              <a:gd name="T59" fmla="*/ 62 h 969"/>
              <a:gd name="T60" fmla="*/ 1516 w 1522"/>
              <a:gd name="T61" fmla="*/ 84 h 969"/>
              <a:gd name="T62" fmla="*/ 1521 w 1522"/>
              <a:gd name="T63" fmla="*/ 107 h 969"/>
              <a:gd name="T64" fmla="*/ 1522 w 1522"/>
              <a:gd name="T65" fmla="*/ 231 h 969"/>
              <a:gd name="T66" fmla="*/ 0 w 1522"/>
              <a:gd name="T67" fmla="*/ 120 h 969"/>
              <a:gd name="T68" fmla="*/ 4 w 1522"/>
              <a:gd name="T69" fmla="*/ 96 h 969"/>
              <a:gd name="T70" fmla="*/ 11 w 1522"/>
              <a:gd name="T71" fmla="*/ 73 h 969"/>
              <a:gd name="T72" fmla="*/ 22 w 1522"/>
              <a:gd name="T73" fmla="*/ 53 h 969"/>
              <a:gd name="T74" fmla="*/ 36 w 1522"/>
              <a:gd name="T75" fmla="*/ 35 h 969"/>
              <a:gd name="T76" fmla="*/ 53 w 1522"/>
              <a:gd name="T77" fmla="*/ 20 h 969"/>
              <a:gd name="T78" fmla="*/ 74 w 1522"/>
              <a:gd name="T79" fmla="*/ 9 h 969"/>
              <a:gd name="T80" fmla="*/ 96 w 1522"/>
              <a:gd name="T81" fmla="*/ 2 h 969"/>
              <a:gd name="T82" fmla="*/ 121 w 1522"/>
              <a:gd name="T83"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2" h="969">
                <a:moveTo>
                  <a:pt x="1522" y="434"/>
                </a:moveTo>
                <a:lnTo>
                  <a:pt x="1522" y="849"/>
                </a:lnTo>
                <a:lnTo>
                  <a:pt x="1521" y="861"/>
                </a:lnTo>
                <a:lnTo>
                  <a:pt x="1520" y="874"/>
                </a:lnTo>
                <a:lnTo>
                  <a:pt x="1516" y="885"/>
                </a:lnTo>
                <a:lnTo>
                  <a:pt x="1512" y="895"/>
                </a:lnTo>
                <a:lnTo>
                  <a:pt x="1507" y="907"/>
                </a:lnTo>
                <a:lnTo>
                  <a:pt x="1502" y="916"/>
                </a:lnTo>
                <a:lnTo>
                  <a:pt x="1494" y="926"/>
                </a:lnTo>
                <a:lnTo>
                  <a:pt x="1487" y="934"/>
                </a:lnTo>
                <a:lnTo>
                  <a:pt x="1478" y="942"/>
                </a:lnTo>
                <a:lnTo>
                  <a:pt x="1469" y="948"/>
                </a:lnTo>
                <a:lnTo>
                  <a:pt x="1459" y="955"/>
                </a:lnTo>
                <a:lnTo>
                  <a:pt x="1449" y="960"/>
                </a:lnTo>
                <a:lnTo>
                  <a:pt x="1437" y="964"/>
                </a:lnTo>
                <a:lnTo>
                  <a:pt x="1426" y="966"/>
                </a:lnTo>
                <a:lnTo>
                  <a:pt x="1414" y="969"/>
                </a:lnTo>
                <a:lnTo>
                  <a:pt x="1402" y="969"/>
                </a:lnTo>
                <a:lnTo>
                  <a:pt x="121" y="969"/>
                </a:lnTo>
                <a:lnTo>
                  <a:pt x="109" y="969"/>
                </a:lnTo>
                <a:lnTo>
                  <a:pt x="96" y="966"/>
                </a:lnTo>
                <a:lnTo>
                  <a:pt x="85" y="964"/>
                </a:lnTo>
                <a:lnTo>
                  <a:pt x="74" y="960"/>
                </a:lnTo>
                <a:lnTo>
                  <a:pt x="64" y="955"/>
                </a:lnTo>
                <a:lnTo>
                  <a:pt x="53" y="948"/>
                </a:lnTo>
                <a:lnTo>
                  <a:pt x="44" y="942"/>
                </a:lnTo>
                <a:lnTo>
                  <a:pt x="36" y="934"/>
                </a:lnTo>
                <a:lnTo>
                  <a:pt x="29" y="926"/>
                </a:lnTo>
                <a:lnTo>
                  <a:pt x="22" y="916"/>
                </a:lnTo>
                <a:lnTo>
                  <a:pt x="15" y="907"/>
                </a:lnTo>
                <a:lnTo>
                  <a:pt x="11" y="895"/>
                </a:lnTo>
                <a:lnTo>
                  <a:pt x="6" y="885"/>
                </a:lnTo>
                <a:lnTo>
                  <a:pt x="4" y="874"/>
                </a:lnTo>
                <a:lnTo>
                  <a:pt x="2" y="861"/>
                </a:lnTo>
                <a:lnTo>
                  <a:pt x="0" y="849"/>
                </a:lnTo>
                <a:lnTo>
                  <a:pt x="0" y="434"/>
                </a:lnTo>
                <a:lnTo>
                  <a:pt x="1522" y="434"/>
                </a:lnTo>
                <a:close/>
                <a:moveTo>
                  <a:pt x="118" y="537"/>
                </a:moveTo>
                <a:lnTo>
                  <a:pt x="755" y="537"/>
                </a:lnTo>
                <a:lnTo>
                  <a:pt x="755" y="622"/>
                </a:lnTo>
                <a:lnTo>
                  <a:pt x="118" y="622"/>
                </a:lnTo>
                <a:lnTo>
                  <a:pt x="118" y="537"/>
                </a:lnTo>
                <a:close/>
                <a:moveTo>
                  <a:pt x="118" y="701"/>
                </a:moveTo>
                <a:lnTo>
                  <a:pt x="479" y="701"/>
                </a:lnTo>
                <a:lnTo>
                  <a:pt x="479" y="787"/>
                </a:lnTo>
                <a:lnTo>
                  <a:pt x="118" y="787"/>
                </a:lnTo>
                <a:lnTo>
                  <a:pt x="118" y="701"/>
                </a:lnTo>
                <a:close/>
                <a:moveTo>
                  <a:pt x="121" y="0"/>
                </a:moveTo>
                <a:lnTo>
                  <a:pt x="1402" y="0"/>
                </a:lnTo>
                <a:lnTo>
                  <a:pt x="1414" y="0"/>
                </a:lnTo>
                <a:lnTo>
                  <a:pt x="1426" y="2"/>
                </a:lnTo>
                <a:lnTo>
                  <a:pt x="1437" y="6"/>
                </a:lnTo>
                <a:lnTo>
                  <a:pt x="1449" y="9"/>
                </a:lnTo>
                <a:lnTo>
                  <a:pt x="1459" y="15"/>
                </a:lnTo>
                <a:lnTo>
                  <a:pt x="1469" y="20"/>
                </a:lnTo>
                <a:lnTo>
                  <a:pt x="1478" y="27"/>
                </a:lnTo>
                <a:lnTo>
                  <a:pt x="1487" y="35"/>
                </a:lnTo>
                <a:lnTo>
                  <a:pt x="1494" y="44"/>
                </a:lnTo>
                <a:lnTo>
                  <a:pt x="1502" y="53"/>
                </a:lnTo>
                <a:lnTo>
                  <a:pt x="1507" y="62"/>
                </a:lnTo>
                <a:lnTo>
                  <a:pt x="1512" y="73"/>
                </a:lnTo>
                <a:lnTo>
                  <a:pt x="1516" y="84"/>
                </a:lnTo>
                <a:lnTo>
                  <a:pt x="1520" y="96"/>
                </a:lnTo>
                <a:lnTo>
                  <a:pt x="1521" y="107"/>
                </a:lnTo>
                <a:lnTo>
                  <a:pt x="1522" y="120"/>
                </a:lnTo>
                <a:lnTo>
                  <a:pt x="1522" y="231"/>
                </a:lnTo>
                <a:lnTo>
                  <a:pt x="0" y="231"/>
                </a:lnTo>
                <a:lnTo>
                  <a:pt x="0" y="120"/>
                </a:lnTo>
                <a:lnTo>
                  <a:pt x="2" y="107"/>
                </a:lnTo>
                <a:lnTo>
                  <a:pt x="4" y="96"/>
                </a:lnTo>
                <a:lnTo>
                  <a:pt x="6" y="84"/>
                </a:lnTo>
                <a:lnTo>
                  <a:pt x="11" y="73"/>
                </a:lnTo>
                <a:lnTo>
                  <a:pt x="15" y="62"/>
                </a:lnTo>
                <a:lnTo>
                  <a:pt x="22" y="53"/>
                </a:lnTo>
                <a:lnTo>
                  <a:pt x="29" y="44"/>
                </a:lnTo>
                <a:lnTo>
                  <a:pt x="36" y="35"/>
                </a:lnTo>
                <a:lnTo>
                  <a:pt x="44" y="27"/>
                </a:lnTo>
                <a:lnTo>
                  <a:pt x="53" y="20"/>
                </a:lnTo>
                <a:lnTo>
                  <a:pt x="64" y="15"/>
                </a:lnTo>
                <a:lnTo>
                  <a:pt x="74" y="9"/>
                </a:lnTo>
                <a:lnTo>
                  <a:pt x="85" y="6"/>
                </a:lnTo>
                <a:lnTo>
                  <a:pt x="96" y="2"/>
                </a:lnTo>
                <a:lnTo>
                  <a:pt x="109" y="0"/>
                </a:lnTo>
                <a:lnTo>
                  <a:pt x="12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90">
            <a:extLst>
              <a:ext uri="{FF2B5EF4-FFF2-40B4-BE49-F238E27FC236}">
                <a16:creationId xmlns:a16="http://schemas.microsoft.com/office/drawing/2014/main" id="{49F4978C-547E-40B4-AA52-7E356245607B}"/>
              </a:ext>
            </a:extLst>
          </p:cNvPr>
          <p:cNvSpPr>
            <a:spLocks noEditPoints="1"/>
          </p:cNvSpPr>
          <p:nvPr/>
        </p:nvSpPr>
        <p:spPr bwMode="auto">
          <a:xfrm>
            <a:off x="10831301" y="4090747"/>
            <a:ext cx="578301" cy="508507"/>
          </a:xfrm>
          <a:custGeom>
            <a:avLst/>
            <a:gdLst>
              <a:gd name="T0" fmla="*/ 567 w 2085"/>
              <a:gd name="T1" fmla="*/ 78 h 1838"/>
              <a:gd name="T2" fmla="*/ 648 w 2085"/>
              <a:gd name="T3" fmla="*/ 3 h 1838"/>
              <a:gd name="T4" fmla="*/ 687 w 2085"/>
              <a:gd name="T5" fmla="*/ 42 h 1838"/>
              <a:gd name="T6" fmla="*/ 1157 w 2085"/>
              <a:gd name="T7" fmla="*/ 470 h 1838"/>
              <a:gd name="T8" fmla="*/ 1731 w 2085"/>
              <a:gd name="T9" fmla="*/ 179 h 1838"/>
              <a:gd name="T10" fmla="*/ 2065 w 2085"/>
              <a:gd name="T11" fmla="*/ 656 h 1838"/>
              <a:gd name="T12" fmla="*/ 1973 w 2085"/>
              <a:gd name="T13" fmla="*/ 1762 h 1838"/>
              <a:gd name="T14" fmla="*/ 1896 w 2085"/>
              <a:gd name="T15" fmla="*/ 1838 h 1838"/>
              <a:gd name="T16" fmla="*/ 1065 w 2085"/>
              <a:gd name="T17" fmla="*/ 1838 h 1838"/>
              <a:gd name="T18" fmla="*/ 233 w 2085"/>
              <a:gd name="T19" fmla="*/ 1838 h 1838"/>
              <a:gd name="T20" fmla="*/ 157 w 2085"/>
              <a:gd name="T21" fmla="*/ 1762 h 1838"/>
              <a:gd name="T22" fmla="*/ 97 w 2085"/>
              <a:gd name="T23" fmla="*/ 741 h 1838"/>
              <a:gd name="T24" fmla="*/ 1210 w 2085"/>
              <a:gd name="T25" fmla="*/ 1652 h 1838"/>
              <a:gd name="T26" fmla="*/ 1293 w 2085"/>
              <a:gd name="T27" fmla="*/ 1569 h 1838"/>
              <a:gd name="T28" fmla="*/ 1381 w 2085"/>
              <a:gd name="T29" fmla="*/ 1166 h 1838"/>
              <a:gd name="T30" fmla="*/ 1599 w 2085"/>
              <a:gd name="T31" fmla="*/ 1569 h 1838"/>
              <a:gd name="T32" fmla="*/ 1688 w 2085"/>
              <a:gd name="T33" fmla="*/ 1652 h 1838"/>
              <a:gd name="T34" fmla="*/ 1767 w 2085"/>
              <a:gd name="T35" fmla="*/ 1686 h 1838"/>
              <a:gd name="T36" fmla="*/ 1820 w 2085"/>
              <a:gd name="T37" fmla="*/ 656 h 1838"/>
              <a:gd name="T38" fmla="*/ 1195 w 2085"/>
              <a:gd name="T39" fmla="*/ 741 h 1838"/>
              <a:gd name="T40" fmla="*/ 1141 w 2085"/>
              <a:gd name="T41" fmla="*/ 1686 h 1838"/>
              <a:gd name="T42" fmla="*/ 1210 w 2085"/>
              <a:gd name="T43" fmla="*/ 1652 h 1838"/>
              <a:gd name="T44" fmla="*/ 1362 w 2085"/>
              <a:gd name="T45" fmla="*/ 1024 h 1838"/>
              <a:gd name="T46" fmla="*/ 1468 w 2085"/>
              <a:gd name="T47" fmla="*/ 793 h 1838"/>
              <a:gd name="T48" fmla="*/ 1514 w 2085"/>
              <a:gd name="T49" fmla="*/ 793 h 1838"/>
              <a:gd name="T50" fmla="*/ 1618 w 2085"/>
              <a:gd name="T51" fmla="*/ 1024 h 1838"/>
              <a:gd name="T52" fmla="*/ 1514 w 2085"/>
              <a:gd name="T53" fmla="*/ 793 h 1838"/>
              <a:gd name="T54" fmla="*/ 309 w 2085"/>
              <a:gd name="T55" fmla="*/ 577 h 1838"/>
              <a:gd name="T56" fmla="*/ 989 w 2085"/>
              <a:gd name="T57" fmla="*/ 1686 h 1838"/>
              <a:gd name="T58" fmla="*/ 649 w 2085"/>
              <a:gd name="T59" fmla="*/ 221 h 1838"/>
              <a:gd name="T60" fmla="*/ 505 w 2085"/>
              <a:gd name="T61" fmla="*/ 1408 h 1838"/>
              <a:gd name="T62" fmla="*/ 610 w 2085"/>
              <a:gd name="T63" fmla="*/ 1178 h 1838"/>
              <a:gd name="T64" fmla="*/ 655 w 2085"/>
              <a:gd name="T65" fmla="*/ 1178 h 1838"/>
              <a:gd name="T66" fmla="*/ 761 w 2085"/>
              <a:gd name="T67" fmla="*/ 1408 h 1838"/>
              <a:gd name="T68" fmla="*/ 655 w 2085"/>
              <a:gd name="T69" fmla="*/ 1178 h 1838"/>
              <a:gd name="T70" fmla="*/ 505 w 2085"/>
              <a:gd name="T71" fmla="*/ 906 h 1838"/>
              <a:gd name="T72" fmla="*/ 610 w 2085"/>
              <a:gd name="T73" fmla="*/ 675 h 1838"/>
              <a:gd name="T74" fmla="*/ 655 w 2085"/>
              <a:gd name="T75" fmla="*/ 675 h 1838"/>
              <a:gd name="T76" fmla="*/ 761 w 2085"/>
              <a:gd name="T77" fmla="*/ 906 h 1838"/>
              <a:gd name="T78" fmla="*/ 655 w 2085"/>
              <a:gd name="T79" fmla="*/ 675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85" h="1838">
                <a:moveTo>
                  <a:pt x="0" y="645"/>
                </a:moveTo>
                <a:lnTo>
                  <a:pt x="567" y="78"/>
                </a:lnTo>
                <a:lnTo>
                  <a:pt x="645" y="0"/>
                </a:lnTo>
                <a:lnTo>
                  <a:pt x="648" y="3"/>
                </a:lnTo>
                <a:lnTo>
                  <a:pt x="649" y="2"/>
                </a:lnTo>
                <a:lnTo>
                  <a:pt x="687" y="42"/>
                </a:lnTo>
                <a:lnTo>
                  <a:pt x="1116" y="470"/>
                </a:lnTo>
                <a:lnTo>
                  <a:pt x="1157" y="470"/>
                </a:lnTo>
                <a:lnTo>
                  <a:pt x="937" y="179"/>
                </a:lnTo>
                <a:lnTo>
                  <a:pt x="1731" y="179"/>
                </a:lnTo>
                <a:lnTo>
                  <a:pt x="2085" y="583"/>
                </a:lnTo>
                <a:lnTo>
                  <a:pt x="2065" y="656"/>
                </a:lnTo>
                <a:lnTo>
                  <a:pt x="1973" y="656"/>
                </a:lnTo>
                <a:lnTo>
                  <a:pt x="1973" y="1762"/>
                </a:lnTo>
                <a:lnTo>
                  <a:pt x="1973" y="1838"/>
                </a:lnTo>
                <a:lnTo>
                  <a:pt x="1896" y="1838"/>
                </a:lnTo>
                <a:lnTo>
                  <a:pt x="1141" y="1838"/>
                </a:lnTo>
                <a:lnTo>
                  <a:pt x="1065" y="1838"/>
                </a:lnTo>
                <a:lnTo>
                  <a:pt x="989" y="1838"/>
                </a:lnTo>
                <a:lnTo>
                  <a:pt x="233" y="1838"/>
                </a:lnTo>
                <a:lnTo>
                  <a:pt x="157" y="1838"/>
                </a:lnTo>
                <a:lnTo>
                  <a:pt x="157" y="1762"/>
                </a:lnTo>
                <a:lnTo>
                  <a:pt x="157" y="681"/>
                </a:lnTo>
                <a:lnTo>
                  <a:pt x="97" y="741"/>
                </a:lnTo>
                <a:lnTo>
                  <a:pt x="0" y="645"/>
                </a:lnTo>
                <a:close/>
                <a:moveTo>
                  <a:pt x="1210" y="1652"/>
                </a:moveTo>
                <a:lnTo>
                  <a:pt x="1293" y="1652"/>
                </a:lnTo>
                <a:lnTo>
                  <a:pt x="1293" y="1569"/>
                </a:lnTo>
                <a:lnTo>
                  <a:pt x="1381" y="1569"/>
                </a:lnTo>
                <a:lnTo>
                  <a:pt x="1381" y="1166"/>
                </a:lnTo>
                <a:lnTo>
                  <a:pt x="1599" y="1166"/>
                </a:lnTo>
                <a:lnTo>
                  <a:pt x="1599" y="1569"/>
                </a:lnTo>
                <a:lnTo>
                  <a:pt x="1688" y="1569"/>
                </a:lnTo>
                <a:lnTo>
                  <a:pt x="1688" y="1652"/>
                </a:lnTo>
                <a:lnTo>
                  <a:pt x="1767" y="1652"/>
                </a:lnTo>
                <a:lnTo>
                  <a:pt x="1767" y="1686"/>
                </a:lnTo>
                <a:lnTo>
                  <a:pt x="1820" y="1686"/>
                </a:lnTo>
                <a:lnTo>
                  <a:pt x="1820" y="656"/>
                </a:lnTo>
                <a:lnTo>
                  <a:pt x="1281" y="656"/>
                </a:lnTo>
                <a:lnTo>
                  <a:pt x="1195" y="741"/>
                </a:lnTo>
                <a:lnTo>
                  <a:pt x="1141" y="688"/>
                </a:lnTo>
                <a:lnTo>
                  <a:pt x="1141" y="1686"/>
                </a:lnTo>
                <a:lnTo>
                  <a:pt x="1210" y="1686"/>
                </a:lnTo>
                <a:lnTo>
                  <a:pt x="1210" y="1652"/>
                </a:lnTo>
                <a:close/>
                <a:moveTo>
                  <a:pt x="1362" y="793"/>
                </a:moveTo>
                <a:lnTo>
                  <a:pt x="1362" y="1024"/>
                </a:lnTo>
                <a:lnTo>
                  <a:pt x="1468" y="1024"/>
                </a:lnTo>
                <a:lnTo>
                  <a:pt x="1468" y="793"/>
                </a:lnTo>
                <a:lnTo>
                  <a:pt x="1362" y="793"/>
                </a:lnTo>
                <a:close/>
                <a:moveTo>
                  <a:pt x="1514" y="793"/>
                </a:moveTo>
                <a:lnTo>
                  <a:pt x="1514" y="1024"/>
                </a:lnTo>
                <a:lnTo>
                  <a:pt x="1618" y="1024"/>
                </a:lnTo>
                <a:lnTo>
                  <a:pt x="1618" y="793"/>
                </a:lnTo>
                <a:lnTo>
                  <a:pt x="1514" y="793"/>
                </a:lnTo>
                <a:close/>
                <a:moveTo>
                  <a:pt x="649" y="221"/>
                </a:moveTo>
                <a:lnTo>
                  <a:pt x="309" y="577"/>
                </a:lnTo>
                <a:lnTo>
                  <a:pt x="309" y="1686"/>
                </a:lnTo>
                <a:lnTo>
                  <a:pt x="989" y="1686"/>
                </a:lnTo>
                <a:lnTo>
                  <a:pt x="989" y="577"/>
                </a:lnTo>
                <a:lnTo>
                  <a:pt x="649" y="221"/>
                </a:lnTo>
                <a:close/>
                <a:moveTo>
                  <a:pt x="505" y="1178"/>
                </a:moveTo>
                <a:lnTo>
                  <a:pt x="505" y="1408"/>
                </a:lnTo>
                <a:lnTo>
                  <a:pt x="610" y="1408"/>
                </a:lnTo>
                <a:lnTo>
                  <a:pt x="610" y="1178"/>
                </a:lnTo>
                <a:lnTo>
                  <a:pt x="505" y="1178"/>
                </a:lnTo>
                <a:close/>
                <a:moveTo>
                  <a:pt x="655" y="1178"/>
                </a:moveTo>
                <a:lnTo>
                  <a:pt x="655" y="1408"/>
                </a:lnTo>
                <a:lnTo>
                  <a:pt x="761" y="1408"/>
                </a:lnTo>
                <a:lnTo>
                  <a:pt x="761" y="1178"/>
                </a:lnTo>
                <a:lnTo>
                  <a:pt x="655" y="1178"/>
                </a:lnTo>
                <a:close/>
                <a:moveTo>
                  <a:pt x="505" y="675"/>
                </a:moveTo>
                <a:lnTo>
                  <a:pt x="505" y="906"/>
                </a:lnTo>
                <a:lnTo>
                  <a:pt x="610" y="906"/>
                </a:lnTo>
                <a:lnTo>
                  <a:pt x="610" y="675"/>
                </a:lnTo>
                <a:lnTo>
                  <a:pt x="505" y="675"/>
                </a:lnTo>
                <a:close/>
                <a:moveTo>
                  <a:pt x="655" y="675"/>
                </a:moveTo>
                <a:lnTo>
                  <a:pt x="655" y="906"/>
                </a:lnTo>
                <a:lnTo>
                  <a:pt x="761" y="906"/>
                </a:lnTo>
                <a:lnTo>
                  <a:pt x="761" y="675"/>
                </a:lnTo>
                <a:lnTo>
                  <a:pt x="655" y="67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52">
            <a:extLst>
              <a:ext uri="{FF2B5EF4-FFF2-40B4-BE49-F238E27FC236}">
                <a16:creationId xmlns:a16="http://schemas.microsoft.com/office/drawing/2014/main" id="{836FB116-A3A2-42E2-9365-5DFAFCC58649}"/>
              </a:ext>
            </a:extLst>
          </p:cNvPr>
          <p:cNvSpPr>
            <a:spLocks noEditPoints="1"/>
          </p:cNvSpPr>
          <p:nvPr/>
        </p:nvSpPr>
        <p:spPr bwMode="auto">
          <a:xfrm>
            <a:off x="6449672" y="4138323"/>
            <a:ext cx="367458" cy="503258"/>
          </a:xfrm>
          <a:custGeom>
            <a:avLst/>
            <a:gdLst>
              <a:gd name="T0" fmla="*/ 703 w 738"/>
              <a:gd name="T1" fmla="*/ 0 h 1008"/>
              <a:gd name="T2" fmla="*/ 478 w 738"/>
              <a:gd name="T3" fmla="*/ 99 h 1008"/>
              <a:gd name="T4" fmla="*/ 576 w 738"/>
              <a:gd name="T5" fmla="*/ 169 h 1008"/>
              <a:gd name="T6" fmla="*/ 636 w 738"/>
              <a:gd name="T7" fmla="*/ 273 h 1008"/>
              <a:gd name="T8" fmla="*/ 646 w 738"/>
              <a:gd name="T9" fmla="*/ 394 h 1008"/>
              <a:gd name="T10" fmla="*/ 585 w 738"/>
              <a:gd name="T11" fmla="*/ 535 h 1008"/>
              <a:gd name="T12" fmla="*/ 437 w 738"/>
              <a:gd name="T13" fmla="*/ 628 h 1008"/>
              <a:gd name="T14" fmla="*/ 509 w 738"/>
              <a:gd name="T15" fmla="*/ 437 h 1008"/>
              <a:gd name="T16" fmla="*/ 469 w 738"/>
              <a:gd name="T17" fmla="*/ 422 h 1008"/>
              <a:gd name="T18" fmla="*/ 197 w 738"/>
              <a:gd name="T19" fmla="*/ 577 h 1008"/>
              <a:gd name="T20" fmla="*/ 98 w 738"/>
              <a:gd name="T21" fmla="*/ 422 h 1008"/>
              <a:gd name="T22" fmla="*/ 102 w 738"/>
              <a:gd name="T23" fmla="*/ 273 h 1008"/>
              <a:gd name="T24" fmla="*/ 162 w 738"/>
              <a:gd name="T25" fmla="*/ 169 h 1008"/>
              <a:gd name="T26" fmla="*/ 261 w 738"/>
              <a:gd name="T27" fmla="*/ 99 h 1008"/>
              <a:gd name="T28" fmla="*/ 75 w 738"/>
              <a:gd name="T29" fmla="*/ 49 h 1008"/>
              <a:gd name="T30" fmla="*/ 107 w 738"/>
              <a:gd name="T31" fmla="*/ 88 h 1008"/>
              <a:gd name="T32" fmla="*/ 63 w 738"/>
              <a:gd name="T33" fmla="*/ 111 h 1008"/>
              <a:gd name="T34" fmla="*/ 49 w 738"/>
              <a:gd name="T35" fmla="*/ 63 h 1008"/>
              <a:gd name="T36" fmla="*/ 94 w 738"/>
              <a:gd name="T37" fmla="*/ 524 h 1008"/>
              <a:gd name="T38" fmla="*/ 99 w 738"/>
              <a:gd name="T39" fmla="*/ 574 h 1008"/>
              <a:gd name="T40" fmla="*/ 49 w 738"/>
              <a:gd name="T41" fmla="*/ 569 h 1008"/>
              <a:gd name="T42" fmla="*/ 63 w 738"/>
              <a:gd name="T43" fmla="*/ 521 h 1008"/>
              <a:gd name="T44" fmla="*/ 46 w 738"/>
              <a:gd name="T45" fmla="*/ 951 h 1008"/>
              <a:gd name="T46" fmla="*/ 69 w 738"/>
              <a:gd name="T47" fmla="*/ 907 h 1008"/>
              <a:gd name="T48" fmla="*/ 108 w 738"/>
              <a:gd name="T49" fmla="*/ 939 h 1008"/>
              <a:gd name="T50" fmla="*/ 356 w 738"/>
              <a:gd name="T51" fmla="*/ 905 h 1008"/>
              <a:gd name="T52" fmla="*/ 152 w 738"/>
              <a:gd name="T53" fmla="*/ 919 h 1008"/>
              <a:gd name="T54" fmla="*/ 103 w 738"/>
              <a:gd name="T55" fmla="*/ 863 h 1008"/>
              <a:gd name="T56" fmla="*/ 109 w 738"/>
              <a:gd name="T57" fmla="*/ 653 h 1008"/>
              <a:gd name="T58" fmla="*/ 183 w 738"/>
              <a:gd name="T59" fmla="*/ 656 h 1008"/>
              <a:gd name="T60" fmla="*/ 217 w 738"/>
              <a:gd name="T61" fmla="*/ 756 h 1008"/>
              <a:gd name="T62" fmla="*/ 292 w 738"/>
              <a:gd name="T63" fmla="*/ 799 h 1008"/>
              <a:gd name="T64" fmla="*/ 355 w 738"/>
              <a:gd name="T65" fmla="*/ 805 h 1008"/>
              <a:gd name="T66" fmla="*/ 323 w 738"/>
              <a:gd name="T67" fmla="*/ 747 h 1008"/>
              <a:gd name="T68" fmla="*/ 278 w 738"/>
              <a:gd name="T69" fmla="*/ 750 h 1008"/>
              <a:gd name="T70" fmla="*/ 246 w 738"/>
              <a:gd name="T71" fmla="*/ 715 h 1008"/>
              <a:gd name="T72" fmla="*/ 255 w 738"/>
              <a:gd name="T73" fmla="*/ 670 h 1008"/>
              <a:gd name="T74" fmla="*/ 486 w 738"/>
              <a:gd name="T75" fmla="*/ 450 h 1008"/>
              <a:gd name="T76" fmla="*/ 626 w 738"/>
              <a:gd name="T77" fmla="*/ 754 h 1008"/>
              <a:gd name="T78" fmla="*/ 631 w 738"/>
              <a:gd name="T79" fmla="*/ 957 h 1008"/>
              <a:gd name="T80" fmla="*/ 645 w 738"/>
              <a:gd name="T81" fmla="*/ 909 h 1008"/>
              <a:gd name="T82" fmla="*/ 690 w 738"/>
              <a:gd name="T83" fmla="*/ 933 h 1008"/>
              <a:gd name="T84" fmla="*/ 658 w 738"/>
              <a:gd name="T85" fmla="*/ 972 h 1008"/>
              <a:gd name="T86" fmla="*/ 626 w 738"/>
              <a:gd name="T87" fmla="*/ 551 h 1008"/>
              <a:gd name="T88" fmla="*/ 664 w 738"/>
              <a:gd name="T89" fmla="*/ 519 h 1008"/>
              <a:gd name="T90" fmla="*/ 687 w 738"/>
              <a:gd name="T91" fmla="*/ 564 h 1008"/>
              <a:gd name="T92" fmla="*/ 645 w 738"/>
              <a:gd name="T93" fmla="*/ 111 h 1008"/>
              <a:gd name="T94" fmla="*/ 631 w 738"/>
              <a:gd name="T95" fmla="*/ 63 h 1008"/>
              <a:gd name="T96" fmla="*/ 680 w 738"/>
              <a:gd name="T97" fmla="*/ 58 h 1008"/>
              <a:gd name="T98" fmla="*/ 676 w 738"/>
              <a:gd name="T99" fmla="*/ 108 h 1008"/>
              <a:gd name="T100" fmla="*/ 316 w 738"/>
              <a:gd name="T101" fmla="*/ 329 h 1008"/>
              <a:gd name="T102" fmla="*/ 357 w 738"/>
              <a:gd name="T103" fmla="*/ 298 h 1008"/>
              <a:gd name="T104" fmla="*/ 408 w 738"/>
              <a:gd name="T105" fmla="*/ 310 h 1008"/>
              <a:gd name="T106" fmla="*/ 429 w 738"/>
              <a:gd name="T107" fmla="*/ 356 h 1008"/>
              <a:gd name="T108" fmla="*/ 408 w 738"/>
              <a:gd name="T109" fmla="*/ 403 h 1008"/>
              <a:gd name="T110" fmla="*/ 357 w 738"/>
              <a:gd name="T111" fmla="*/ 416 h 1008"/>
              <a:gd name="T112" fmla="*/ 316 w 738"/>
              <a:gd name="T113" fmla="*/ 385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8" h="1008">
                <a:moveTo>
                  <a:pt x="703" y="0"/>
                </a:moveTo>
                <a:lnTo>
                  <a:pt x="35" y="0"/>
                </a:lnTo>
                <a:lnTo>
                  <a:pt x="0" y="34"/>
                </a:lnTo>
                <a:lnTo>
                  <a:pt x="0" y="974"/>
                </a:lnTo>
                <a:lnTo>
                  <a:pt x="35" y="1008"/>
                </a:lnTo>
                <a:lnTo>
                  <a:pt x="703" y="1008"/>
                </a:lnTo>
                <a:lnTo>
                  <a:pt x="738" y="974"/>
                </a:lnTo>
                <a:lnTo>
                  <a:pt x="738" y="34"/>
                </a:lnTo>
                <a:lnTo>
                  <a:pt x="703" y="0"/>
                </a:lnTo>
                <a:close/>
                <a:moveTo>
                  <a:pt x="370" y="78"/>
                </a:moveTo>
                <a:lnTo>
                  <a:pt x="384" y="78"/>
                </a:lnTo>
                <a:lnTo>
                  <a:pt x="398" y="79"/>
                </a:lnTo>
                <a:lnTo>
                  <a:pt x="412" y="81"/>
                </a:lnTo>
                <a:lnTo>
                  <a:pt x="426" y="83"/>
                </a:lnTo>
                <a:lnTo>
                  <a:pt x="439" y="86"/>
                </a:lnTo>
                <a:lnTo>
                  <a:pt x="453" y="90"/>
                </a:lnTo>
                <a:lnTo>
                  <a:pt x="465" y="94"/>
                </a:lnTo>
                <a:lnTo>
                  <a:pt x="478" y="99"/>
                </a:lnTo>
                <a:lnTo>
                  <a:pt x="491" y="105"/>
                </a:lnTo>
                <a:lnTo>
                  <a:pt x="503" y="111"/>
                </a:lnTo>
                <a:lnTo>
                  <a:pt x="514" y="117"/>
                </a:lnTo>
                <a:lnTo>
                  <a:pt x="525" y="125"/>
                </a:lnTo>
                <a:lnTo>
                  <a:pt x="537" y="133"/>
                </a:lnTo>
                <a:lnTo>
                  <a:pt x="547" y="141"/>
                </a:lnTo>
                <a:lnTo>
                  <a:pt x="557" y="150"/>
                </a:lnTo>
                <a:lnTo>
                  <a:pt x="566" y="160"/>
                </a:lnTo>
                <a:lnTo>
                  <a:pt x="576" y="169"/>
                </a:lnTo>
                <a:lnTo>
                  <a:pt x="585" y="179"/>
                </a:lnTo>
                <a:lnTo>
                  <a:pt x="593" y="189"/>
                </a:lnTo>
                <a:lnTo>
                  <a:pt x="601" y="201"/>
                </a:lnTo>
                <a:lnTo>
                  <a:pt x="609" y="212"/>
                </a:lnTo>
                <a:lnTo>
                  <a:pt x="615" y="223"/>
                </a:lnTo>
                <a:lnTo>
                  <a:pt x="621" y="235"/>
                </a:lnTo>
                <a:lnTo>
                  <a:pt x="627" y="248"/>
                </a:lnTo>
                <a:lnTo>
                  <a:pt x="632" y="261"/>
                </a:lnTo>
                <a:lnTo>
                  <a:pt x="636" y="273"/>
                </a:lnTo>
                <a:lnTo>
                  <a:pt x="640" y="287"/>
                </a:lnTo>
                <a:lnTo>
                  <a:pt x="643" y="300"/>
                </a:lnTo>
                <a:lnTo>
                  <a:pt x="645" y="314"/>
                </a:lnTo>
                <a:lnTo>
                  <a:pt x="647" y="328"/>
                </a:lnTo>
                <a:lnTo>
                  <a:pt x="649" y="342"/>
                </a:lnTo>
                <a:lnTo>
                  <a:pt x="649" y="356"/>
                </a:lnTo>
                <a:lnTo>
                  <a:pt x="649" y="370"/>
                </a:lnTo>
                <a:lnTo>
                  <a:pt x="647" y="382"/>
                </a:lnTo>
                <a:lnTo>
                  <a:pt x="646" y="394"/>
                </a:lnTo>
                <a:lnTo>
                  <a:pt x="644" y="407"/>
                </a:lnTo>
                <a:lnTo>
                  <a:pt x="642" y="418"/>
                </a:lnTo>
                <a:lnTo>
                  <a:pt x="639" y="430"/>
                </a:lnTo>
                <a:lnTo>
                  <a:pt x="635" y="441"/>
                </a:lnTo>
                <a:lnTo>
                  <a:pt x="632" y="453"/>
                </a:lnTo>
                <a:lnTo>
                  <a:pt x="623" y="475"/>
                </a:lnTo>
                <a:lnTo>
                  <a:pt x="612" y="496"/>
                </a:lnTo>
                <a:lnTo>
                  <a:pt x="599" y="515"/>
                </a:lnTo>
                <a:lnTo>
                  <a:pt x="585" y="535"/>
                </a:lnTo>
                <a:lnTo>
                  <a:pt x="570" y="552"/>
                </a:lnTo>
                <a:lnTo>
                  <a:pt x="552" y="568"/>
                </a:lnTo>
                <a:lnTo>
                  <a:pt x="534" y="583"/>
                </a:lnTo>
                <a:lnTo>
                  <a:pt x="514" y="595"/>
                </a:lnTo>
                <a:lnTo>
                  <a:pt x="494" y="608"/>
                </a:lnTo>
                <a:lnTo>
                  <a:pt x="471" y="617"/>
                </a:lnTo>
                <a:lnTo>
                  <a:pt x="461" y="621"/>
                </a:lnTo>
                <a:lnTo>
                  <a:pt x="449" y="625"/>
                </a:lnTo>
                <a:lnTo>
                  <a:pt x="437" y="628"/>
                </a:lnTo>
                <a:lnTo>
                  <a:pt x="425" y="630"/>
                </a:lnTo>
                <a:lnTo>
                  <a:pt x="505" y="488"/>
                </a:lnTo>
                <a:lnTo>
                  <a:pt x="509" y="480"/>
                </a:lnTo>
                <a:lnTo>
                  <a:pt x="511" y="474"/>
                </a:lnTo>
                <a:lnTo>
                  <a:pt x="513" y="468"/>
                </a:lnTo>
                <a:lnTo>
                  <a:pt x="514" y="462"/>
                </a:lnTo>
                <a:lnTo>
                  <a:pt x="514" y="453"/>
                </a:lnTo>
                <a:lnTo>
                  <a:pt x="512" y="445"/>
                </a:lnTo>
                <a:lnTo>
                  <a:pt x="509" y="437"/>
                </a:lnTo>
                <a:lnTo>
                  <a:pt x="506" y="432"/>
                </a:lnTo>
                <a:lnTo>
                  <a:pt x="502" y="429"/>
                </a:lnTo>
                <a:lnTo>
                  <a:pt x="500" y="427"/>
                </a:lnTo>
                <a:lnTo>
                  <a:pt x="497" y="425"/>
                </a:lnTo>
                <a:lnTo>
                  <a:pt x="493" y="423"/>
                </a:lnTo>
                <a:lnTo>
                  <a:pt x="486" y="421"/>
                </a:lnTo>
                <a:lnTo>
                  <a:pt x="479" y="421"/>
                </a:lnTo>
                <a:lnTo>
                  <a:pt x="474" y="421"/>
                </a:lnTo>
                <a:lnTo>
                  <a:pt x="469" y="422"/>
                </a:lnTo>
                <a:lnTo>
                  <a:pt x="465" y="423"/>
                </a:lnTo>
                <a:lnTo>
                  <a:pt x="460" y="425"/>
                </a:lnTo>
                <a:lnTo>
                  <a:pt x="450" y="431"/>
                </a:lnTo>
                <a:lnTo>
                  <a:pt x="440" y="440"/>
                </a:lnTo>
                <a:lnTo>
                  <a:pt x="270" y="618"/>
                </a:lnTo>
                <a:lnTo>
                  <a:pt x="251" y="610"/>
                </a:lnTo>
                <a:lnTo>
                  <a:pt x="232" y="599"/>
                </a:lnTo>
                <a:lnTo>
                  <a:pt x="214" y="589"/>
                </a:lnTo>
                <a:lnTo>
                  <a:pt x="197" y="577"/>
                </a:lnTo>
                <a:lnTo>
                  <a:pt x="181" y="564"/>
                </a:lnTo>
                <a:lnTo>
                  <a:pt x="167" y="549"/>
                </a:lnTo>
                <a:lnTo>
                  <a:pt x="153" y="534"/>
                </a:lnTo>
                <a:lnTo>
                  <a:pt x="140" y="517"/>
                </a:lnTo>
                <a:lnTo>
                  <a:pt x="129" y="500"/>
                </a:lnTo>
                <a:lnTo>
                  <a:pt x="119" y="481"/>
                </a:lnTo>
                <a:lnTo>
                  <a:pt x="110" y="462"/>
                </a:lnTo>
                <a:lnTo>
                  <a:pt x="103" y="443"/>
                </a:lnTo>
                <a:lnTo>
                  <a:pt x="98" y="422"/>
                </a:lnTo>
                <a:lnTo>
                  <a:pt x="94" y="400"/>
                </a:lnTo>
                <a:lnTo>
                  <a:pt x="91" y="379"/>
                </a:lnTo>
                <a:lnTo>
                  <a:pt x="90" y="356"/>
                </a:lnTo>
                <a:lnTo>
                  <a:pt x="91" y="342"/>
                </a:lnTo>
                <a:lnTo>
                  <a:pt x="92" y="328"/>
                </a:lnTo>
                <a:lnTo>
                  <a:pt x="93" y="314"/>
                </a:lnTo>
                <a:lnTo>
                  <a:pt x="96" y="300"/>
                </a:lnTo>
                <a:lnTo>
                  <a:pt x="99" y="287"/>
                </a:lnTo>
                <a:lnTo>
                  <a:pt x="102" y="273"/>
                </a:lnTo>
                <a:lnTo>
                  <a:pt x="107" y="261"/>
                </a:lnTo>
                <a:lnTo>
                  <a:pt x="112" y="248"/>
                </a:lnTo>
                <a:lnTo>
                  <a:pt x="117" y="235"/>
                </a:lnTo>
                <a:lnTo>
                  <a:pt x="123" y="223"/>
                </a:lnTo>
                <a:lnTo>
                  <a:pt x="131" y="212"/>
                </a:lnTo>
                <a:lnTo>
                  <a:pt x="138" y="201"/>
                </a:lnTo>
                <a:lnTo>
                  <a:pt x="145" y="189"/>
                </a:lnTo>
                <a:lnTo>
                  <a:pt x="153" y="179"/>
                </a:lnTo>
                <a:lnTo>
                  <a:pt x="162" y="169"/>
                </a:lnTo>
                <a:lnTo>
                  <a:pt x="172" y="160"/>
                </a:lnTo>
                <a:lnTo>
                  <a:pt x="182" y="150"/>
                </a:lnTo>
                <a:lnTo>
                  <a:pt x="191" y="141"/>
                </a:lnTo>
                <a:lnTo>
                  <a:pt x="202" y="133"/>
                </a:lnTo>
                <a:lnTo>
                  <a:pt x="213" y="125"/>
                </a:lnTo>
                <a:lnTo>
                  <a:pt x="224" y="117"/>
                </a:lnTo>
                <a:lnTo>
                  <a:pt x="236" y="111"/>
                </a:lnTo>
                <a:lnTo>
                  <a:pt x="249" y="105"/>
                </a:lnTo>
                <a:lnTo>
                  <a:pt x="261" y="99"/>
                </a:lnTo>
                <a:lnTo>
                  <a:pt x="273" y="94"/>
                </a:lnTo>
                <a:lnTo>
                  <a:pt x="287" y="90"/>
                </a:lnTo>
                <a:lnTo>
                  <a:pt x="300" y="86"/>
                </a:lnTo>
                <a:lnTo>
                  <a:pt x="313" y="83"/>
                </a:lnTo>
                <a:lnTo>
                  <a:pt x="327" y="81"/>
                </a:lnTo>
                <a:lnTo>
                  <a:pt x="341" y="79"/>
                </a:lnTo>
                <a:lnTo>
                  <a:pt x="355" y="78"/>
                </a:lnTo>
                <a:lnTo>
                  <a:pt x="370" y="78"/>
                </a:lnTo>
                <a:close/>
                <a:moveTo>
                  <a:pt x="75" y="49"/>
                </a:moveTo>
                <a:lnTo>
                  <a:pt x="82" y="50"/>
                </a:lnTo>
                <a:lnTo>
                  <a:pt x="89" y="52"/>
                </a:lnTo>
                <a:lnTo>
                  <a:pt x="94" y="54"/>
                </a:lnTo>
                <a:lnTo>
                  <a:pt x="99" y="58"/>
                </a:lnTo>
                <a:lnTo>
                  <a:pt x="102" y="63"/>
                </a:lnTo>
                <a:lnTo>
                  <a:pt x="105" y="68"/>
                </a:lnTo>
                <a:lnTo>
                  <a:pt x="107" y="74"/>
                </a:lnTo>
                <a:lnTo>
                  <a:pt x="108" y="82"/>
                </a:lnTo>
                <a:lnTo>
                  <a:pt x="107" y="88"/>
                </a:lnTo>
                <a:lnTo>
                  <a:pt x="105" y="94"/>
                </a:lnTo>
                <a:lnTo>
                  <a:pt x="102" y="99"/>
                </a:lnTo>
                <a:lnTo>
                  <a:pt x="99" y="104"/>
                </a:lnTo>
                <a:lnTo>
                  <a:pt x="94" y="108"/>
                </a:lnTo>
                <a:lnTo>
                  <a:pt x="89" y="111"/>
                </a:lnTo>
                <a:lnTo>
                  <a:pt x="82" y="113"/>
                </a:lnTo>
                <a:lnTo>
                  <a:pt x="75" y="113"/>
                </a:lnTo>
                <a:lnTo>
                  <a:pt x="69" y="113"/>
                </a:lnTo>
                <a:lnTo>
                  <a:pt x="63" y="111"/>
                </a:lnTo>
                <a:lnTo>
                  <a:pt x="58" y="108"/>
                </a:lnTo>
                <a:lnTo>
                  <a:pt x="53" y="104"/>
                </a:lnTo>
                <a:lnTo>
                  <a:pt x="49" y="99"/>
                </a:lnTo>
                <a:lnTo>
                  <a:pt x="46" y="94"/>
                </a:lnTo>
                <a:lnTo>
                  <a:pt x="43" y="88"/>
                </a:lnTo>
                <a:lnTo>
                  <a:pt x="43" y="82"/>
                </a:lnTo>
                <a:lnTo>
                  <a:pt x="43" y="74"/>
                </a:lnTo>
                <a:lnTo>
                  <a:pt x="46" y="68"/>
                </a:lnTo>
                <a:lnTo>
                  <a:pt x="49" y="63"/>
                </a:lnTo>
                <a:lnTo>
                  <a:pt x="53" y="58"/>
                </a:lnTo>
                <a:lnTo>
                  <a:pt x="58" y="54"/>
                </a:lnTo>
                <a:lnTo>
                  <a:pt x="63" y="52"/>
                </a:lnTo>
                <a:lnTo>
                  <a:pt x="69" y="50"/>
                </a:lnTo>
                <a:lnTo>
                  <a:pt x="75" y="49"/>
                </a:lnTo>
                <a:close/>
                <a:moveTo>
                  <a:pt x="75" y="518"/>
                </a:moveTo>
                <a:lnTo>
                  <a:pt x="82" y="519"/>
                </a:lnTo>
                <a:lnTo>
                  <a:pt x="89" y="521"/>
                </a:lnTo>
                <a:lnTo>
                  <a:pt x="94" y="524"/>
                </a:lnTo>
                <a:lnTo>
                  <a:pt x="99" y="528"/>
                </a:lnTo>
                <a:lnTo>
                  <a:pt x="102" y="533"/>
                </a:lnTo>
                <a:lnTo>
                  <a:pt x="105" y="538"/>
                </a:lnTo>
                <a:lnTo>
                  <a:pt x="107" y="544"/>
                </a:lnTo>
                <a:lnTo>
                  <a:pt x="108" y="551"/>
                </a:lnTo>
                <a:lnTo>
                  <a:pt x="107" y="557"/>
                </a:lnTo>
                <a:lnTo>
                  <a:pt x="105" y="564"/>
                </a:lnTo>
                <a:lnTo>
                  <a:pt x="102" y="569"/>
                </a:lnTo>
                <a:lnTo>
                  <a:pt x="99" y="574"/>
                </a:lnTo>
                <a:lnTo>
                  <a:pt x="94" y="578"/>
                </a:lnTo>
                <a:lnTo>
                  <a:pt x="89" y="581"/>
                </a:lnTo>
                <a:lnTo>
                  <a:pt x="82" y="582"/>
                </a:lnTo>
                <a:lnTo>
                  <a:pt x="75" y="583"/>
                </a:lnTo>
                <a:lnTo>
                  <a:pt x="69" y="582"/>
                </a:lnTo>
                <a:lnTo>
                  <a:pt x="63" y="581"/>
                </a:lnTo>
                <a:lnTo>
                  <a:pt x="58" y="578"/>
                </a:lnTo>
                <a:lnTo>
                  <a:pt x="53" y="574"/>
                </a:lnTo>
                <a:lnTo>
                  <a:pt x="49" y="569"/>
                </a:lnTo>
                <a:lnTo>
                  <a:pt x="46" y="564"/>
                </a:lnTo>
                <a:lnTo>
                  <a:pt x="43" y="557"/>
                </a:lnTo>
                <a:lnTo>
                  <a:pt x="43" y="551"/>
                </a:lnTo>
                <a:lnTo>
                  <a:pt x="43" y="544"/>
                </a:lnTo>
                <a:lnTo>
                  <a:pt x="46" y="538"/>
                </a:lnTo>
                <a:lnTo>
                  <a:pt x="49" y="533"/>
                </a:lnTo>
                <a:lnTo>
                  <a:pt x="53" y="528"/>
                </a:lnTo>
                <a:lnTo>
                  <a:pt x="58" y="524"/>
                </a:lnTo>
                <a:lnTo>
                  <a:pt x="63" y="521"/>
                </a:lnTo>
                <a:lnTo>
                  <a:pt x="69" y="519"/>
                </a:lnTo>
                <a:lnTo>
                  <a:pt x="75" y="518"/>
                </a:lnTo>
                <a:close/>
                <a:moveTo>
                  <a:pt x="75" y="972"/>
                </a:moveTo>
                <a:lnTo>
                  <a:pt x="69" y="971"/>
                </a:lnTo>
                <a:lnTo>
                  <a:pt x="63" y="969"/>
                </a:lnTo>
                <a:lnTo>
                  <a:pt x="58" y="965"/>
                </a:lnTo>
                <a:lnTo>
                  <a:pt x="53" y="961"/>
                </a:lnTo>
                <a:lnTo>
                  <a:pt x="49" y="957"/>
                </a:lnTo>
                <a:lnTo>
                  <a:pt x="46" y="951"/>
                </a:lnTo>
                <a:lnTo>
                  <a:pt x="43" y="945"/>
                </a:lnTo>
                <a:lnTo>
                  <a:pt x="43" y="939"/>
                </a:lnTo>
                <a:lnTo>
                  <a:pt x="43" y="933"/>
                </a:lnTo>
                <a:lnTo>
                  <a:pt x="46" y="926"/>
                </a:lnTo>
                <a:lnTo>
                  <a:pt x="49" y="920"/>
                </a:lnTo>
                <a:lnTo>
                  <a:pt x="53" y="916"/>
                </a:lnTo>
                <a:lnTo>
                  <a:pt x="58" y="912"/>
                </a:lnTo>
                <a:lnTo>
                  <a:pt x="63" y="909"/>
                </a:lnTo>
                <a:lnTo>
                  <a:pt x="69" y="907"/>
                </a:lnTo>
                <a:lnTo>
                  <a:pt x="75" y="906"/>
                </a:lnTo>
                <a:lnTo>
                  <a:pt x="82" y="907"/>
                </a:lnTo>
                <a:lnTo>
                  <a:pt x="89" y="909"/>
                </a:lnTo>
                <a:lnTo>
                  <a:pt x="94" y="912"/>
                </a:lnTo>
                <a:lnTo>
                  <a:pt x="99" y="916"/>
                </a:lnTo>
                <a:lnTo>
                  <a:pt x="102" y="920"/>
                </a:lnTo>
                <a:lnTo>
                  <a:pt x="105" y="926"/>
                </a:lnTo>
                <a:lnTo>
                  <a:pt x="107" y="933"/>
                </a:lnTo>
                <a:lnTo>
                  <a:pt x="108" y="939"/>
                </a:lnTo>
                <a:lnTo>
                  <a:pt x="107" y="945"/>
                </a:lnTo>
                <a:lnTo>
                  <a:pt x="105" y="951"/>
                </a:lnTo>
                <a:lnTo>
                  <a:pt x="102" y="957"/>
                </a:lnTo>
                <a:lnTo>
                  <a:pt x="99" y="961"/>
                </a:lnTo>
                <a:lnTo>
                  <a:pt x="94" y="965"/>
                </a:lnTo>
                <a:lnTo>
                  <a:pt x="89" y="969"/>
                </a:lnTo>
                <a:lnTo>
                  <a:pt x="82" y="971"/>
                </a:lnTo>
                <a:lnTo>
                  <a:pt x="75" y="972"/>
                </a:lnTo>
                <a:close/>
                <a:moveTo>
                  <a:pt x="356" y="905"/>
                </a:moveTo>
                <a:lnTo>
                  <a:pt x="356" y="908"/>
                </a:lnTo>
                <a:lnTo>
                  <a:pt x="355" y="911"/>
                </a:lnTo>
                <a:lnTo>
                  <a:pt x="354" y="913"/>
                </a:lnTo>
                <a:lnTo>
                  <a:pt x="352" y="915"/>
                </a:lnTo>
                <a:lnTo>
                  <a:pt x="350" y="917"/>
                </a:lnTo>
                <a:lnTo>
                  <a:pt x="348" y="918"/>
                </a:lnTo>
                <a:lnTo>
                  <a:pt x="345" y="919"/>
                </a:lnTo>
                <a:lnTo>
                  <a:pt x="342" y="919"/>
                </a:lnTo>
                <a:lnTo>
                  <a:pt x="152" y="919"/>
                </a:lnTo>
                <a:lnTo>
                  <a:pt x="146" y="918"/>
                </a:lnTo>
                <a:lnTo>
                  <a:pt x="140" y="916"/>
                </a:lnTo>
                <a:lnTo>
                  <a:pt x="134" y="913"/>
                </a:lnTo>
                <a:lnTo>
                  <a:pt x="129" y="908"/>
                </a:lnTo>
                <a:lnTo>
                  <a:pt x="112" y="889"/>
                </a:lnTo>
                <a:lnTo>
                  <a:pt x="108" y="882"/>
                </a:lnTo>
                <a:lnTo>
                  <a:pt x="105" y="876"/>
                </a:lnTo>
                <a:lnTo>
                  <a:pt x="104" y="869"/>
                </a:lnTo>
                <a:lnTo>
                  <a:pt x="103" y="863"/>
                </a:lnTo>
                <a:lnTo>
                  <a:pt x="103" y="718"/>
                </a:lnTo>
                <a:lnTo>
                  <a:pt x="103" y="705"/>
                </a:lnTo>
                <a:lnTo>
                  <a:pt x="103" y="691"/>
                </a:lnTo>
                <a:lnTo>
                  <a:pt x="103" y="664"/>
                </a:lnTo>
                <a:lnTo>
                  <a:pt x="103" y="661"/>
                </a:lnTo>
                <a:lnTo>
                  <a:pt x="104" y="659"/>
                </a:lnTo>
                <a:lnTo>
                  <a:pt x="105" y="656"/>
                </a:lnTo>
                <a:lnTo>
                  <a:pt x="107" y="654"/>
                </a:lnTo>
                <a:lnTo>
                  <a:pt x="109" y="653"/>
                </a:lnTo>
                <a:lnTo>
                  <a:pt x="111" y="651"/>
                </a:lnTo>
                <a:lnTo>
                  <a:pt x="114" y="651"/>
                </a:lnTo>
                <a:lnTo>
                  <a:pt x="117" y="650"/>
                </a:lnTo>
                <a:lnTo>
                  <a:pt x="171" y="650"/>
                </a:lnTo>
                <a:lnTo>
                  <a:pt x="174" y="651"/>
                </a:lnTo>
                <a:lnTo>
                  <a:pt x="177" y="651"/>
                </a:lnTo>
                <a:lnTo>
                  <a:pt x="179" y="653"/>
                </a:lnTo>
                <a:lnTo>
                  <a:pt x="181" y="654"/>
                </a:lnTo>
                <a:lnTo>
                  <a:pt x="183" y="656"/>
                </a:lnTo>
                <a:lnTo>
                  <a:pt x="184" y="659"/>
                </a:lnTo>
                <a:lnTo>
                  <a:pt x="185" y="661"/>
                </a:lnTo>
                <a:lnTo>
                  <a:pt x="186" y="664"/>
                </a:lnTo>
                <a:lnTo>
                  <a:pt x="187" y="675"/>
                </a:lnTo>
                <a:lnTo>
                  <a:pt x="193" y="704"/>
                </a:lnTo>
                <a:lnTo>
                  <a:pt x="198" y="721"/>
                </a:lnTo>
                <a:lnTo>
                  <a:pt x="207" y="739"/>
                </a:lnTo>
                <a:lnTo>
                  <a:pt x="211" y="748"/>
                </a:lnTo>
                <a:lnTo>
                  <a:pt x="217" y="756"/>
                </a:lnTo>
                <a:lnTo>
                  <a:pt x="223" y="764"/>
                </a:lnTo>
                <a:lnTo>
                  <a:pt x="229" y="772"/>
                </a:lnTo>
                <a:lnTo>
                  <a:pt x="237" y="779"/>
                </a:lnTo>
                <a:lnTo>
                  <a:pt x="246" y="784"/>
                </a:lnTo>
                <a:lnTo>
                  <a:pt x="255" y="789"/>
                </a:lnTo>
                <a:lnTo>
                  <a:pt x="264" y="792"/>
                </a:lnTo>
                <a:lnTo>
                  <a:pt x="273" y="795"/>
                </a:lnTo>
                <a:lnTo>
                  <a:pt x="282" y="797"/>
                </a:lnTo>
                <a:lnTo>
                  <a:pt x="292" y="799"/>
                </a:lnTo>
                <a:lnTo>
                  <a:pt x="301" y="800"/>
                </a:lnTo>
                <a:lnTo>
                  <a:pt x="331" y="800"/>
                </a:lnTo>
                <a:lnTo>
                  <a:pt x="343" y="799"/>
                </a:lnTo>
                <a:lnTo>
                  <a:pt x="345" y="799"/>
                </a:lnTo>
                <a:lnTo>
                  <a:pt x="348" y="799"/>
                </a:lnTo>
                <a:lnTo>
                  <a:pt x="350" y="800"/>
                </a:lnTo>
                <a:lnTo>
                  <a:pt x="352" y="801"/>
                </a:lnTo>
                <a:lnTo>
                  <a:pt x="354" y="803"/>
                </a:lnTo>
                <a:lnTo>
                  <a:pt x="355" y="805"/>
                </a:lnTo>
                <a:lnTo>
                  <a:pt x="356" y="809"/>
                </a:lnTo>
                <a:lnTo>
                  <a:pt x="356" y="812"/>
                </a:lnTo>
                <a:lnTo>
                  <a:pt x="356" y="905"/>
                </a:lnTo>
                <a:close/>
                <a:moveTo>
                  <a:pt x="343" y="727"/>
                </a:moveTo>
                <a:lnTo>
                  <a:pt x="340" y="732"/>
                </a:lnTo>
                <a:lnTo>
                  <a:pt x="336" y="737"/>
                </a:lnTo>
                <a:lnTo>
                  <a:pt x="332" y="741"/>
                </a:lnTo>
                <a:lnTo>
                  <a:pt x="328" y="744"/>
                </a:lnTo>
                <a:lnTo>
                  <a:pt x="323" y="747"/>
                </a:lnTo>
                <a:lnTo>
                  <a:pt x="319" y="750"/>
                </a:lnTo>
                <a:lnTo>
                  <a:pt x="314" y="752"/>
                </a:lnTo>
                <a:lnTo>
                  <a:pt x="309" y="753"/>
                </a:lnTo>
                <a:lnTo>
                  <a:pt x="304" y="754"/>
                </a:lnTo>
                <a:lnTo>
                  <a:pt x="299" y="754"/>
                </a:lnTo>
                <a:lnTo>
                  <a:pt x="294" y="754"/>
                </a:lnTo>
                <a:lnTo>
                  <a:pt x="289" y="753"/>
                </a:lnTo>
                <a:lnTo>
                  <a:pt x="283" y="752"/>
                </a:lnTo>
                <a:lnTo>
                  <a:pt x="278" y="750"/>
                </a:lnTo>
                <a:lnTo>
                  <a:pt x="273" y="747"/>
                </a:lnTo>
                <a:lnTo>
                  <a:pt x="268" y="744"/>
                </a:lnTo>
                <a:lnTo>
                  <a:pt x="265" y="742"/>
                </a:lnTo>
                <a:lnTo>
                  <a:pt x="260" y="738"/>
                </a:lnTo>
                <a:lnTo>
                  <a:pt x="256" y="734"/>
                </a:lnTo>
                <a:lnTo>
                  <a:pt x="253" y="730"/>
                </a:lnTo>
                <a:lnTo>
                  <a:pt x="250" y="724"/>
                </a:lnTo>
                <a:lnTo>
                  <a:pt x="248" y="719"/>
                </a:lnTo>
                <a:lnTo>
                  <a:pt x="246" y="715"/>
                </a:lnTo>
                <a:lnTo>
                  <a:pt x="244" y="710"/>
                </a:lnTo>
                <a:lnTo>
                  <a:pt x="243" y="705"/>
                </a:lnTo>
                <a:lnTo>
                  <a:pt x="243" y="700"/>
                </a:lnTo>
                <a:lnTo>
                  <a:pt x="243" y="695"/>
                </a:lnTo>
                <a:lnTo>
                  <a:pt x="244" y="690"/>
                </a:lnTo>
                <a:lnTo>
                  <a:pt x="247" y="684"/>
                </a:lnTo>
                <a:lnTo>
                  <a:pt x="249" y="679"/>
                </a:lnTo>
                <a:lnTo>
                  <a:pt x="252" y="674"/>
                </a:lnTo>
                <a:lnTo>
                  <a:pt x="255" y="670"/>
                </a:lnTo>
                <a:lnTo>
                  <a:pt x="259" y="665"/>
                </a:lnTo>
                <a:lnTo>
                  <a:pt x="459" y="458"/>
                </a:lnTo>
                <a:lnTo>
                  <a:pt x="467" y="451"/>
                </a:lnTo>
                <a:lnTo>
                  <a:pt x="474" y="447"/>
                </a:lnTo>
                <a:lnTo>
                  <a:pt x="477" y="447"/>
                </a:lnTo>
                <a:lnTo>
                  <a:pt x="480" y="446"/>
                </a:lnTo>
                <a:lnTo>
                  <a:pt x="482" y="447"/>
                </a:lnTo>
                <a:lnTo>
                  <a:pt x="484" y="448"/>
                </a:lnTo>
                <a:lnTo>
                  <a:pt x="486" y="450"/>
                </a:lnTo>
                <a:lnTo>
                  <a:pt x="488" y="452"/>
                </a:lnTo>
                <a:lnTo>
                  <a:pt x="489" y="455"/>
                </a:lnTo>
                <a:lnTo>
                  <a:pt x="489" y="458"/>
                </a:lnTo>
                <a:lnTo>
                  <a:pt x="488" y="466"/>
                </a:lnTo>
                <a:lnTo>
                  <a:pt x="483" y="476"/>
                </a:lnTo>
                <a:lnTo>
                  <a:pt x="394" y="635"/>
                </a:lnTo>
                <a:lnTo>
                  <a:pt x="343" y="727"/>
                </a:lnTo>
                <a:close/>
                <a:moveTo>
                  <a:pt x="424" y="754"/>
                </a:moveTo>
                <a:lnTo>
                  <a:pt x="626" y="754"/>
                </a:lnTo>
                <a:lnTo>
                  <a:pt x="626" y="860"/>
                </a:lnTo>
                <a:lnTo>
                  <a:pt x="424" y="860"/>
                </a:lnTo>
                <a:lnTo>
                  <a:pt x="424" y="754"/>
                </a:lnTo>
                <a:close/>
                <a:moveTo>
                  <a:pt x="658" y="972"/>
                </a:moveTo>
                <a:lnTo>
                  <a:pt x="652" y="971"/>
                </a:lnTo>
                <a:lnTo>
                  <a:pt x="645" y="969"/>
                </a:lnTo>
                <a:lnTo>
                  <a:pt x="639" y="965"/>
                </a:lnTo>
                <a:lnTo>
                  <a:pt x="635" y="961"/>
                </a:lnTo>
                <a:lnTo>
                  <a:pt x="631" y="957"/>
                </a:lnTo>
                <a:lnTo>
                  <a:pt x="628" y="951"/>
                </a:lnTo>
                <a:lnTo>
                  <a:pt x="626" y="945"/>
                </a:lnTo>
                <a:lnTo>
                  <a:pt x="626" y="939"/>
                </a:lnTo>
                <a:lnTo>
                  <a:pt x="626" y="933"/>
                </a:lnTo>
                <a:lnTo>
                  <a:pt x="628" y="926"/>
                </a:lnTo>
                <a:lnTo>
                  <a:pt x="631" y="920"/>
                </a:lnTo>
                <a:lnTo>
                  <a:pt x="635" y="916"/>
                </a:lnTo>
                <a:lnTo>
                  <a:pt x="639" y="912"/>
                </a:lnTo>
                <a:lnTo>
                  <a:pt x="645" y="909"/>
                </a:lnTo>
                <a:lnTo>
                  <a:pt x="652" y="907"/>
                </a:lnTo>
                <a:lnTo>
                  <a:pt x="658" y="906"/>
                </a:lnTo>
                <a:lnTo>
                  <a:pt x="664" y="907"/>
                </a:lnTo>
                <a:lnTo>
                  <a:pt x="670" y="909"/>
                </a:lnTo>
                <a:lnTo>
                  <a:pt x="676" y="912"/>
                </a:lnTo>
                <a:lnTo>
                  <a:pt x="680" y="916"/>
                </a:lnTo>
                <a:lnTo>
                  <a:pt x="684" y="920"/>
                </a:lnTo>
                <a:lnTo>
                  <a:pt x="687" y="926"/>
                </a:lnTo>
                <a:lnTo>
                  <a:pt x="690" y="933"/>
                </a:lnTo>
                <a:lnTo>
                  <a:pt x="691" y="939"/>
                </a:lnTo>
                <a:lnTo>
                  <a:pt x="690" y="945"/>
                </a:lnTo>
                <a:lnTo>
                  <a:pt x="687" y="951"/>
                </a:lnTo>
                <a:lnTo>
                  <a:pt x="684" y="957"/>
                </a:lnTo>
                <a:lnTo>
                  <a:pt x="680" y="961"/>
                </a:lnTo>
                <a:lnTo>
                  <a:pt x="676" y="965"/>
                </a:lnTo>
                <a:lnTo>
                  <a:pt x="670" y="969"/>
                </a:lnTo>
                <a:lnTo>
                  <a:pt x="664" y="971"/>
                </a:lnTo>
                <a:lnTo>
                  <a:pt x="658" y="972"/>
                </a:lnTo>
                <a:close/>
                <a:moveTo>
                  <a:pt x="658" y="583"/>
                </a:moveTo>
                <a:lnTo>
                  <a:pt x="652" y="582"/>
                </a:lnTo>
                <a:lnTo>
                  <a:pt x="645" y="581"/>
                </a:lnTo>
                <a:lnTo>
                  <a:pt x="639" y="578"/>
                </a:lnTo>
                <a:lnTo>
                  <a:pt x="635" y="574"/>
                </a:lnTo>
                <a:lnTo>
                  <a:pt x="631" y="569"/>
                </a:lnTo>
                <a:lnTo>
                  <a:pt x="628" y="564"/>
                </a:lnTo>
                <a:lnTo>
                  <a:pt x="626" y="557"/>
                </a:lnTo>
                <a:lnTo>
                  <a:pt x="626" y="551"/>
                </a:lnTo>
                <a:lnTo>
                  <a:pt x="626" y="544"/>
                </a:lnTo>
                <a:lnTo>
                  <a:pt x="628" y="538"/>
                </a:lnTo>
                <a:lnTo>
                  <a:pt x="631" y="533"/>
                </a:lnTo>
                <a:lnTo>
                  <a:pt x="635" y="528"/>
                </a:lnTo>
                <a:lnTo>
                  <a:pt x="639" y="524"/>
                </a:lnTo>
                <a:lnTo>
                  <a:pt x="645" y="521"/>
                </a:lnTo>
                <a:lnTo>
                  <a:pt x="652" y="519"/>
                </a:lnTo>
                <a:lnTo>
                  <a:pt x="658" y="518"/>
                </a:lnTo>
                <a:lnTo>
                  <a:pt x="664" y="519"/>
                </a:lnTo>
                <a:lnTo>
                  <a:pt x="670" y="521"/>
                </a:lnTo>
                <a:lnTo>
                  <a:pt x="676" y="524"/>
                </a:lnTo>
                <a:lnTo>
                  <a:pt x="680" y="528"/>
                </a:lnTo>
                <a:lnTo>
                  <a:pt x="684" y="533"/>
                </a:lnTo>
                <a:lnTo>
                  <a:pt x="687" y="538"/>
                </a:lnTo>
                <a:lnTo>
                  <a:pt x="690" y="544"/>
                </a:lnTo>
                <a:lnTo>
                  <a:pt x="691" y="551"/>
                </a:lnTo>
                <a:lnTo>
                  <a:pt x="690" y="557"/>
                </a:lnTo>
                <a:lnTo>
                  <a:pt x="687" y="564"/>
                </a:lnTo>
                <a:lnTo>
                  <a:pt x="684" y="569"/>
                </a:lnTo>
                <a:lnTo>
                  <a:pt x="680" y="574"/>
                </a:lnTo>
                <a:lnTo>
                  <a:pt x="676" y="578"/>
                </a:lnTo>
                <a:lnTo>
                  <a:pt x="670" y="581"/>
                </a:lnTo>
                <a:lnTo>
                  <a:pt x="664" y="582"/>
                </a:lnTo>
                <a:lnTo>
                  <a:pt x="658" y="583"/>
                </a:lnTo>
                <a:close/>
                <a:moveTo>
                  <a:pt x="658" y="113"/>
                </a:moveTo>
                <a:lnTo>
                  <a:pt x="652" y="113"/>
                </a:lnTo>
                <a:lnTo>
                  <a:pt x="645" y="111"/>
                </a:lnTo>
                <a:lnTo>
                  <a:pt x="639" y="108"/>
                </a:lnTo>
                <a:lnTo>
                  <a:pt x="635" y="104"/>
                </a:lnTo>
                <a:lnTo>
                  <a:pt x="631" y="99"/>
                </a:lnTo>
                <a:lnTo>
                  <a:pt x="628" y="94"/>
                </a:lnTo>
                <a:lnTo>
                  <a:pt x="626" y="88"/>
                </a:lnTo>
                <a:lnTo>
                  <a:pt x="626" y="82"/>
                </a:lnTo>
                <a:lnTo>
                  <a:pt x="626" y="74"/>
                </a:lnTo>
                <a:lnTo>
                  <a:pt x="628" y="68"/>
                </a:lnTo>
                <a:lnTo>
                  <a:pt x="631" y="63"/>
                </a:lnTo>
                <a:lnTo>
                  <a:pt x="635" y="58"/>
                </a:lnTo>
                <a:lnTo>
                  <a:pt x="639" y="54"/>
                </a:lnTo>
                <a:lnTo>
                  <a:pt x="645" y="52"/>
                </a:lnTo>
                <a:lnTo>
                  <a:pt x="652" y="50"/>
                </a:lnTo>
                <a:lnTo>
                  <a:pt x="658" y="49"/>
                </a:lnTo>
                <a:lnTo>
                  <a:pt x="664" y="50"/>
                </a:lnTo>
                <a:lnTo>
                  <a:pt x="670" y="52"/>
                </a:lnTo>
                <a:lnTo>
                  <a:pt x="676" y="54"/>
                </a:lnTo>
                <a:lnTo>
                  <a:pt x="680" y="58"/>
                </a:lnTo>
                <a:lnTo>
                  <a:pt x="684" y="63"/>
                </a:lnTo>
                <a:lnTo>
                  <a:pt x="687" y="68"/>
                </a:lnTo>
                <a:lnTo>
                  <a:pt x="690" y="74"/>
                </a:lnTo>
                <a:lnTo>
                  <a:pt x="691" y="82"/>
                </a:lnTo>
                <a:lnTo>
                  <a:pt x="690" y="88"/>
                </a:lnTo>
                <a:lnTo>
                  <a:pt x="687" y="94"/>
                </a:lnTo>
                <a:lnTo>
                  <a:pt x="684" y="99"/>
                </a:lnTo>
                <a:lnTo>
                  <a:pt x="680" y="104"/>
                </a:lnTo>
                <a:lnTo>
                  <a:pt x="676" y="108"/>
                </a:lnTo>
                <a:lnTo>
                  <a:pt x="670" y="111"/>
                </a:lnTo>
                <a:lnTo>
                  <a:pt x="664" y="113"/>
                </a:lnTo>
                <a:lnTo>
                  <a:pt x="658" y="113"/>
                </a:lnTo>
                <a:close/>
                <a:moveTo>
                  <a:pt x="309" y="356"/>
                </a:moveTo>
                <a:lnTo>
                  <a:pt x="310" y="350"/>
                </a:lnTo>
                <a:lnTo>
                  <a:pt x="310" y="345"/>
                </a:lnTo>
                <a:lnTo>
                  <a:pt x="312" y="339"/>
                </a:lnTo>
                <a:lnTo>
                  <a:pt x="314" y="334"/>
                </a:lnTo>
                <a:lnTo>
                  <a:pt x="316" y="329"/>
                </a:lnTo>
                <a:lnTo>
                  <a:pt x="319" y="324"/>
                </a:lnTo>
                <a:lnTo>
                  <a:pt x="323" y="318"/>
                </a:lnTo>
                <a:lnTo>
                  <a:pt x="327" y="314"/>
                </a:lnTo>
                <a:lnTo>
                  <a:pt x="332" y="310"/>
                </a:lnTo>
                <a:lnTo>
                  <a:pt x="336" y="307"/>
                </a:lnTo>
                <a:lnTo>
                  <a:pt x="341" y="304"/>
                </a:lnTo>
                <a:lnTo>
                  <a:pt x="346" y="302"/>
                </a:lnTo>
                <a:lnTo>
                  <a:pt x="351" y="300"/>
                </a:lnTo>
                <a:lnTo>
                  <a:pt x="357" y="298"/>
                </a:lnTo>
                <a:lnTo>
                  <a:pt x="363" y="297"/>
                </a:lnTo>
                <a:lnTo>
                  <a:pt x="370" y="297"/>
                </a:lnTo>
                <a:lnTo>
                  <a:pt x="376" y="297"/>
                </a:lnTo>
                <a:lnTo>
                  <a:pt x="382" y="298"/>
                </a:lnTo>
                <a:lnTo>
                  <a:pt x="387" y="300"/>
                </a:lnTo>
                <a:lnTo>
                  <a:pt x="392" y="302"/>
                </a:lnTo>
                <a:lnTo>
                  <a:pt x="398" y="304"/>
                </a:lnTo>
                <a:lnTo>
                  <a:pt x="402" y="307"/>
                </a:lnTo>
                <a:lnTo>
                  <a:pt x="408" y="310"/>
                </a:lnTo>
                <a:lnTo>
                  <a:pt x="412" y="314"/>
                </a:lnTo>
                <a:lnTo>
                  <a:pt x="416" y="318"/>
                </a:lnTo>
                <a:lnTo>
                  <a:pt x="419" y="324"/>
                </a:lnTo>
                <a:lnTo>
                  <a:pt x="422" y="329"/>
                </a:lnTo>
                <a:lnTo>
                  <a:pt x="425" y="334"/>
                </a:lnTo>
                <a:lnTo>
                  <a:pt x="427" y="339"/>
                </a:lnTo>
                <a:lnTo>
                  <a:pt x="428" y="345"/>
                </a:lnTo>
                <a:lnTo>
                  <a:pt x="429" y="350"/>
                </a:lnTo>
                <a:lnTo>
                  <a:pt x="429" y="356"/>
                </a:lnTo>
                <a:lnTo>
                  <a:pt x="429" y="363"/>
                </a:lnTo>
                <a:lnTo>
                  <a:pt x="428" y="369"/>
                </a:lnTo>
                <a:lnTo>
                  <a:pt x="427" y="375"/>
                </a:lnTo>
                <a:lnTo>
                  <a:pt x="425" y="380"/>
                </a:lnTo>
                <a:lnTo>
                  <a:pt x="422" y="385"/>
                </a:lnTo>
                <a:lnTo>
                  <a:pt x="419" y="390"/>
                </a:lnTo>
                <a:lnTo>
                  <a:pt x="416" y="395"/>
                </a:lnTo>
                <a:lnTo>
                  <a:pt x="412" y="399"/>
                </a:lnTo>
                <a:lnTo>
                  <a:pt x="408" y="403"/>
                </a:lnTo>
                <a:lnTo>
                  <a:pt x="402" y="407"/>
                </a:lnTo>
                <a:lnTo>
                  <a:pt x="398" y="410"/>
                </a:lnTo>
                <a:lnTo>
                  <a:pt x="392" y="412"/>
                </a:lnTo>
                <a:lnTo>
                  <a:pt x="387" y="414"/>
                </a:lnTo>
                <a:lnTo>
                  <a:pt x="382" y="416"/>
                </a:lnTo>
                <a:lnTo>
                  <a:pt x="376" y="416"/>
                </a:lnTo>
                <a:lnTo>
                  <a:pt x="370" y="417"/>
                </a:lnTo>
                <a:lnTo>
                  <a:pt x="363" y="416"/>
                </a:lnTo>
                <a:lnTo>
                  <a:pt x="357" y="416"/>
                </a:lnTo>
                <a:lnTo>
                  <a:pt x="351" y="414"/>
                </a:lnTo>
                <a:lnTo>
                  <a:pt x="346" y="412"/>
                </a:lnTo>
                <a:lnTo>
                  <a:pt x="341" y="410"/>
                </a:lnTo>
                <a:lnTo>
                  <a:pt x="336" y="407"/>
                </a:lnTo>
                <a:lnTo>
                  <a:pt x="332" y="403"/>
                </a:lnTo>
                <a:lnTo>
                  <a:pt x="327" y="399"/>
                </a:lnTo>
                <a:lnTo>
                  <a:pt x="323" y="395"/>
                </a:lnTo>
                <a:lnTo>
                  <a:pt x="319" y="390"/>
                </a:lnTo>
                <a:lnTo>
                  <a:pt x="316" y="385"/>
                </a:lnTo>
                <a:lnTo>
                  <a:pt x="314" y="380"/>
                </a:lnTo>
                <a:lnTo>
                  <a:pt x="312" y="375"/>
                </a:lnTo>
                <a:lnTo>
                  <a:pt x="310" y="369"/>
                </a:lnTo>
                <a:lnTo>
                  <a:pt x="310" y="363"/>
                </a:lnTo>
                <a:lnTo>
                  <a:pt x="309" y="3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Title 1">
            <a:extLst>
              <a:ext uri="{FF2B5EF4-FFF2-40B4-BE49-F238E27FC236}">
                <a16:creationId xmlns:a16="http://schemas.microsoft.com/office/drawing/2014/main" id="{9B221D20-A01C-4961-8BDF-B4E1E01DD1DB}"/>
              </a:ext>
            </a:extLst>
          </p:cNvPr>
          <p:cNvSpPr txBox="1">
            <a:spLocks/>
          </p:cNvSpPr>
          <p:nvPr/>
        </p:nvSpPr>
        <p:spPr>
          <a:xfrm>
            <a:off x="0" y="278295"/>
            <a:ext cx="10077557" cy="642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a:t>User Stories &amp; Acceptance Criteria</a:t>
            </a:r>
            <a:endParaRPr lang="en-US" dirty="0"/>
          </a:p>
        </p:txBody>
      </p:sp>
    </p:spTree>
    <p:extLst>
      <p:ext uri="{BB962C8B-B14F-4D97-AF65-F5344CB8AC3E}">
        <p14:creationId xmlns:p14="http://schemas.microsoft.com/office/powerpoint/2010/main" val="3162982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7CF1571C-843B-4226-B0FB-EAFE18F34807}"/>
              </a:ext>
            </a:extLst>
          </p:cNvPr>
          <p:cNvGraphicFramePr>
            <a:graphicFrameLocks noGrp="1"/>
          </p:cNvGraphicFramePr>
          <p:nvPr>
            <p:ph idx="1"/>
            <p:extLst>
              <p:ext uri="{D42A27DB-BD31-4B8C-83A1-F6EECF244321}">
                <p14:modId xmlns:p14="http://schemas.microsoft.com/office/powerpoint/2010/main" val="985539470"/>
              </p:ext>
            </p:extLst>
          </p:nvPr>
        </p:nvGraphicFramePr>
        <p:xfrm>
          <a:off x="468141" y="1514600"/>
          <a:ext cx="11458817" cy="5059487"/>
        </p:xfrm>
        <a:graphic>
          <a:graphicData uri="http://schemas.openxmlformats.org/drawingml/2006/table">
            <a:tbl>
              <a:tblPr firstRow="1" bandRow="1">
                <a:tableStyleId>{5C22544A-7EE6-4342-B048-85BDC9FD1C3A}</a:tableStyleId>
              </a:tblPr>
              <a:tblGrid>
                <a:gridCol w="849107">
                  <a:extLst>
                    <a:ext uri="{9D8B030D-6E8A-4147-A177-3AD203B41FA5}">
                      <a16:colId xmlns:a16="http://schemas.microsoft.com/office/drawing/2014/main" val="2179581555"/>
                    </a:ext>
                  </a:extLst>
                </a:gridCol>
                <a:gridCol w="2293908">
                  <a:extLst>
                    <a:ext uri="{9D8B030D-6E8A-4147-A177-3AD203B41FA5}">
                      <a16:colId xmlns:a16="http://schemas.microsoft.com/office/drawing/2014/main" val="918524348"/>
                    </a:ext>
                  </a:extLst>
                </a:gridCol>
                <a:gridCol w="2405331">
                  <a:extLst>
                    <a:ext uri="{9D8B030D-6E8A-4147-A177-3AD203B41FA5}">
                      <a16:colId xmlns:a16="http://schemas.microsoft.com/office/drawing/2014/main" val="3248118649"/>
                    </a:ext>
                  </a:extLst>
                </a:gridCol>
                <a:gridCol w="2601266">
                  <a:extLst>
                    <a:ext uri="{9D8B030D-6E8A-4147-A177-3AD203B41FA5}">
                      <a16:colId xmlns:a16="http://schemas.microsoft.com/office/drawing/2014/main" val="2900868338"/>
                    </a:ext>
                  </a:extLst>
                </a:gridCol>
                <a:gridCol w="3309205">
                  <a:extLst>
                    <a:ext uri="{9D8B030D-6E8A-4147-A177-3AD203B41FA5}">
                      <a16:colId xmlns:a16="http://schemas.microsoft.com/office/drawing/2014/main" val="1499996790"/>
                    </a:ext>
                  </a:extLst>
                </a:gridCol>
              </a:tblGrid>
              <a:tr h="59626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S/N</a:t>
                      </a:r>
                    </a:p>
                    <a:p>
                      <a:endParaRPr lang="en-US" sz="1600" dirty="0"/>
                    </a:p>
                  </a:txBody>
                  <a:tcPr anchor="ctr">
                    <a:solidFill>
                      <a:srgbClr val="C00000"/>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Parameter</a:t>
                      </a:r>
                    </a:p>
                    <a:p>
                      <a:pPr algn="ctr"/>
                      <a:endParaRPr lang="en-US" sz="1600" dirty="0"/>
                    </a:p>
                  </a:txBody>
                  <a:tcPr anchor="ctr">
                    <a:solidFill>
                      <a:srgbClr val="C00000"/>
                    </a:solidFill>
                  </a:tcPr>
                </a:tc>
                <a:tc>
                  <a:txBody>
                    <a:bodyPr/>
                    <a:lstStyle/>
                    <a:p>
                      <a:pPr algn="ctr"/>
                      <a:r>
                        <a:rPr lang="en-US" sz="1600" b="1" dirty="0"/>
                        <a:t>Best Case Scenario</a:t>
                      </a:r>
                    </a:p>
                  </a:txBody>
                  <a:tcPr>
                    <a:solidFill>
                      <a:srgbClr val="C00000"/>
                    </a:solidFill>
                  </a:tcPr>
                </a:tc>
                <a:tc>
                  <a:txBody>
                    <a:bodyPr/>
                    <a:lstStyle/>
                    <a:p>
                      <a:pPr algn="ctr"/>
                      <a:r>
                        <a:rPr lang="en-US" sz="1600" b="1" dirty="0"/>
                        <a:t>Base Case Scenario</a:t>
                      </a:r>
                    </a:p>
                  </a:txBody>
                  <a:tcPr>
                    <a:solidFill>
                      <a:srgbClr val="C00000"/>
                    </a:solidFill>
                  </a:tcPr>
                </a:tc>
                <a:tc>
                  <a:txBody>
                    <a:bodyPr/>
                    <a:lstStyle/>
                    <a:p>
                      <a:pPr algn="ctr"/>
                      <a:r>
                        <a:rPr lang="en-US" sz="1600" b="1" dirty="0"/>
                        <a:t>Worst Case Scenario</a:t>
                      </a:r>
                    </a:p>
                  </a:txBody>
                  <a:tcPr>
                    <a:solidFill>
                      <a:srgbClr val="C00000"/>
                    </a:solidFill>
                  </a:tcPr>
                </a:tc>
                <a:extLst>
                  <a:ext uri="{0D108BD9-81ED-4DB2-BD59-A6C34878D82A}">
                    <a16:rowId xmlns:a16="http://schemas.microsoft.com/office/drawing/2014/main" val="1868980613"/>
                  </a:ext>
                </a:extLst>
              </a:tr>
              <a:tr h="578111">
                <a:tc vMerge="1">
                  <a:txBody>
                    <a:bodyPr/>
                    <a:lstStyle/>
                    <a:p>
                      <a:endParaRPr lang="en-US" dirty="0"/>
                    </a:p>
                  </a:txBody>
                  <a:tcPr>
                    <a:solidFill>
                      <a:srgbClr val="FF8B8B"/>
                    </a:solidFill>
                  </a:tcPr>
                </a:tc>
                <a:tc vMerge="1">
                  <a:txBody>
                    <a:bodyPr/>
                    <a:lstStyle/>
                    <a:p>
                      <a:endParaRPr lang="en-US" dirty="0"/>
                    </a:p>
                  </a:txBody>
                  <a:tcPr>
                    <a:solidFill>
                      <a:srgbClr val="FF8B8B"/>
                    </a:solidFill>
                  </a:tcPr>
                </a:tc>
                <a:tc>
                  <a:txBody>
                    <a:bodyPr/>
                    <a:lstStyle/>
                    <a:p>
                      <a:pPr algn="ctr"/>
                      <a:r>
                        <a:rPr lang="en-US" sz="1600" b="1" dirty="0">
                          <a:solidFill>
                            <a:schemeClr val="tx1"/>
                          </a:solidFill>
                        </a:rPr>
                        <a:t>United Kingdom</a:t>
                      </a:r>
                    </a:p>
                  </a:txBody>
                  <a:tcPr anchor="ctr">
                    <a:solidFill>
                      <a:srgbClr val="FF8B8B"/>
                    </a:solidFill>
                  </a:tcPr>
                </a:tc>
                <a:tc>
                  <a:txBody>
                    <a:bodyPr/>
                    <a:lstStyle/>
                    <a:p>
                      <a:pPr algn="ctr"/>
                      <a:r>
                        <a:rPr lang="en-US" sz="1600" b="1" dirty="0">
                          <a:solidFill>
                            <a:schemeClr val="tx1"/>
                          </a:solidFill>
                        </a:rPr>
                        <a:t>United States of America</a:t>
                      </a:r>
                    </a:p>
                  </a:txBody>
                  <a:tcPr anchor="ctr">
                    <a:solidFill>
                      <a:srgbClr val="FF8B8B"/>
                    </a:solidFill>
                  </a:tcPr>
                </a:tc>
                <a:tc>
                  <a:txBody>
                    <a:bodyPr/>
                    <a:lstStyle/>
                    <a:p>
                      <a:pPr algn="ctr"/>
                      <a:r>
                        <a:rPr lang="en-US" sz="1600" b="1" dirty="0">
                          <a:solidFill>
                            <a:schemeClr val="tx1"/>
                          </a:solidFill>
                        </a:rPr>
                        <a:t>Nigeria</a:t>
                      </a:r>
                    </a:p>
                  </a:txBody>
                  <a:tcPr anchor="ctr">
                    <a:solidFill>
                      <a:srgbClr val="FF8B8B"/>
                    </a:solidFill>
                  </a:tcPr>
                </a:tc>
                <a:extLst>
                  <a:ext uri="{0D108BD9-81ED-4DB2-BD59-A6C34878D82A}">
                    <a16:rowId xmlns:a16="http://schemas.microsoft.com/office/drawing/2014/main" val="789827641"/>
                  </a:ext>
                </a:extLst>
              </a:tr>
              <a:tr h="814572">
                <a:tc>
                  <a:txBody>
                    <a:bodyPr/>
                    <a:lstStyle/>
                    <a:p>
                      <a:pPr algn="ctr"/>
                      <a:r>
                        <a:rPr lang="en-US" sz="1400" dirty="0"/>
                        <a:t>1</a:t>
                      </a:r>
                    </a:p>
                  </a:txBody>
                  <a:tcPr anchor="ctr"/>
                </a:tc>
                <a:tc>
                  <a:txBody>
                    <a:bodyPr/>
                    <a:lstStyle/>
                    <a:p>
                      <a:r>
                        <a:rPr lang="en-US" sz="1400" b="0" dirty="0"/>
                        <a:t>Mode of application</a:t>
                      </a:r>
                    </a:p>
                  </a:txBody>
                  <a:tcPr anchor="ctr"/>
                </a:tc>
                <a:tc>
                  <a:txBody>
                    <a:bodyPr/>
                    <a:lstStyle/>
                    <a:p>
                      <a:r>
                        <a:rPr lang="en-US" sz="1400" kern="1200" dirty="0">
                          <a:solidFill>
                            <a:schemeClr val="dk1"/>
                          </a:solidFill>
                          <a:effectLst/>
                          <a:latin typeface="+mn-lt"/>
                          <a:ea typeface="+mn-ea"/>
                          <a:cs typeface="+mn-cs"/>
                        </a:rPr>
                        <a:t>Processed online</a:t>
                      </a:r>
                      <a:endParaRPr lang="en-US" sz="1400" dirty="0"/>
                    </a:p>
                  </a:txBody>
                  <a:tcPr anchor="ctr"/>
                </a:tc>
                <a:tc>
                  <a:txBody>
                    <a:bodyPr/>
                    <a:lstStyle/>
                    <a:p>
                      <a:pPr algn="ctr"/>
                      <a:r>
                        <a:rPr lang="en-US" sz="1400" kern="1200" dirty="0">
                          <a:solidFill>
                            <a:schemeClr val="dk1"/>
                          </a:solidFill>
                          <a:effectLst/>
                          <a:latin typeface="+mn-lt"/>
                          <a:ea typeface="+mn-ea"/>
                          <a:cs typeface="+mn-cs"/>
                        </a:rPr>
                        <a:t>By mail</a:t>
                      </a:r>
                      <a:endParaRPr lang="en-US" sz="1400" dirty="0"/>
                    </a:p>
                  </a:txBody>
                  <a:tcPr anchor="ctr"/>
                </a:tc>
                <a:tc>
                  <a:txBody>
                    <a:bodyPr/>
                    <a:lstStyle/>
                    <a:p>
                      <a:r>
                        <a:rPr lang="en-US" sz="1400" kern="1200" dirty="0">
                          <a:solidFill>
                            <a:schemeClr val="dk1"/>
                          </a:solidFill>
                          <a:effectLst/>
                          <a:latin typeface="+mn-lt"/>
                          <a:ea typeface="+mn-ea"/>
                          <a:cs typeface="+mn-cs"/>
                        </a:rPr>
                        <a:t>Application is done online and submitted at the High Commission</a:t>
                      </a:r>
                      <a:endParaRPr lang="en-US" sz="1400" dirty="0"/>
                    </a:p>
                  </a:txBody>
                  <a:tcPr/>
                </a:tc>
                <a:extLst>
                  <a:ext uri="{0D108BD9-81ED-4DB2-BD59-A6C34878D82A}">
                    <a16:rowId xmlns:a16="http://schemas.microsoft.com/office/drawing/2014/main" val="1581258598"/>
                  </a:ext>
                </a:extLst>
              </a:tr>
              <a:tr h="10559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a:t>
                      </a:r>
                    </a:p>
                  </a:txBody>
                  <a:tcPr anchor="ctr"/>
                </a:tc>
                <a:tc>
                  <a:txBody>
                    <a:bodyPr/>
                    <a:lstStyle/>
                    <a:p>
                      <a:pPr marL="0" algn="l" defTabSz="914400" rtl="0" eaLnBrk="1" latinLnBrk="0" hangingPunct="1"/>
                      <a:r>
                        <a:rPr lang="en-US" sz="1400" b="0" kern="1200" dirty="0">
                          <a:solidFill>
                            <a:schemeClr val="dk1"/>
                          </a:solidFill>
                          <a:latin typeface="+mn-lt"/>
                          <a:ea typeface="+mn-ea"/>
                          <a:cs typeface="+mn-cs"/>
                        </a:rPr>
                        <a:t>Rollover of unused period on old passport</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At renewal, the time left on the existing passport is added to the new one, up to a maximum of 9 months.</a:t>
                      </a:r>
                    </a:p>
                  </a:txBody>
                  <a:tcPr/>
                </a:tc>
                <a:tc>
                  <a:txBody>
                    <a:bodyPr/>
                    <a:lstStyle/>
                    <a:p>
                      <a:pPr marL="0" algn="ctr" defTabSz="914400" rtl="0" eaLnBrk="1" latinLnBrk="0" hangingPunct="1"/>
                      <a:r>
                        <a:rPr lang="en-US" sz="1400" kern="1200" dirty="0">
                          <a:solidFill>
                            <a:schemeClr val="dk1"/>
                          </a:solidFill>
                          <a:latin typeface="+mn-lt"/>
                          <a:ea typeface="+mn-ea"/>
                          <a:cs typeface="+mn-cs"/>
                        </a:rPr>
                        <a:t>Not applicable</a:t>
                      </a:r>
                    </a:p>
                  </a:txBody>
                  <a:tcPr anchor="ctr"/>
                </a:tc>
                <a:tc>
                  <a:txBody>
                    <a:bodyPr/>
                    <a:lstStyle/>
                    <a:p>
                      <a:pPr marL="0" algn="l" defTabSz="914400" rtl="0" eaLnBrk="1" latinLnBrk="0" hangingPunct="1"/>
                      <a:r>
                        <a:rPr lang="en-US" sz="1400" kern="1200" dirty="0">
                          <a:solidFill>
                            <a:schemeClr val="dk1"/>
                          </a:solidFill>
                          <a:effectLst/>
                          <a:latin typeface="+mn-lt"/>
                          <a:ea typeface="+mn-ea"/>
                          <a:cs typeface="+mn-cs"/>
                        </a:rPr>
                        <a:t>A reason for renewal must be given if your passport is still valid for more than six (6) months.</a:t>
                      </a:r>
                    </a:p>
                  </a:txBody>
                  <a:tcPr/>
                </a:tc>
                <a:extLst>
                  <a:ext uri="{0D108BD9-81ED-4DB2-BD59-A6C34878D82A}">
                    <a16:rowId xmlns:a16="http://schemas.microsoft.com/office/drawing/2014/main" val="2918261733"/>
                  </a:ext>
                </a:extLst>
              </a:tr>
              <a:tr h="633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a:t>
                      </a:r>
                    </a:p>
                    <a:p>
                      <a:endParaRPr lang="en-US" sz="1600" dirty="0"/>
                    </a:p>
                  </a:txBody>
                  <a:tcPr/>
                </a:tc>
                <a:tc>
                  <a:txBody>
                    <a:bodyPr/>
                    <a:lstStyle/>
                    <a:p>
                      <a:r>
                        <a:rPr lang="en-US" sz="1400" b="0" dirty="0"/>
                        <a:t>Passport renewal processing time</a:t>
                      </a:r>
                    </a:p>
                  </a:txBody>
                  <a:tcPr/>
                </a:tc>
                <a:tc>
                  <a:txBody>
                    <a:bodyPr/>
                    <a:lstStyle/>
                    <a:p>
                      <a:pPr algn="ctr"/>
                      <a:r>
                        <a:rPr lang="en-US" sz="1400" dirty="0"/>
                        <a:t>+/- 3–4 weeks or sooner</a:t>
                      </a:r>
                    </a:p>
                  </a:txBody>
                  <a:tcPr anchor="ctr"/>
                </a:tc>
                <a:tc>
                  <a:txBody>
                    <a:bodyPr/>
                    <a:lstStyle/>
                    <a:p>
                      <a:pPr algn="ctr"/>
                      <a:r>
                        <a:rPr lang="en-US" sz="1400" dirty="0"/>
                        <a:t>4-6 weeks by mail</a:t>
                      </a:r>
                    </a:p>
                  </a:txBody>
                  <a:tcPr anchor="ctr"/>
                </a:tc>
                <a:tc>
                  <a:txBody>
                    <a:bodyPr/>
                    <a:lstStyle/>
                    <a:p>
                      <a:pPr algn="ctr"/>
                      <a:r>
                        <a:rPr lang="en-US" sz="1400" dirty="0"/>
                        <a:t>72 hours - a month</a:t>
                      </a:r>
                    </a:p>
                  </a:txBody>
                  <a:tcPr anchor="ctr"/>
                </a:tc>
                <a:extLst>
                  <a:ext uri="{0D108BD9-81ED-4DB2-BD59-A6C34878D82A}">
                    <a16:rowId xmlns:a16="http://schemas.microsoft.com/office/drawing/2014/main" val="375522801"/>
                  </a:ext>
                </a:extLst>
              </a:tr>
              <a:tr h="13800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4</a:t>
                      </a:r>
                    </a:p>
                    <a:p>
                      <a:endParaRPr lang="en-US" sz="1600" dirty="0"/>
                    </a:p>
                  </a:txBody>
                  <a:tcPr anchor="ctr"/>
                </a:tc>
                <a:tc>
                  <a:txBody>
                    <a:bodyPr/>
                    <a:lstStyle/>
                    <a:p>
                      <a:r>
                        <a:rPr lang="en-US" sz="1400" b="0" dirty="0"/>
                        <a:t>Delivery of renewed passport</a:t>
                      </a:r>
                    </a:p>
                  </a:txBody>
                  <a:tcPr anchor="ctr"/>
                </a:tc>
                <a:tc>
                  <a:txBody>
                    <a:bodyPr/>
                    <a:lstStyle/>
                    <a:p>
                      <a:pPr algn="l"/>
                      <a:r>
                        <a:rPr lang="en-US" sz="1400" dirty="0"/>
                        <a:t>The new passport will be sent to you by courier or Royal Mail</a:t>
                      </a:r>
                    </a:p>
                  </a:txBody>
                  <a:tcPr anchor="ctr"/>
                </a:tc>
                <a:tc>
                  <a:txBody>
                    <a:bodyPr/>
                    <a:lstStyle/>
                    <a:p>
                      <a:pPr algn="l"/>
                      <a:r>
                        <a:rPr lang="en-US" sz="1400" dirty="0"/>
                        <a:t>The passport will be delivered to the Canadian mailing address provided on the DS-82 form via First Class Mail</a:t>
                      </a:r>
                    </a:p>
                  </a:txBody>
                  <a:tcPr anchor="ctr"/>
                </a:tc>
                <a:tc>
                  <a:txBody>
                    <a:bodyPr/>
                    <a:lstStyle/>
                    <a:p>
                      <a:pPr algn="l"/>
                      <a:r>
                        <a:rPr lang="en-US" sz="1400" dirty="0"/>
                        <a:t>Notification via text or email to visit the Chancery to collect the new passport</a:t>
                      </a:r>
                    </a:p>
                  </a:txBody>
                  <a:tcPr anchor="ctr"/>
                </a:tc>
                <a:extLst>
                  <a:ext uri="{0D108BD9-81ED-4DB2-BD59-A6C34878D82A}">
                    <a16:rowId xmlns:a16="http://schemas.microsoft.com/office/drawing/2014/main" val="785888279"/>
                  </a:ext>
                </a:extLst>
              </a:tr>
            </a:tbl>
          </a:graphicData>
        </a:graphic>
      </p:graphicFrame>
      <p:sp>
        <p:nvSpPr>
          <p:cNvPr id="7" name="Title 1">
            <a:extLst>
              <a:ext uri="{FF2B5EF4-FFF2-40B4-BE49-F238E27FC236}">
                <a16:creationId xmlns:a16="http://schemas.microsoft.com/office/drawing/2014/main" id="{20992D99-E4E8-4DAC-A8B9-9CA82CF2B22C}"/>
              </a:ext>
            </a:extLst>
          </p:cNvPr>
          <p:cNvSpPr txBox="1">
            <a:spLocks/>
          </p:cNvSpPr>
          <p:nvPr/>
        </p:nvSpPr>
        <p:spPr>
          <a:xfrm>
            <a:off x="0" y="118886"/>
            <a:ext cx="10077557" cy="109316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dirty="0"/>
              <a:t>Benchmarking – Option Analysis</a:t>
            </a:r>
          </a:p>
        </p:txBody>
      </p:sp>
    </p:spTree>
    <p:extLst>
      <p:ext uri="{BB962C8B-B14F-4D97-AF65-F5344CB8AC3E}">
        <p14:creationId xmlns:p14="http://schemas.microsoft.com/office/powerpoint/2010/main" val="1986241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0" y="-1784"/>
            <a:ext cx="10077557" cy="1093166"/>
          </a:xfrm>
        </p:spPr>
        <p:txBody>
          <a:bodyPr/>
          <a:lstStyle/>
          <a:p>
            <a:r>
              <a:rPr lang="en-US" dirty="0"/>
              <a:t>Implementation Strategy</a:t>
            </a:r>
          </a:p>
        </p:txBody>
      </p:sp>
      <p:sp>
        <p:nvSpPr>
          <p:cNvPr id="3" name="Freeform: Shape 32">
            <a:extLst>
              <a:ext uri="{FF2B5EF4-FFF2-40B4-BE49-F238E27FC236}">
                <a16:creationId xmlns:a16="http://schemas.microsoft.com/office/drawing/2014/main" id="{5B43B2A5-8E7B-47E2-83B6-DFA96654FDE9}"/>
              </a:ext>
            </a:extLst>
          </p:cNvPr>
          <p:cNvSpPr>
            <a:spLocks/>
          </p:cNvSpPr>
          <p:nvPr/>
        </p:nvSpPr>
        <p:spPr bwMode="auto">
          <a:xfrm>
            <a:off x="4754667" y="2968371"/>
            <a:ext cx="2946719" cy="747744"/>
          </a:xfrm>
          <a:custGeom>
            <a:avLst/>
            <a:gdLst>
              <a:gd name="connsiteX0" fmla="*/ 0 w 2946719"/>
              <a:gd name="connsiteY0" fmla="*/ 0 h 747744"/>
              <a:gd name="connsiteX1" fmla="*/ 2946719 w 2946719"/>
              <a:gd name="connsiteY1" fmla="*/ 0 h 747744"/>
              <a:gd name="connsiteX2" fmla="*/ 2934131 w 2946719"/>
              <a:gd name="connsiteY2" fmla="*/ 187787 h 747744"/>
              <a:gd name="connsiteX3" fmla="*/ 2895692 w 2946719"/>
              <a:gd name="connsiteY3" fmla="*/ 379508 h 747744"/>
              <a:gd name="connsiteX4" fmla="*/ 2895759 w 2946719"/>
              <a:gd name="connsiteY4" fmla="*/ 379508 h 747744"/>
              <a:gd name="connsiteX5" fmla="*/ 2801585 w 2946719"/>
              <a:gd name="connsiteY5" fmla="*/ 630244 h 747744"/>
              <a:gd name="connsiteX6" fmla="*/ 2730731 w 2946719"/>
              <a:gd name="connsiteY6" fmla="*/ 747744 h 747744"/>
              <a:gd name="connsiteX7" fmla="*/ 215988 w 2946719"/>
              <a:gd name="connsiteY7" fmla="*/ 747744 h 747744"/>
              <a:gd name="connsiteX8" fmla="*/ 145134 w 2946719"/>
              <a:gd name="connsiteY8" fmla="*/ 630244 h 747744"/>
              <a:gd name="connsiteX9" fmla="*/ 50959 w 2946719"/>
              <a:gd name="connsiteY9" fmla="*/ 379508 h 747744"/>
              <a:gd name="connsiteX10" fmla="*/ 51026 w 2946719"/>
              <a:gd name="connsiteY10" fmla="*/ 379508 h 747744"/>
              <a:gd name="connsiteX11" fmla="*/ 12588 w 2946719"/>
              <a:gd name="connsiteY11" fmla="*/ 187787 h 74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6719" h="747744">
                <a:moveTo>
                  <a:pt x="0" y="0"/>
                </a:moveTo>
                <a:lnTo>
                  <a:pt x="2946719" y="0"/>
                </a:lnTo>
                <a:lnTo>
                  <a:pt x="2934131" y="187787"/>
                </a:lnTo>
                <a:cubicBezTo>
                  <a:pt x="2925418" y="252786"/>
                  <a:pt x="2912503" y="316864"/>
                  <a:pt x="2895692" y="379508"/>
                </a:cubicBezTo>
                <a:lnTo>
                  <a:pt x="2895759" y="379508"/>
                </a:lnTo>
                <a:cubicBezTo>
                  <a:pt x="2872080" y="465912"/>
                  <a:pt x="2840559" y="549779"/>
                  <a:pt x="2801585" y="630244"/>
                </a:cubicBezTo>
                <a:lnTo>
                  <a:pt x="2730731" y="747744"/>
                </a:lnTo>
                <a:lnTo>
                  <a:pt x="215988" y="747744"/>
                </a:lnTo>
                <a:lnTo>
                  <a:pt x="145134" y="630244"/>
                </a:lnTo>
                <a:cubicBezTo>
                  <a:pt x="106160" y="549779"/>
                  <a:pt x="74639" y="465912"/>
                  <a:pt x="50959" y="379508"/>
                </a:cubicBezTo>
                <a:lnTo>
                  <a:pt x="51026" y="379508"/>
                </a:lnTo>
                <a:cubicBezTo>
                  <a:pt x="34216" y="316864"/>
                  <a:pt x="21301" y="252786"/>
                  <a:pt x="12588" y="187787"/>
                </a:cubicBezTo>
                <a:close/>
              </a:path>
            </a:pathLst>
          </a:custGeom>
          <a:solidFill>
            <a:srgbClr val="F7931F"/>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Freeform: Shape 33">
            <a:extLst>
              <a:ext uri="{FF2B5EF4-FFF2-40B4-BE49-F238E27FC236}">
                <a16:creationId xmlns:a16="http://schemas.microsoft.com/office/drawing/2014/main" id="{C78E448C-390D-4FB8-8E3E-2E802E7E2410}"/>
              </a:ext>
            </a:extLst>
          </p:cNvPr>
          <p:cNvSpPr>
            <a:spLocks/>
          </p:cNvSpPr>
          <p:nvPr/>
        </p:nvSpPr>
        <p:spPr bwMode="auto">
          <a:xfrm>
            <a:off x="4610651" y="2220626"/>
            <a:ext cx="2947988" cy="747744"/>
          </a:xfrm>
          <a:custGeom>
            <a:avLst/>
            <a:gdLst>
              <a:gd name="connsiteX0" fmla="*/ 205070 w 2947988"/>
              <a:gd name="connsiteY0" fmla="*/ 0 h 747744"/>
              <a:gd name="connsiteX1" fmla="*/ 2742919 w 2947988"/>
              <a:gd name="connsiteY1" fmla="*/ 0 h 747744"/>
              <a:gd name="connsiteX2" fmla="*/ 2802824 w 2947988"/>
              <a:gd name="connsiteY2" fmla="*/ 101540 h 747744"/>
              <a:gd name="connsiteX3" fmla="*/ 2892555 w 2947988"/>
              <a:gd name="connsiteY3" fmla="*/ 338525 h 747744"/>
              <a:gd name="connsiteX4" fmla="*/ 2929732 w 2947988"/>
              <a:gd name="connsiteY4" fmla="*/ 506540 h 747744"/>
              <a:gd name="connsiteX5" fmla="*/ 2929948 w 2947988"/>
              <a:gd name="connsiteY5" fmla="*/ 506540 h 747744"/>
              <a:gd name="connsiteX6" fmla="*/ 2947988 w 2947988"/>
              <a:gd name="connsiteY6" fmla="*/ 738284 h 747744"/>
              <a:gd name="connsiteX7" fmla="*/ 2947354 w 2947988"/>
              <a:gd name="connsiteY7" fmla="*/ 747744 h 747744"/>
              <a:gd name="connsiteX8" fmla="*/ 634 w 2947988"/>
              <a:gd name="connsiteY8" fmla="*/ 747744 h 747744"/>
              <a:gd name="connsiteX9" fmla="*/ 0 w 2947988"/>
              <a:gd name="connsiteY9" fmla="*/ 738284 h 747744"/>
              <a:gd name="connsiteX10" fmla="*/ 18040 w 2947988"/>
              <a:gd name="connsiteY10" fmla="*/ 506540 h 747744"/>
              <a:gd name="connsiteX11" fmla="*/ 18257 w 2947988"/>
              <a:gd name="connsiteY11" fmla="*/ 506540 h 747744"/>
              <a:gd name="connsiteX12" fmla="*/ 55434 w 2947988"/>
              <a:gd name="connsiteY12" fmla="*/ 338525 h 747744"/>
              <a:gd name="connsiteX13" fmla="*/ 145166 w 2947988"/>
              <a:gd name="connsiteY13" fmla="*/ 101540 h 74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7988" h="747744">
                <a:moveTo>
                  <a:pt x="205070" y="0"/>
                </a:moveTo>
                <a:lnTo>
                  <a:pt x="2742919" y="0"/>
                </a:lnTo>
                <a:lnTo>
                  <a:pt x="2802824" y="101540"/>
                </a:lnTo>
                <a:cubicBezTo>
                  <a:pt x="2839191" y="177191"/>
                  <a:pt x="2869303" y="256388"/>
                  <a:pt x="2892555" y="338525"/>
                </a:cubicBezTo>
                <a:lnTo>
                  <a:pt x="2929732" y="506540"/>
                </a:lnTo>
                <a:lnTo>
                  <a:pt x="2929948" y="506540"/>
                </a:lnTo>
                <a:cubicBezTo>
                  <a:pt x="2941428" y="581877"/>
                  <a:pt x="2947988" y="659671"/>
                  <a:pt x="2947988" y="738284"/>
                </a:cubicBezTo>
                <a:lnTo>
                  <a:pt x="2947354" y="747744"/>
                </a:lnTo>
                <a:lnTo>
                  <a:pt x="634" y="747744"/>
                </a:lnTo>
                <a:lnTo>
                  <a:pt x="0" y="738284"/>
                </a:lnTo>
                <a:cubicBezTo>
                  <a:pt x="0" y="659671"/>
                  <a:pt x="6560" y="581877"/>
                  <a:pt x="18040" y="506540"/>
                </a:cubicBezTo>
                <a:lnTo>
                  <a:pt x="18257" y="506540"/>
                </a:lnTo>
                <a:lnTo>
                  <a:pt x="55434" y="338525"/>
                </a:lnTo>
                <a:cubicBezTo>
                  <a:pt x="78686" y="256388"/>
                  <a:pt x="108799" y="177191"/>
                  <a:pt x="145166" y="101540"/>
                </a:cubicBezTo>
                <a:close/>
              </a:path>
            </a:pathLst>
          </a:custGeom>
          <a:solidFill>
            <a:srgbClr val="FFCC4C"/>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reeform: Shape 34">
            <a:extLst>
              <a:ext uri="{FF2B5EF4-FFF2-40B4-BE49-F238E27FC236}">
                <a16:creationId xmlns:a16="http://schemas.microsoft.com/office/drawing/2014/main" id="{B55D5DDE-7DC8-4D5E-A5A5-8CC3591A984A}"/>
              </a:ext>
            </a:extLst>
          </p:cNvPr>
          <p:cNvSpPr>
            <a:spLocks/>
          </p:cNvSpPr>
          <p:nvPr/>
        </p:nvSpPr>
        <p:spPr bwMode="auto">
          <a:xfrm>
            <a:off x="5476119" y="4463860"/>
            <a:ext cx="1437414" cy="747744"/>
          </a:xfrm>
          <a:custGeom>
            <a:avLst/>
            <a:gdLst>
              <a:gd name="connsiteX0" fmla="*/ 0 w 1437414"/>
              <a:gd name="connsiteY0" fmla="*/ 0 h 747744"/>
              <a:gd name="connsiteX1" fmla="*/ 1437414 w 1437414"/>
              <a:gd name="connsiteY1" fmla="*/ 0 h 747744"/>
              <a:gd name="connsiteX2" fmla="*/ 1435076 w 1437414"/>
              <a:gd name="connsiteY2" fmla="*/ 4442 h 747744"/>
              <a:gd name="connsiteX3" fmla="*/ 1384741 w 1437414"/>
              <a:gd name="connsiteY3" fmla="*/ 127031 h 747744"/>
              <a:gd name="connsiteX4" fmla="*/ 1383870 w 1437414"/>
              <a:gd name="connsiteY4" fmla="*/ 127031 h 747744"/>
              <a:gd name="connsiteX5" fmla="*/ 1319116 w 1437414"/>
              <a:gd name="connsiteY5" fmla="*/ 430837 h 747744"/>
              <a:gd name="connsiteX6" fmla="*/ 1319116 w 1437414"/>
              <a:gd name="connsiteY6" fmla="*/ 665037 h 747744"/>
              <a:gd name="connsiteX7" fmla="*/ 1236330 w 1437414"/>
              <a:gd name="connsiteY7" fmla="*/ 747744 h 747744"/>
              <a:gd name="connsiteX8" fmla="*/ 201086 w 1437414"/>
              <a:gd name="connsiteY8" fmla="*/ 747744 h 747744"/>
              <a:gd name="connsiteX9" fmla="*/ 118299 w 1437414"/>
              <a:gd name="connsiteY9" fmla="*/ 665037 h 747744"/>
              <a:gd name="connsiteX10" fmla="*/ 118299 w 1437414"/>
              <a:gd name="connsiteY10" fmla="*/ 438207 h 747744"/>
              <a:gd name="connsiteX11" fmla="*/ 118299 w 1437414"/>
              <a:gd name="connsiteY11" fmla="*/ 430837 h 747744"/>
              <a:gd name="connsiteX12" fmla="*/ 53545 w 1437414"/>
              <a:gd name="connsiteY12" fmla="*/ 127031 h 747744"/>
              <a:gd name="connsiteX13" fmla="*/ 52673 w 1437414"/>
              <a:gd name="connsiteY13" fmla="*/ 127031 h 747744"/>
              <a:gd name="connsiteX14" fmla="*/ 2339 w 1437414"/>
              <a:gd name="connsiteY14" fmla="*/ 4442 h 74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7414" h="747744">
                <a:moveTo>
                  <a:pt x="0" y="0"/>
                </a:moveTo>
                <a:lnTo>
                  <a:pt x="1437414" y="0"/>
                </a:lnTo>
                <a:lnTo>
                  <a:pt x="1435076" y="4442"/>
                </a:lnTo>
                <a:cubicBezTo>
                  <a:pt x="1415058" y="47548"/>
                  <a:pt x="1398489" y="88600"/>
                  <a:pt x="1384741" y="127031"/>
                </a:cubicBezTo>
                <a:lnTo>
                  <a:pt x="1383870" y="127031"/>
                </a:lnTo>
                <a:cubicBezTo>
                  <a:pt x="1328952" y="280981"/>
                  <a:pt x="1320756" y="393168"/>
                  <a:pt x="1319116" y="430837"/>
                </a:cubicBezTo>
                <a:lnTo>
                  <a:pt x="1319116" y="665037"/>
                </a:lnTo>
                <a:cubicBezTo>
                  <a:pt x="1319116" y="710076"/>
                  <a:pt x="1282231" y="747744"/>
                  <a:pt x="1236330" y="747744"/>
                </a:cubicBezTo>
                <a:lnTo>
                  <a:pt x="201086" y="747744"/>
                </a:lnTo>
                <a:cubicBezTo>
                  <a:pt x="155184" y="747744"/>
                  <a:pt x="118299" y="710076"/>
                  <a:pt x="118299" y="665037"/>
                </a:cubicBezTo>
                <a:lnTo>
                  <a:pt x="118299" y="438207"/>
                </a:lnTo>
                <a:lnTo>
                  <a:pt x="118299" y="430837"/>
                </a:lnTo>
                <a:cubicBezTo>
                  <a:pt x="116660" y="393987"/>
                  <a:pt x="108463" y="280981"/>
                  <a:pt x="53545" y="127031"/>
                </a:cubicBezTo>
                <a:lnTo>
                  <a:pt x="52673" y="127031"/>
                </a:lnTo>
                <a:cubicBezTo>
                  <a:pt x="38926" y="88600"/>
                  <a:pt x="22357" y="47548"/>
                  <a:pt x="2339" y="4442"/>
                </a:cubicBezTo>
                <a:close/>
              </a:path>
            </a:pathLst>
          </a:custGeom>
          <a:solidFill>
            <a:srgbClr val="C13018"/>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reeform: Shape 35">
            <a:extLst>
              <a:ext uri="{FF2B5EF4-FFF2-40B4-BE49-F238E27FC236}">
                <a16:creationId xmlns:a16="http://schemas.microsoft.com/office/drawing/2014/main" id="{2288016E-5E65-46DF-A82A-53C81CD97870}"/>
              </a:ext>
            </a:extLst>
          </p:cNvPr>
          <p:cNvSpPr>
            <a:spLocks/>
          </p:cNvSpPr>
          <p:nvPr/>
        </p:nvSpPr>
        <p:spPr bwMode="auto">
          <a:xfrm>
            <a:off x="4827274" y="3716115"/>
            <a:ext cx="2514743" cy="747744"/>
          </a:xfrm>
          <a:custGeom>
            <a:avLst/>
            <a:gdLst>
              <a:gd name="connsiteX0" fmla="*/ 0 w 2514743"/>
              <a:gd name="connsiteY0" fmla="*/ 0 h 747744"/>
              <a:gd name="connsiteX1" fmla="*/ 2514743 w 2514743"/>
              <a:gd name="connsiteY1" fmla="*/ 0 h 747744"/>
              <a:gd name="connsiteX2" fmla="*/ 2446707 w 2514743"/>
              <a:gd name="connsiteY2" fmla="*/ 112827 h 747744"/>
              <a:gd name="connsiteX3" fmla="*/ 2330425 w 2514743"/>
              <a:gd name="connsiteY3" fmla="*/ 252476 h 747744"/>
              <a:gd name="connsiteX4" fmla="*/ 2331315 w 2514743"/>
              <a:gd name="connsiteY4" fmla="*/ 252476 h 747744"/>
              <a:gd name="connsiteX5" fmla="*/ 2319004 w 2514743"/>
              <a:gd name="connsiteY5" fmla="*/ 265629 h 747744"/>
              <a:gd name="connsiteX6" fmla="*/ 2312438 w 2514743"/>
              <a:gd name="connsiteY6" fmla="*/ 272206 h 747744"/>
              <a:gd name="connsiteX7" fmla="*/ 2273042 w 2514743"/>
              <a:gd name="connsiteY7" fmla="*/ 313309 h 747744"/>
              <a:gd name="connsiteX8" fmla="*/ 2264014 w 2514743"/>
              <a:gd name="connsiteY8" fmla="*/ 323173 h 747744"/>
              <a:gd name="connsiteX9" fmla="*/ 2264014 w 2514743"/>
              <a:gd name="connsiteY9" fmla="*/ 323995 h 747744"/>
              <a:gd name="connsiteX10" fmla="*/ 2044773 w 2514743"/>
              <a:gd name="connsiteY10" fmla="*/ 617266 h 747744"/>
              <a:gd name="connsiteX11" fmla="*/ 1976079 w 2514743"/>
              <a:gd name="connsiteY11" fmla="*/ 747744 h 747744"/>
              <a:gd name="connsiteX12" fmla="*/ 538664 w 2514743"/>
              <a:gd name="connsiteY12" fmla="*/ 747744 h 747744"/>
              <a:gd name="connsiteX13" fmla="*/ 469970 w 2514743"/>
              <a:gd name="connsiteY13" fmla="*/ 617266 h 747744"/>
              <a:gd name="connsiteX14" fmla="*/ 250728 w 2514743"/>
              <a:gd name="connsiteY14" fmla="*/ 323995 h 747744"/>
              <a:gd name="connsiteX15" fmla="*/ 234313 w 2514743"/>
              <a:gd name="connsiteY15" fmla="*/ 305088 h 747744"/>
              <a:gd name="connsiteX16" fmla="*/ 203125 w 2514743"/>
              <a:gd name="connsiteY16" fmla="*/ 273850 h 747744"/>
              <a:gd name="connsiteX17" fmla="*/ 195738 w 2514743"/>
              <a:gd name="connsiteY17" fmla="*/ 265629 h 747744"/>
              <a:gd name="connsiteX18" fmla="*/ 183427 w 2514743"/>
              <a:gd name="connsiteY18" fmla="*/ 252476 h 747744"/>
              <a:gd name="connsiteX19" fmla="*/ 184317 w 2514743"/>
              <a:gd name="connsiteY19" fmla="*/ 252476 h 747744"/>
              <a:gd name="connsiteX20" fmla="*/ 68036 w 2514743"/>
              <a:gd name="connsiteY20" fmla="*/ 112827 h 74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14743" h="747744">
                <a:moveTo>
                  <a:pt x="0" y="0"/>
                </a:moveTo>
                <a:lnTo>
                  <a:pt x="2514743" y="0"/>
                </a:lnTo>
                <a:lnTo>
                  <a:pt x="2446707" y="112827"/>
                </a:lnTo>
                <a:lnTo>
                  <a:pt x="2330425" y="252476"/>
                </a:lnTo>
                <a:lnTo>
                  <a:pt x="2331315" y="252476"/>
                </a:lnTo>
                <a:cubicBezTo>
                  <a:pt x="2327211" y="256586"/>
                  <a:pt x="2323108" y="260697"/>
                  <a:pt x="2319004" y="265629"/>
                </a:cubicBezTo>
                <a:lnTo>
                  <a:pt x="2312438" y="272206"/>
                </a:lnTo>
                <a:cubicBezTo>
                  <a:pt x="2299306" y="286181"/>
                  <a:pt x="2286174" y="299334"/>
                  <a:pt x="2273042" y="313309"/>
                </a:cubicBezTo>
                <a:lnTo>
                  <a:pt x="2264014" y="323173"/>
                </a:lnTo>
                <a:lnTo>
                  <a:pt x="2264014" y="323995"/>
                </a:lnTo>
                <a:cubicBezTo>
                  <a:pt x="2171270" y="424698"/>
                  <a:pt x="2099866" y="523962"/>
                  <a:pt x="2044773" y="617266"/>
                </a:cubicBezTo>
                <a:lnTo>
                  <a:pt x="1976079" y="747744"/>
                </a:lnTo>
                <a:lnTo>
                  <a:pt x="538664" y="747744"/>
                </a:lnTo>
                <a:lnTo>
                  <a:pt x="469970" y="617266"/>
                </a:lnTo>
                <a:cubicBezTo>
                  <a:pt x="414878" y="523962"/>
                  <a:pt x="343473" y="424698"/>
                  <a:pt x="250728" y="323995"/>
                </a:cubicBezTo>
                <a:lnTo>
                  <a:pt x="234313" y="305088"/>
                </a:lnTo>
                <a:cubicBezTo>
                  <a:pt x="224464" y="295223"/>
                  <a:pt x="213795" y="284536"/>
                  <a:pt x="203125" y="273850"/>
                </a:cubicBezTo>
                <a:lnTo>
                  <a:pt x="195738" y="265629"/>
                </a:lnTo>
                <a:cubicBezTo>
                  <a:pt x="191635" y="260697"/>
                  <a:pt x="187531" y="256586"/>
                  <a:pt x="183427" y="252476"/>
                </a:cubicBezTo>
                <a:lnTo>
                  <a:pt x="184317" y="252476"/>
                </a:lnTo>
                <a:lnTo>
                  <a:pt x="68036" y="112827"/>
                </a:lnTo>
                <a:close/>
              </a:path>
            </a:pathLst>
          </a:custGeom>
          <a:solidFill>
            <a:srgbClr val="A2B96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Freeform 42">
            <a:extLst>
              <a:ext uri="{FF2B5EF4-FFF2-40B4-BE49-F238E27FC236}">
                <a16:creationId xmlns:a16="http://schemas.microsoft.com/office/drawing/2014/main" id="{2B13BE77-AD9C-4A64-A052-AAC478C094E7}"/>
              </a:ext>
            </a:extLst>
          </p:cNvPr>
          <p:cNvSpPr>
            <a:spLocks/>
          </p:cNvSpPr>
          <p:nvPr/>
        </p:nvSpPr>
        <p:spPr bwMode="auto">
          <a:xfrm>
            <a:off x="5605865" y="5267166"/>
            <a:ext cx="1177925" cy="255588"/>
          </a:xfrm>
          <a:custGeom>
            <a:avLst/>
            <a:gdLst>
              <a:gd name="T0" fmla="*/ 41 w 1437"/>
              <a:gd name="T1" fmla="*/ 313 h 313"/>
              <a:gd name="T2" fmla="*/ 0 w 1437"/>
              <a:gd name="T3" fmla="*/ 272 h 313"/>
              <a:gd name="T4" fmla="*/ 0 w 1437"/>
              <a:gd name="T5" fmla="*/ 41 h 313"/>
              <a:gd name="T6" fmla="*/ 41 w 1437"/>
              <a:gd name="T7" fmla="*/ 0 h 313"/>
              <a:gd name="T8" fmla="*/ 1396 w 1437"/>
              <a:gd name="T9" fmla="*/ 0 h 313"/>
              <a:gd name="T10" fmla="*/ 1437 w 1437"/>
              <a:gd name="T11" fmla="*/ 41 h 313"/>
              <a:gd name="T12" fmla="*/ 1437 w 1437"/>
              <a:gd name="T13" fmla="*/ 272 h 313"/>
              <a:gd name="T14" fmla="*/ 1396 w 1437"/>
              <a:gd name="T15" fmla="*/ 313 h 313"/>
              <a:gd name="T16" fmla="*/ 41 w 1437"/>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7" h="313">
                <a:moveTo>
                  <a:pt x="41" y="313"/>
                </a:moveTo>
                <a:cubicBezTo>
                  <a:pt x="18" y="313"/>
                  <a:pt x="0" y="295"/>
                  <a:pt x="0" y="272"/>
                </a:cubicBezTo>
                <a:lnTo>
                  <a:pt x="0" y="41"/>
                </a:lnTo>
                <a:cubicBezTo>
                  <a:pt x="0" y="18"/>
                  <a:pt x="18" y="0"/>
                  <a:pt x="41" y="0"/>
                </a:cubicBezTo>
                <a:lnTo>
                  <a:pt x="1396" y="0"/>
                </a:lnTo>
                <a:cubicBezTo>
                  <a:pt x="1419" y="0"/>
                  <a:pt x="1437" y="18"/>
                  <a:pt x="1437" y="41"/>
                </a:cubicBezTo>
                <a:lnTo>
                  <a:pt x="1437" y="272"/>
                </a:lnTo>
                <a:cubicBezTo>
                  <a:pt x="1437" y="295"/>
                  <a:pt x="1419" y="313"/>
                  <a:pt x="1396" y="313"/>
                </a:cubicBezTo>
                <a:lnTo>
                  <a:pt x="41" y="313"/>
                </a:lnTo>
                <a:close/>
              </a:path>
            </a:pathLst>
          </a:custGeom>
          <a:solidFill>
            <a:srgbClr val="D3D3D3">
              <a:lumMod val="75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43">
            <a:extLst>
              <a:ext uri="{FF2B5EF4-FFF2-40B4-BE49-F238E27FC236}">
                <a16:creationId xmlns:a16="http://schemas.microsoft.com/office/drawing/2014/main" id="{9760D519-03CE-423B-AC47-068E4DB9F8EB}"/>
              </a:ext>
            </a:extLst>
          </p:cNvPr>
          <p:cNvSpPr>
            <a:spLocks/>
          </p:cNvSpPr>
          <p:nvPr/>
        </p:nvSpPr>
        <p:spPr bwMode="auto">
          <a:xfrm>
            <a:off x="5605865" y="5267166"/>
            <a:ext cx="374650" cy="255588"/>
          </a:xfrm>
          <a:custGeom>
            <a:avLst/>
            <a:gdLst>
              <a:gd name="T0" fmla="*/ 416 w 457"/>
              <a:gd name="T1" fmla="*/ 272 h 313"/>
              <a:gd name="T2" fmla="*/ 416 w 457"/>
              <a:gd name="T3" fmla="*/ 41 h 313"/>
              <a:gd name="T4" fmla="*/ 457 w 457"/>
              <a:gd name="T5" fmla="*/ 0 h 313"/>
              <a:gd name="T6" fmla="*/ 41 w 457"/>
              <a:gd name="T7" fmla="*/ 0 h 313"/>
              <a:gd name="T8" fmla="*/ 0 w 457"/>
              <a:gd name="T9" fmla="*/ 41 h 313"/>
              <a:gd name="T10" fmla="*/ 0 w 457"/>
              <a:gd name="T11" fmla="*/ 272 h 313"/>
              <a:gd name="T12" fmla="*/ 41 w 457"/>
              <a:gd name="T13" fmla="*/ 313 h 313"/>
              <a:gd name="T14" fmla="*/ 457 w 457"/>
              <a:gd name="T15" fmla="*/ 313 h 313"/>
              <a:gd name="T16" fmla="*/ 416 w 457"/>
              <a:gd name="T17" fmla="*/ 27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313">
                <a:moveTo>
                  <a:pt x="416" y="272"/>
                </a:moveTo>
                <a:lnTo>
                  <a:pt x="416" y="41"/>
                </a:lnTo>
                <a:cubicBezTo>
                  <a:pt x="416" y="18"/>
                  <a:pt x="434" y="0"/>
                  <a:pt x="457" y="0"/>
                </a:cubicBezTo>
                <a:lnTo>
                  <a:pt x="41" y="0"/>
                </a:lnTo>
                <a:cubicBezTo>
                  <a:pt x="18" y="0"/>
                  <a:pt x="0" y="18"/>
                  <a:pt x="0" y="41"/>
                </a:cubicBezTo>
                <a:lnTo>
                  <a:pt x="0" y="272"/>
                </a:lnTo>
                <a:cubicBezTo>
                  <a:pt x="0" y="295"/>
                  <a:pt x="18" y="313"/>
                  <a:pt x="41" y="313"/>
                </a:cubicBezTo>
                <a:lnTo>
                  <a:pt x="457" y="313"/>
                </a:lnTo>
                <a:cubicBezTo>
                  <a:pt x="434" y="313"/>
                  <a:pt x="416" y="295"/>
                  <a:pt x="416" y="272"/>
                </a:cubicBezTo>
                <a:close/>
              </a:path>
            </a:pathLst>
          </a:custGeom>
          <a:solidFill>
            <a:sysClr val="windowText" lastClr="000000">
              <a:alpha val="30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44">
            <a:extLst>
              <a:ext uri="{FF2B5EF4-FFF2-40B4-BE49-F238E27FC236}">
                <a16:creationId xmlns:a16="http://schemas.microsoft.com/office/drawing/2014/main" id="{61285449-40C3-47EE-8472-1D22DFBE1270}"/>
              </a:ext>
            </a:extLst>
          </p:cNvPr>
          <p:cNvSpPr>
            <a:spLocks/>
          </p:cNvSpPr>
          <p:nvPr/>
        </p:nvSpPr>
        <p:spPr bwMode="auto">
          <a:xfrm>
            <a:off x="5605865" y="5546566"/>
            <a:ext cx="1177925" cy="257175"/>
          </a:xfrm>
          <a:custGeom>
            <a:avLst/>
            <a:gdLst>
              <a:gd name="T0" fmla="*/ 41 w 1437"/>
              <a:gd name="T1" fmla="*/ 313 h 313"/>
              <a:gd name="T2" fmla="*/ 0 w 1437"/>
              <a:gd name="T3" fmla="*/ 272 h 313"/>
              <a:gd name="T4" fmla="*/ 0 w 1437"/>
              <a:gd name="T5" fmla="*/ 41 h 313"/>
              <a:gd name="T6" fmla="*/ 41 w 1437"/>
              <a:gd name="T7" fmla="*/ 0 h 313"/>
              <a:gd name="T8" fmla="*/ 1396 w 1437"/>
              <a:gd name="T9" fmla="*/ 0 h 313"/>
              <a:gd name="T10" fmla="*/ 1437 w 1437"/>
              <a:gd name="T11" fmla="*/ 41 h 313"/>
              <a:gd name="T12" fmla="*/ 1437 w 1437"/>
              <a:gd name="T13" fmla="*/ 272 h 313"/>
              <a:gd name="T14" fmla="*/ 1396 w 1437"/>
              <a:gd name="T15" fmla="*/ 313 h 313"/>
              <a:gd name="T16" fmla="*/ 41 w 1437"/>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7" h="313">
                <a:moveTo>
                  <a:pt x="41" y="313"/>
                </a:moveTo>
                <a:cubicBezTo>
                  <a:pt x="18" y="313"/>
                  <a:pt x="0" y="295"/>
                  <a:pt x="0" y="272"/>
                </a:cubicBezTo>
                <a:lnTo>
                  <a:pt x="0" y="41"/>
                </a:lnTo>
                <a:cubicBezTo>
                  <a:pt x="0" y="18"/>
                  <a:pt x="18" y="0"/>
                  <a:pt x="41" y="0"/>
                </a:cubicBezTo>
                <a:lnTo>
                  <a:pt x="1396" y="0"/>
                </a:lnTo>
                <a:cubicBezTo>
                  <a:pt x="1419" y="0"/>
                  <a:pt x="1437" y="18"/>
                  <a:pt x="1437" y="41"/>
                </a:cubicBezTo>
                <a:lnTo>
                  <a:pt x="1437" y="272"/>
                </a:lnTo>
                <a:cubicBezTo>
                  <a:pt x="1437" y="295"/>
                  <a:pt x="1419" y="313"/>
                  <a:pt x="1396" y="313"/>
                </a:cubicBezTo>
                <a:lnTo>
                  <a:pt x="41" y="313"/>
                </a:lnTo>
                <a:close/>
              </a:path>
            </a:pathLst>
          </a:custGeom>
          <a:solidFill>
            <a:srgbClr val="D3D3D3">
              <a:lumMod val="75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0B75108A-C3EF-4962-9E12-3E948F0E3875}"/>
              </a:ext>
            </a:extLst>
          </p:cNvPr>
          <p:cNvSpPr>
            <a:spLocks/>
          </p:cNvSpPr>
          <p:nvPr/>
        </p:nvSpPr>
        <p:spPr bwMode="auto">
          <a:xfrm>
            <a:off x="5605865" y="5546566"/>
            <a:ext cx="374650" cy="257175"/>
          </a:xfrm>
          <a:custGeom>
            <a:avLst/>
            <a:gdLst>
              <a:gd name="T0" fmla="*/ 416 w 457"/>
              <a:gd name="T1" fmla="*/ 272 h 313"/>
              <a:gd name="T2" fmla="*/ 416 w 457"/>
              <a:gd name="T3" fmla="*/ 41 h 313"/>
              <a:gd name="T4" fmla="*/ 457 w 457"/>
              <a:gd name="T5" fmla="*/ 0 h 313"/>
              <a:gd name="T6" fmla="*/ 41 w 457"/>
              <a:gd name="T7" fmla="*/ 0 h 313"/>
              <a:gd name="T8" fmla="*/ 0 w 457"/>
              <a:gd name="T9" fmla="*/ 41 h 313"/>
              <a:gd name="T10" fmla="*/ 0 w 457"/>
              <a:gd name="T11" fmla="*/ 272 h 313"/>
              <a:gd name="T12" fmla="*/ 41 w 457"/>
              <a:gd name="T13" fmla="*/ 313 h 313"/>
              <a:gd name="T14" fmla="*/ 457 w 457"/>
              <a:gd name="T15" fmla="*/ 313 h 313"/>
              <a:gd name="T16" fmla="*/ 416 w 457"/>
              <a:gd name="T17" fmla="*/ 27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313">
                <a:moveTo>
                  <a:pt x="416" y="272"/>
                </a:moveTo>
                <a:lnTo>
                  <a:pt x="416" y="41"/>
                </a:lnTo>
                <a:cubicBezTo>
                  <a:pt x="416" y="18"/>
                  <a:pt x="434" y="0"/>
                  <a:pt x="457" y="0"/>
                </a:cubicBezTo>
                <a:lnTo>
                  <a:pt x="41" y="0"/>
                </a:lnTo>
                <a:cubicBezTo>
                  <a:pt x="18" y="0"/>
                  <a:pt x="0" y="18"/>
                  <a:pt x="0" y="41"/>
                </a:cubicBezTo>
                <a:lnTo>
                  <a:pt x="0" y="272"/>
                </a:lnTo>
                <a:cubicBezTo>
                  <a:pt x="0" y="295"/>
                  <a:pt x="18" y="313"/>
                  <a:pt x="41" y="313"/>
                </a:cubicBezTo>
                <a:lnTo>
                  <a:pt x="457" y="313"/>
                </a:lnTo>
                <a:cubicBezTo>
                  <a:pt x="434" y="313"/>
                  <a:pt x="416" y="295"/>
                  <a:pt x="416" y="272"/>
                </a:cubicBezTo>
                <a:close/>
              </a:path>
            </a:pathLst>
          </a:custGeom>
          <a:solidFill>
            <a:sysClr val="windowText" lastClr="000000">
              <a:alpha val="30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C4E81623-A92B-4F06-AB29-0E44B550D497}"/>
              </a:ext>
            </a:extLst>
          </p:cNvPr>
          <p:cNvGrpSpPr/>
          <p:nvPr/>
        </p:nvGrpSpPr>
        <p:grpSpPr>
          <a:xfrm>
            <a:off x="5777315" y="5827554"/>
            <a:ext cx="835025" cy="230188"/>
            <a:chOff x="5668169" y="5722938"/>
            <a:chExt cx="835025" cy="230188"/>
          </a:xfrm>
        </p:grpSpPr>
        <p:sp>
          <p:nvSpPr>
            <p:cNvPr id="12" name="Freeform 73">
              <a:extLst>
                <a:ext uri="{FF2B5EF4-FFF2-40B4-BE49-F238E27FC236}">
                  <a16:creationId xmlns:a16="http://schemas.microsoft.com/office/drawing/2014/main" id="{399E2C37-583B-48E0-AB46-EC05AA207C39}"/>
                </a:ext>
              </a:extLst>
            </p:cNvPr>
            <p:cNvSpPr>
              <a:spLocks/>
            </p:cNvSpPr>
            <p:nvPr/>
          </p:nvSpPr>
          <p:spPr bwMode="auto">
            <a:xfrm>
              <a:off x="5668169" y="5722938"/>
              <a:ext cx="835025" cy="230188"/>
            </a:xfrm>
            <a:custGeom>
              <a:avLst/>
              <a:gdLst>
                <a:gd name="T0" fmla="*/ 509 w 1017"/>
                <a:gd name="T1" fmla="*/ 281 h 281"/>
                <a:gd name="T2" fmla="*/ 0 w 1017"/>
                <a:gd name="T3" fmla="*/ 0 h 281"/>
                <a:gd name="T4" fmla="*/ 1017 w 1017"/>
                <a:gd name="T5" fmla="*/ 0 h 281"/>
                <a:gd name="T6" fmla="*/ 509 w 1017"/>
                <a:gd name="T7" fmla="*/ 281 h 281"/>
              </a:gdLst>
              <a:ahLst/>
              <a:cxnLst>
                <a:cxn ang="0">
                  <a:pos x="T0" y="T1"/>
                </a:cxn>
                <a:cxn ang="0">
                  <a:pos x="T2" y="T3"/>
                </a:cxn>
                <a:cxn ang="0">
                  <a:pos x="T4" y="T5"/>
                </a:cxn>
                <a:cxn ang="0">
                  <a:pos x="T6" y="T7"/>
                </a:cxn>
              </a:cxnLst>
              <a:rect l="0" t="0" r="r" b="b"/>
              <a:pathLst>
                <a:path w="1017" h="281">
                  <a:moveTo>
                    <a:pt x="509" y="281"/>
                  </a:moveTo>
                  <a:cubicBezTo>
                    <a:pt x="243" y="281"/>
                    <a:pt x="24" y="157"/>
                    <a:pt x="0" y="0"/>
                  </a:cubicBezTo>
                  <a:lnTo>
                    <a:pt x="1017" y="0"/>
                  </a:lnTo>
                  <a:cubicBezTo>
                    <a:pt x="993" y="157"/>
                    <a:pt x="774" y="281"/>
                    <a:pt x="509" y="281"/>
                  </a:cubicBezTo>
                  <a:close/>
                </a:path>
              </a:pathLst>
            </a:custGeom>
            <a:solidFill>
              <a:sysClr val="windowText" lastClr="000000">
                <a:lumMod val="50000"/>
                <a:lumOff val="50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74">
              <a:extLst>
                <a:ext uri="{FF2B5EF4-FFF2-40B4-BE49-F238E27FC236}">
                  <a16:creationId xmlns:a16="http://schemas.microsoft.com/office/drawing/2014/main" id="{C623615C-DC81-43AE-A8F0-CEAAAE000CA1}"/>
                </a:ext>
              </a:extLst>
            </p:cNvPr>
            <p:cNvSpPr>
              <a:spLocks/>
            </p:cNvSpPr>
            <p:nvPr/>
          </p:nvSpPr>
          <p:spPr bwMode="auto">
            <a:xfrm>
              <a:off x="5668169" y="5722938"/>
              <a:ext cx="587375" cy="230188"/>
            </a:xfrm>
            <a:custGeom>
              <a:avLst/>
              <a:gdLst>
                <a:gd name="T0" fmla="*/ 416 w 716"/>
                <a:gd name="T1" fmla="*/ 0 h 281"/>
                <a:gd name="T2" fmla="*/ 0 w 716"/>
                <a:gd name="T3" fmla="*/ 0 h 281"/>
                <a:gd name="T4" fmla="*/ 509 w 716"/>
                <a:gd name="T5" fmla="*/ 281 h 281"/>
                <a:gd name="T6" fmla="*/ 716 w 716"/>
                <a:gd name="T7" fmla="*/ 254 h 281"/>
                <a:gd name="T8" fmla="*/ 416 w 716"/>
                <a:gd name="T9" fmla="*/ 0 h 281"/>
              </a:gdLst>
              <a:ahLst/>
              <a:cxnLst>
                <a:cxn ang="0">
                  <a:pos x="T0" y="T1"/>
                </a:cxn>
                <a:cxn ang="0">
                  <a:pos x="T2" y="T3"/>
                </a:cxn>
                <a:cxn ang="0">
                  <a:pos x="T4" y="T5"/>
                </a:cxn>
                <a:cxn ang="0">
                  <a:pos x="T6" y="T7"/>
                </a:cxn>
                <a:cxn ang="0">
                  <a:pos x="T8" y="T9"/>
                </a:cxn>
              </a:cxnLst>
              <a:rect l="0" t="0" r="r" b="b"/>
              <a:pathLst>
                <a:path w="716" h="281">
                  <a:moveTo>
                    <a:pt x="416" y="0"/>
                  </a:moveTo>
                  <a:lnTo>
                    <a:pt x="0" y="0"/>
                  </a:lnTo>
                  <a:cubicBezTo>
                    <a:pt x="24" y="157"/>
                    <a:pt x="243" y="281"/>
                    <a:pt x="509" y="281"/>
                  </a:cubicBezTo>
                  <a:cubicBezTo>
                    <a:pt x="582" y="281"/>
                    <a:pt x="653" y="272"/>
                    <a:pt x="716" y="254"/>
                  </a:cubicBezTo>
                  <a:cubicBezTo>
                    <a:pt x="552" y="210"/>
                    <a:pt x="433" y="113"/>
                    <a:pt x="416" y="0"/>
                  </a:cubicBezTo>
                  <a:close/>
                </a:path>
              </a:pathLst>
            </a:custGeom>
            <a:solidFill>
              <a:sysClr val="windowText" lastClr="000000">
                <a:alpha val="30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4" name="Freeform: Shape 72">
            <a:extLst>
              <a:ext uri="{FF2B5EF4-FFF2-40B4-BE49-F238E27FC236}">
                <a16:creationId xmlns:a16="http://schemas.microsoft.com/office/drawing/2014/main" id="{F243BE8E-5191-4479-B53A-7853C47E341D}"/>
              </a:ext>
            </a:extLst>
          </p:cNvPr>
          <p:cNvSpPr>
            <a:spLocks/>
          </p:cNvSpPr>
          <p:nvPr/>
        </p:nvSpPr>
        <p:spPr bwMode="auto">
          <a:xfrm>
            <a:off x="4959103" y="1484154"/>
            <a:ext cx="2537849" cy="736472"/>
          </a:xfrm>
          <a:custGeom>
            <a:avLst/>
            <a:gdLst>
              <a:gd name="connsiteX0" fmla="*/ 1268514 w 2537849"/>
              <a:gd name="connsiteY0" fmla="*/ 0 h 736472"/>
              <a:gd name="connsiteX1" fmla="*/ 2471456 w 2537849"/>
              <a:gd name="connsiteY1" fmla="*/ 622300 h 736472"/>
              <a:gd name="connsiteX2" fmla="*/ 2470492 w 2537849"/>
              <a:gd name="connsiteY2" fmla="*/ 622300 h 736472"/>
              <a:gd name="connsiteX3" fmla="*/ 2537849 w 2537849"/>
              <a:gd name="connsiteY3" fmla="*/ 736472 h 736472"/>
              <a:gd name="connsiteX4" fmla="*/ 0 w 2537849"/>
              <a:gd name="connsiteY4" fmla="*/ 736472 h 736472"/>
              <a:gd name="connsiteX5" fmla="*/ 67357 w 2537849"/>
              <a:gd name="connsiteY5" fmla="*/ 622300 h 736472"/>
              <a:gd name="connsiteX6" fmla="*/ 66393 w 2537849"/>
              <a:gd name="connsiteY6" fmla="*/ 622300 h 736472"/>
              <a:gd name="connsiteX7" fmla="*/ 1268514 w 2537849"/>
              <a:gd name="connsiteY7" fmla="*/ 0 h 7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7849" h="736472">
                <a:moveTo>
                  <a:pt x="1268514" y="0"/>
                </a:moveTo>
                <a:cubicBezTo>
                  <a:pt x="1764133" y="0"/>
                  <a:pt x="2203953" y="246293"/>
                  <a:pt x="2471456" y="622300"/>
                </a:cubicBezTo>
                <a:lnTo>
                  <a:pt x="2470492" y="622300"/>
                </a:lnTo>
                <a:lnTo>
                  <a:pt x="2537849" y="736472"/>
                </a:lnTo>
                <a:lnTo>
                  <a:pt x="0" y="736472"/>
                </a:lnTo>
                <a:lnTo>
                  <a:pt x="67357" y="622300"/>
                </a:lnTo>
                <a:lnTo>
                  <a:pt x="66393" y="622300"/>
                </a:lnTo>
                <a:cubicBezTo>
                  <a:pt x="333896" y="246293"/>
                  <a:pt x="773716" y="0"/>
                  <a:pt x="1268514" y="0"/>
                </a:cubicBezTo>
                <a:close/>
              </a:path>
            </a:pathLst>
          </a:custGeom>
          <a:solidFill>
            <a:srgbClr val="06395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Box 88">
            <a:extLst>
              <a:ext uri="{FF2B5EF4-FFF2-40B4-BE49-F238E27FC236}">
                <a16:creationId xmlns:a16="http://schemas.microsoft.com/office/drawing/2014/main" id="{67A497AD-C8B5-45D0-9A47-293559F27F65}"/>
              </a:ext>
            </a:extLst>
          </p:cNvPr>
          <p:cNvSpPr txBox="1"/>
          <p:nvPr/>
        </p:nvSpPr>
        <p:spPr>
          <a:xfrm>
            <a:off x="5898099" y="1560002"/>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alibri" panose="020F0502020204030204"/>
                <a:ea typeface="+mn-ea"/>
                <a:cs typeface="+mn-cs"/>
              </a:rPr>
              <a:t>01</a:t>
            </a:r>
          </a:p>
        </p:txBody>
      </p:sp>
      <p:sp>
        <p:nvSpPr>
          <p:cNvPr id="16" name="TextBox 89">
            <a:extLst>
              <a:ext uri="{FF2B5EF4-FFF2-40B4-BE49-F238E27FC236}">
                <a16:creationId xmlns:a16="http://schemas.microsoft.com/office/drawing/2014/main" id="{3CFA5AD2-A18E-413F-9F48-CABBA2E24DDB}"/>
              </a:ext>
            </a:extLst>
          </p:cNvPr>
          <p:cNvSpPr txBox="1"/>
          <p:nvPr/>
        </p:nvSpPr>
        <p:spPr>
          <a:xfrm>
            <a:off x="5894104" y="2299884"/>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alibri" panose="020F0502020204030204"/>
                <a:ea typeface="+mn-ea"/>
                <a:cs typeface="+mn-cs"/>
              </a:rPr>
              <a:t>02</a:t>
            </a:r>
          </a:p>
        </p:txBody>
      </p:sp>
      <p:sp>
        <p:nvSpPr>
          <p:cNvPr id="17" name="TextBox 90">
            <a:extLst>
              <a:ext uri="{FF2B5EF4-FFF2-40B4-BE49-F238E27FC236}">
                <a16:creationId xmlns:a16="http://schemas.microsoft.com/office/drawing/2014/main" id="{D365B153-E78E-4F5F-87AB-B73142561045}"/>
              </a:ext>
            </a:extLst>
          </p:cNvPr>
          <p:cNvSpPr txBox="1"/>
          <p:nvPr/>
        </p:nvSpPr>
        <p:spPr>
          <a:xfrm>
            <a:off x="5894104" y="303976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alibri" panose="020F0502020204030204"/>
                <a:ea typeface="+mn-ea"/>
                <a:cs typeface="+mn-cs"/>
              </a:rPr>
              <a:t>03</a:t>
            </a:r>
          </a:p>
        </p:txBody>
      </p:sp>
      <p:sp>
        <p:nvSpPr>
          <p:cNvPr id="18" name="TextBox 91">
            <a:extLst>
              <a:ext uri="{FF2B5EF4-FFF2-40B4-BE49-F238E27FC236}">
                <a16:creationId xmlns:a16="http://schemas.microsoft.com/office/drawing/2014/main" id="{BD9C7767-3D6B-41B8-A662-B18BA7A3BAFE}"/>
              </a:ext>
            </a:extLst>
          </p:cNvPr>
          <p:cNvSpPr txBox="1"/>
          <p:nvPr/>
        </p:nvSpPr>
        <p:spPr>
          <a:xfrm>
            <a:off x="5894104" y="3779648"/>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alibri" panose="020F0502020204030204"/>
                <a:ea typeface="+mn-ea"/>
                <a:cs typeface="+mn-cs"/>
              </a:rPr>
              <a:t>04</a:t>
            </a:r>
          </a:p>
        </p:txBody>
      </p:sp>
      <p:sp>
        <p:nvSpPr>
          <p:cNvPr id="19" name="TextBox 92">
            <a:extLst>
              <a:ext uri="{FF2B5EF4-FFF2-40B4-BE49-F238E27FC236}">
                <a16:creationId xmlns:a16="http://schemas.microsoft.com/office/drawing/2014/main" id="{B1E5C91F-5F13-44DC-954C-A7CEE88B4A93}"/>
              </a:ext>
            </a:extLst>
          </p:cNvPr>
          <p:cNvSpPr txBox="1"/>
          <p:nvPr/>
        </p:nvSpPr>
        <p:spPr>
          <a:xfrm>
            <a:off x="5894104" y="4519528"/>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alibri" panose="020F0502020204030204"/>
                <a:ea typeface="+mn-ea"/>
                <a:cs typeface="+mn-cs"/>
              </a:rPr>
              <a:t>05</a:t>
            </a:r>
          </a:p>
        </p:txBody>
      </p:sp>
      <p:sp>
        <p:nvSpPr>
          <p:cNvPr id="20" name="Rectangle 19">
            <a:extLst>
              <a:ext uri="{FF2B5EF4-FFF2-40B4-BE49-F238E27FC236}">
                <a16:creationId xmlns:a16="http://schemas.microsoft.com/office/drawing/2014/main" id="{768EDC12-A1D7-4626-B7EC-A1F45273A6B4}"/>
              </a:ext>
            </a:extLst>
          </p:cNvPr>
          <p:cNvSpPr/>
          <p:nvPr/>
        </p:nvSpPr>
        <p:spPr>
          <a:xfrm>
            <a:off x="385339" y="3888414"/>
            <a:ext cx="499205" cy="499205"/>
          </a:xfrm>
          <a:prstGeom prst="rect">
            <a:avLst/>
          </a:prstGeom>
          <a:solidFill>
            <a:srgbClr val="A2B969"/>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4</a:t>
            </a:r>
          </a:p>
        </p:txBody>
      </p:sp>
      <p:sp>
        <p:nvSpPr>
          <p:cNvPr id="21" name="Rectangle 20">
            <a:extLst>
              <a:ext uri="{FF2B5EF4-FFF2-40B4-BE49-F238E27FC236}">
                <a16:creationId xmlns:a16="http://schemas.microsoft.com/office/drawing/2014/main" id="{960C3694-B3D8-413C-B245-C0F080556695}"/>
              </a:ext>
            </a:extLst>
          </p:cNvPr>
          <p:cNvSpPr/>
          <p:nvPr/>
        </p:nvSpPr>
        <p:spPr>
          <a:xfrm>
            <a:off x="10661350" y="1229705"/>
            <a:ext cx="499205" cy="499205"/>
          </a:xfrm>
          <a:prstGeom prst="rect">
            <a:avLst/>
          </a:prstGeom>
          <a:solidFill>
            <a:srgbClr val="06395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1</a:t>
            </a:r>
          </a:p>
        </p:txBody>
      </p:sp>
      <p:sp>
        <p:nvSpPr>
          <p:cNvPr id="22" name="Rectangle 21">
            <a:extLst>
              <a:ext uri="{FF2B5EF4-FFF2-40B4-BE49-F238E27FC236}">
                <a16:creationId xmlns:a16="http://schemas.microsoft.com/office/drawing/2014/main" id="{00D699DE-C2EC-4BE9-B032-118D5225A308}"/>
              </a:ext>
            </a:extLst>
          </p:cNvPr>
          <p:cNvSpPr/>
          <p:nvPr/>
        </p:nvSpPr>
        <p:spPr>
          <a:xfrm>
            <a:off x="10661350" y="4640460"/>
            <a:ext cx="499205" cy="499205"/>
          </a:xfrm>
          <a:prstGeom prst="rect">
            <a:avLst/>
          </a:prstGeom>
          <a:solidFill>
            <a:srgbClr val="C13018"/>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5</a:t>
            </a:r>
          </a:p>
        </p:txBody>
      </p:sp>
      <p:sp>
        <p:nvSpPr>
          <p:cNvPr id="23" name="Rectangle 22">
            <a:extLst>
              <a:ext uri="{FF2B5EF4-FFF2-40B4-BE49-F238E27FC236}">
                <a16:creationId xmlns:a16="http://schemas.microsoft.com/office/drawing/2014/main" id="{7F664ACC-90A6-4962-A89C-CC08E771D22B}"/>
              </a:ext>
            </a:extLst>
          </p:cNvPr>
          <p:cNvSpPr/>
          <p:nvPr/>
        </p:nvSpPr>
        <p:spPr>
          <a:xfrm>
            <a:off x="10661350" y="2935083"/>
            <a:ext cx="499205" cy="499205"/>
          </a:xfrm>
          <a:prstGeom prst="rect">
            <a:avLst/>
          </a:prstGeom>
          <a:solidFill>
            <a:srgbClr val="F7931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3</a:t>
            </a:r>
          </a:p>
        </p:txBody>
      </p:sp>
      <p:sp>
        <p:nvSpPr>
          <p:cNvPr id="24" name="Rectangle 23">
            <a:extLst>
              <a:ext uri="{FF2B5EF4-FFF2-40B4-BE49-F238E27FC236}">
                <a16:creationId xmlns:a16="http://schemas.microsoft.com/office/drawing/2014/main" id="{69B31744-74F7-493C-B1B0-18C24647A927}"/>
              </a:ext>
            </a:extLst>
          </p:cNvPr>
          <p:cNvSpPr/>
          <p:nvPr/>
        </p:nvSpPr>
        <p:spPr>
          <a:xfrm>
            <a:off x="385339" y="2183036"/>
            <a:ext cx="499205" cy="499205"/>
          </a:xfrm>
          <a:prstGeom prst="rect">
            <a:avLst/>
          </a:prstGeom>
          <a:solidFill>
            <a:srgbClr val="FFCC4C"/>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2</a:t>
            </a:r>
          </a:p>
        </p:txBody>
      </p:sp>
      <p:grpSp>
        <p:nvGrpSpPr>
          <p:cNvPr id="25" name="Group 24">
            <a:extLst>
              <a:ext uri="{FF2B5EF4-FFF2-40B4-BE49-F238E27FC236}">
                <a16:creationId xmlns:a16="http://schemas.microsoft.com/office/drawing/2014/main" id="{D6F5EEA2-C00B-4998-9746-7F1B054CFB08}"/>
              </a:ext>
            </a:extLst>
          </p:cNvPr>
          <p:cNvGrpSpPr/>
          <p:nvPr/>
        </p:nvGrpSpPr>
        <p:grpSpPr>
          <a:xfrm>
            <a:off x="8215671" y="2951218"/>
            <a:ext cx="3339157" cy="1844151"/>
            <a:chOff x="8921977" y="1466725"/>
            <a:chExt cx="2937088" cy="1844151"/>
          </a:xfrm>
        </p:grpSpPr>
        <p:sp>
          <p:nvSpPr>
            <p:cNvPr id="26" name="TextBox 99">
              <a:extLst>
                <a:ext uri="{FF2B5EF4-FFF2-40B4-BE49-F238E27FC236}">
                  <a16:creationId xmlns:a16="http://schemas.microsoft.com/office/drawing/2014/main" id="{CFA4D7FB-F491-40CA-932A-C03E211DAC7B}"/>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Project</a:t>
              </a:r>
              <a:r>
                <a:rPr kumimoji="0" lang="en-US" sz="2400" b="1" i="0" u="none" strike="noStrike" kern="1200" cap="none" spc="0" normalizeH="0" noProof="0" dirty="0">
                  <a:ln>
                    <a:noFill/>
                  </a:ln>
                  <a:solidFill>
                    <a:sysClr val="windowText" lastClr="000000"/>
                  </a:solidFill>
                  <a:effectLst/>
                  <a:uLnTx/>
                  <a:uFillTx/>
                  <a:latin typeface="Calibri" panose="020F0502020204030204"/>
                  <a:ea typeface="+mn-ea"/>
                  <a:cs typeface="+mn-cs"/>
                </a:rPr>
                <a:t> Execution</a:t>
              </a: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7" name="TextBox 100">
              <a:extLst>
                <a:ext uri="{FF2B5EF4-FFF2-40B4-BE49-F238E27FC236}">
                  <a16:creationId xmlns:a16="http://schemas.microsoft.com/office/drawing/2014/main" id="{68E00F4A-7ACD-40FB-AC13-704540E31D16}"/>
                </a:ext>
              </a:extLst>
            </p:cNvPr>
            <p:cNvSpPr txBox="1"/>
            <p:nvPr/>
          </p:nvSpPr>
          <p:spPr>
            <a:xfrm>
              <a:off x="8929772" y="1925881"/>
              <a:ext cx="2929293" cy="138499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Tea</a:t>
              </a:r>
              <a:r>
                <a:rPr lang="en-US" sz="1400" dirty="0">
                  <a:solidFill>
                    <a:sysClr val="windowText" lastClr="000000">
                      <a:lumMod val="65000"/>
                      <a:lumOff val="35000"/>
                    </a:sysClr>
                  </a:solidFill>
                  <a:latin typeface="Calibri" panose="020F0502020204030204"/>
                </a:rPr>
                <a:t>m briefing- focus on problems, solutions and expectations.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Manage</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budget- prudency and disbursement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aseline="0" dirty="0">
                  <a:solidFill>
                    <a:sysClr val="windowText" lastClr="000000">
                      <a:lumMod val="65000"/>
                      <a:lumOff val="35000"/>
                    </a:sysClr>
                  </a:solidFill>
                  <a:latin typeface="Calibri" panose="020F0502020204030204"/>
                </a:rPr>
                <a:t>Monitoring</a:t>
              </a:r>
              <a:r>
                <a:rPr lang="en-US" sz="1400" dirty="0">
                  <a:solidFill>
                    <a:sysClr val="windowText" lastClr="000000">
                      <a:lumMod val="65000"/>
                      <a:lumOff val="35000"/>
                    </a:sysClr>
                  </a:solidFill>
                  <a:latin typeface="Calibri" panose="020F0502020204030204"/>
                </a:rPr>
                <a:t> and controlling- quality assurance</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D3F5A55-AD3E-45DF-A5C0-B7347C125D4C}"/>
              </a:ext>
            </a:extLst>
          </p:cNvPr>
          <p:cNvGrpSpPr/>
          <p:nvPr/>
        </p:nvGrpSpPr>
        <p:grpSpPr>
          <a:xfrm>
            <a:off x="8215672" y="4656312"/>
            <a:ext cx="2937088" cy="982376"/>
            <a:chOff x="8921977" y="4073386"/>
            <a:chExt cx="2937088" cy="982376"/>
          </a:xfrm>
        </p:grpSpPr>
        <p:sp>
          <p:nvSpPr>
            <p:cNvPr id="29" name="TextBox 102">
              <a:extLst>
                <a:ext uri="{FF2B5EF4-FFF2-40B4-BE49-F238E27FC236}">
                  <a16:creationId xmlns:a16="http://schemas.microsoft.com/office/drawing/2014/main" id="{E0539551-5A6E-419F-8E3D-79B75F9BBC68}"/>
                </a:ext>
              </a:extLst>
            </p:cNvPr>
            <p:cNvSpPr txBox="1"/>
            <p:nvPr/>
          </p:nvSpPr>
          <p:spPr>
            <a:xfrm>
              <a:off x="8921977" y="4073386"/>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latin typeface="Calibri" panose="020F0502020204030204"/>
                </a:rPr>
                <a:t>Advisory/Feedback</a:t>
              </a: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0" name="TextBox 103">
              <a:extLst>
                <a:ext uri="{FF2B5EF4-FFF2-40B4-BE49-F238E27FC236}">
                  <a16:creationId xmlns:a16="http://schemas.microsoft.com/office/drawing/2014/main" id="{D10A99E8-C69A-45D7-819B-8E8EEF44EB42}"/>
                </a:ext>
              </a:extLst>
            </p:cNvPr>
            <p:cNvSpPr txBox="1"/>
            <p:nvPr/>
          </p:nvSpPr>
          <p:spPr>
            <a:xfrm>
              <a:off x="8929772" y="4532542"/>
              <a:ext cx="2929293" cy="52322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Strategic</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advisory group</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aseline="0" dirty="0">
                  <a:solidFill>
                    <a:sysClr val="windowText" lastClr="000000">
                      <a:lumMod val="65000"/>
                      <a:lumOff val="35000"/>
                    </a:sysClr>
                  </a:solidFill>
                  <a:latin typeface="Calibri" panose="020F0502020204030204"/>
                </a:rPr>
                <a:t>Stakeholder</a:t>
              </a:r>
              <a:r>
                <a:rPr lang="en-US" sz="1400" dirty="0">
                  <a:solidFill>
                    <a:sysClr val="windowText" lastClr="000000">
                      <a:lumMod val="65000"/>
                      <a:lumOff val="35000"/>
                    </a:sysClr>
                  </a:solidFill>
                  <a:latin typeface="Calibri" panose="020F0502020204030204"/>
                </a:rPr>
                <a:t> working group</a:t>
              </a: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 </a:t>
              </a:r>
            </a:p>
          </p:txBody>
        </p:sp>
      </p:grpSp>
      <p:grpSp>
        <p:nvGrpSpPr>
          <p:cNvPr id="31" name="Group 30">
            <a:extLst>
              <a:ext uri="{FF2B5EF4-FFF2-40B4-BE49-F238E27FC236}">
                <a16:creationId xmlns:a16="http://schemas.microsoft.com/office/drawing/2014/main" id="{2B05EE20-28CA-4A52-9270-DE808CADABFC}"/>
              </a:ext>
            </a:extLst>
          </p:cNvPr>
          <p:cNvGrpSpPr/>
          <p:nvPr/>
        </p:nvGrpSpPr>
        <p:grpSpPr>
          <a:xfrm>
            <a:off x="385338" y="3904408"/>
            <a:ext cx="3104481" cy="1429544"/>
            <a:chOff x="332936" y="2627766"/>
            <a:chExt cx="2937088" cy="1380589"/>
          </a:xfrm>
        </p:grpSpPr>
        <p:sp>
          <p:nvSpPr>
            <p:cNvPr id="32" name="TextBox 105">
              <a:extLst>
                <a:ext uri="{FF2B5EF4-FFF2-40B4-BE49-F238E27FC236}">
                  <a16:creationId xmlns:a16="http://schemas.microsoft.com/office/drawing/2014/main" id="{3F2F4BF9-5D1B-4165-811B-A716665AFF45}"/>
                </a:ext>
              </a:extLst>
            </p:cNvPr>
            <p:cNvSpPr txBox="1"/>
            <p:nvPr/>
          </p:nvSpPr>
          <p:spPr>
            <a:xfrm>
              <a:off x="332936" y="2627766"/>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latin typeface="Calibri" panose="020F0502020204030204"/>
                </a:rPr>
                <a:t>Project Governance</a:t>
              </a: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106">
              <a:extLst>
                <a:ext uri="{FF2B5EF4-FFF2-40B4-BE49-F238E27FC236}">
                  <a16:creationId xmlns:a16="http://schemas.microsoft.com/office/drawing/2014/main" id="{A37F8635-07D8-4372-BFF1-7DE40C42A4E5}"/>
                </a:ext>
              </a:extLst>
            </p:cNvPr>
            <p:cNvSpPr txBox="1"/>
            <p:nvPr/>
          </p:nvSpPr>
          <p:spPr>
            <a:xfrm>
              <a:off x="340731" y="3086922"/>
              <a:ext cx="2929293" cy="92143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Project</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board- senior user, project director, project owner</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aseline="0" dirty="0">
                  <a:solidFill>
                    <a:sysClr val="windowText" lastClr="000000">
                      <a:lumMod val="65000"/>
                      <a:lumOff val="35000"/>
                    </a:sysClr>
                  </a:solidFill>
                  <a:latin typeface="Calibri" panose="020F0502020204030204"/>
                </a:rPr>
                <a:t>Project</a:t>
              </a:r>
              <a:r>
                <a:rPr lang="en-US" sz="1400" dirty="0">
                  <a:solidFill>
                    <a:sysClr val="windowText" lastClr="000000">
                      <a:lumMod val="65000"/>
                      <a:lumOff val="35000"/>
                    </a:sysClr>
                  </a:solidFill>
                  <a:latin typeface="Calibri" panose="020F0502020204030204"/>
                </a:rPr>
                <a:t> team- scum master, scribe, external consultants</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807371FB-4556-4E29-B912-F074AE23E947}"/>
              </a:ext>
            </a:extLst>
          </p:cNvPr>
          <p:cNvGrpSpPr/>
          <p:nvPr/>
        </p:nvGrpSpPr>
        <p:grpSpPr>
          <a:xfrm>
            <a:off x="8223467" y="1246124"/>
            <a:ext cx="3348044" cy="1844151"/>
            <a:chOff x="8921977" y="1466725"/>
            <a:chExt cx="2937088" cy="1844151"/>
          </a:xfrm>
        </p:grpSpPr>
        <p:sp>
          <p:nvSpPr>
            <p:cNvPr id="35" name="TextBox 111">
              <a:extLst>
                <a:ext uri="{FF2B5EF4-FFF2-40B4-BE49-F238E27FC236}">
                  <a16:creationId xmlns:a16="http://schemas.microsoft.com/office/drawing/2014/main" id="{4F984AB8-CBD6-420E-A98E-D3168EC6402F}"/>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latin typeface="Calibri" panose="020F0502020204030204"/>
                </a:rPr>
                <a:t>Project Phase</a:t>
              </a: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6" name="TextBox 112">
              <a:extLst>
                <a:ext uri="{FF2B5EF4-FFF2-40B4-BE49-F238E27FC236}">
                  <a16:creationId xmlns:a16="http://schemas.microsoft.com/office/drawing/2014/main" id="{187F1F0C-935A-439A-BE0F-FD8D84AFEFFD}"/>
                </a:ext>
              </a:extLst>
            </p:cNvPr>
            <p:cNvSpPr txBox="1"/>
            <p:nvPr/>
          </p:nvSpPr>
          <p:spPr>
            <a:xfrm>
              <a:off x="8929772" y="1925881"/>
              <a:ext cx="2929293" cy="138499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To</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cover the electronic payment system, secure partnerships for biometric capturing and extension of passport validity to 10 years. All internal and representatives of external stakeholders to be selected.</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5C638741-F7FB-46D5-90BB-3A998419BD3D}"/>
              </a:ext>
            </a:extLst>
          </p:cNvPr>
          <p:cNvGrpSpPr/>
          <p:nvPr/>
        </p:nvGrpSpPr>
        <p:grpSpPr>
          <a:xfrm>
            <a:off x="439557" y="2199312"/>
            <a:ext cx="3673080" cy="1860331"/>
            <a:chOff x="332936" y="2627766"/>
            <a:chExt cx="2937088" cy="1797006"/>
          </a:xfrm>
        </p:grpSpPr>
        <p:sp>
          <p:nvSpPr>
            <p:cNvPr id="38" name="TextBox 114">
              <a:extLst>
                <a:ext uri="{FF2B5EF4-FFF2-40B4-BE49-F238E27FC236}">
                  <a16:creationId xmlns:a16="http://schemas.microsoft.com/office/drawing/2014/main" id="{C1301D48-BF6B-4A6F-951F-E2645BE1AEAD}"/>
                </a:ext>
              </a:extLst>
            </p:cNvPr>
            <p:cNvSpPr txBox="1"/>
            <p:nvPr/>
          </p:nvSpPr>
          <p:spPr>
            <a:xfrm>
              <a:off x="332936" y="2627766"/>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Project Planning</a:t>
              </a:r>
            </a:p>
          </p:txBody>
        </p:sp>
        <p:sp>
          <p:nvSpPr>
            <p:cNvPr id="39" name="TextBox 115">
              <a:extLst>
                <a:ext uri="{FF2B5EF4-FFF2-40B4-BE49-F238E27FC236}">
                  <a16:creationId xmlns:a16="http://schemas.microsoft.com/office/drawing/2014/main" id="{7B18F48F-E4DF-4C5D-B44B-9F4785C61B7F}"/>
                </a:ext>
              </a:extLst>
            </p:cNvPr>
            <p:cNvSpPr txBox="1"/>
            <p:nvPr/>
          </p:nvSpPr>
          <p:spPr>
            <a:xfrm>
              <a:off x="340731" y="3086922"/>
              <a:ext cx="2929293" cy="133785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lumMod val="65000"/>
                      <a:lumOff val="35000"/>
                    </a:sysClr>
                  </a:solidFill>
                  <a:latin typeface="Calibri" panose="020F0502020204030204"/>
                </a:rPr>
                <a:t>Estimate project budget- administrative, staffing, collaboration/partnership cost, engineering team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Gather</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resources- manpower, money, machine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aseline="0" dirty="0">
                  <a:solidFill>
                    <a:sysClr val="windowText" lastClr="000000">
                      <a:lumMod val="65000"/>
                      <a:lumOff val="35000"/>
                    </a:sysClr>
                  </a:solidFill>
                  <a:latin typeface="Calibri" panose="020F0502020204030204"/>
                </a:rPr>
                <a:t>Set</a:t>
              </a:r>
              <a:r>
                <a:rPr lang="en-US" sz="1400" dirty="0">
                  <a:solidFill>
                    <a:sysClr val="windowText" lastClr="000000">
                      <a:lumMod val="65000"/>
                      <a:lumOff val="35000"/>
                    </a:sysClr>
                  </a:solidFill>
                  <a:latin typeface="Calibri" panose="020F0502020204030204"/>
                </a:rPr>
                <a:t> up workflow documentation tools</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9267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0" y="98858"/>
            <a:ext cx="10077557" cy="1093166"/>
          </a:xfrm>
        </p:spPr>
        <p:txBody>
          <a:bodyPr/>
          <a:lstStyle/>
          <a:p>
            <a:r>
              <a:rPr lang="en-US" dirty="0"/>
              <a:t>Risk Assessment and CBA Analysis</a:t>
            </a:r>
          </a:p>
        </p:txBody>
      </p:sp>
      <p:sp>
        <p:nvSpPr>
          <p:cNvPr id="13" name="AutoShape 3" descr="data:image/png;base64,%20iVBORw0KGgoAAAANSUhEUgAAAXIAAADfCAYAAADr0ViNAAAAAXNSR0IArs4c6QAAAARnQU1BAACxjwv8YQUAAAAJcEhZcwAADsMAAA7DAcdvqGQAAG4GSURBVHhe7Z0HgFXF+fbf7X2XZekdBBVEQUCwoaBYUIJRYxcLsUSN6fnbYjT5jLEk9thiwdjFXhEVRRAElF6l97IL23v75jf3znL2cu/ubcvu3Z0HZk8/Z+45M8+888w7M1H33HPP5piYmF5iYWFhYRFxqKmp2RX1z3/+s/bWW29177KwsLCwiCTcd999Eu1et7CwsLCIU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m8iVFdXu9csLCwsmhZR//znP2tvvfVW96ZFKMjLy5Ps7GwpKiqSmpoaiY6OlqioKB1qa2slNjZW4uLi9Dbr8fHxEhMTUxcSEhL0NaxznKWFhYVFQ7jvvvsskYcKQ975+flSVVUlpaWlUllZKampqVJRUSFlZWV1RA4xQ9SG5CFugPXOdmJiot7mPobMgTmfbQL3oxBgyT2cS3MPcy7XWVhYtF5YIg8SkPbu3bv1EhIuLy/X5Nu7d2/p1auXJllf4HwIHrI365A/15tQUlKil+benGsKAQLHjGVviJrjxuoHXGvInsA1htwNwUP+rHOtKQTMcbZNDcHCwqLlwhJ5AIC09+zZI/v27dMWMuQKOULcPXv2rLOumxrm2RQAANKHwD2XFA4sOY/zCYb8CRQQycnJ+h7Ak/jNNuA+BFOYGOsfwucccx335xyWHDNLCwuLpoMl8kZQUFAgu3bt0uQNkRkLGuImGBkj0sDvcBI9gULJSfomUHBQOLA0pAxpcz6kbgoHjptjwFjyxrrn3sBY/eZa1ikITAHA0mw791lYWHiHJXIvMOSdk5Pj3iPaeu3Ro0dEk3c44SR5CJ33Q+FgJCZnwWBqEBQcwNRc2AeZEyB6ChXWOR/iZsk+iJx7m32mACBwHfdzbvN9PLcB11lYtEZYInejsLBQkzfSCSDTQ0rdu3fXBJ6UlKT3W4QPNAJD9pC0KRi8BcicczmPYMgeS55vZGQec0+2DWlTePDteA7nmyXnm29qSJ/AMc9t7kVhYJ5hYdHS0KaJHPLeunWr7N27V2dWLD4syK5du2oCd+rHFi0LkLsheEgdgob0jVxkCgGOs21qB56EzhKC5ttzviFrjplChIDUQyHCcfZTCED0XEfacZK/Z+Ac7mdqIhYW4UZQRE7iX7dunaSkpGipAWzZskUWLVokhxxyiAwePFjv45wVK1bIEUccIf3799f7DMgcy5cvlw0bNsjIkSM1eZJRFi9eLNu3b5fRo0dLZmamPnf9+vWyatUqGTBggA7G2goG+HcTV6xvMhn3ggi6dOki3bp107/Jom2A9EZaJpAGKATYZwicbdZNQYH1b9ZJO6wDzoGsucbAuc49OU4hYJ4JsWPlm0ZilobsTQ2AJQUGS67nmZxjYeGJoIh87dq1cscdd8iZZ54pkydP1mT94YcfytFHHy2bNm2Sww8/XJPwF198IQMHDtRWL8dGjRqlryeRf/bZZ5pQO3furH2wTzzxRPnpp58kNzdXkykeIhMmTNDXcn8s5Hnz5sn48eNl2LBhAZF5cXGxbN68WXbu3FmXGciEPNta3hbBgjQEMWPpk6YhdIIpHJzbnMs6hQFLQ8jOgoEl6ZrjbHMuBM/9TU0BmEKCe3CeKQwgf9NeACgE2E/6dhYOzntZtA4ETOSQ4iOPPKJJMSsrS2655RZ57rnndGL61a9+Je+8845MmTJFkzxkfumll8pTTz2liZSHAQqC119/XU444QQ55ZRT5O6779byBlb5GWecIUOGDJGbb75ZJk6cKHPmzJEjjzxSLrroInnyySe198RVV10lHTp00PdyYtu2bXWJnkRLobBjx466xE4G6Nixo7W8LVoMDNGTNkm7pmCA4E0NgCXHTeHAErDPBPaT5lmaQoNt8guEzzXkAWoZkD1LtgmG8DnPFATOwD6OOQsDi5YFuDVm3Lhxd2MRNwYSw8KFC2XBggVy/vnna1lk6NCh2ro+99xzNUlCni+++KL06dNHW9SQOedB3meffba+D9fTqKieK+np6VqS4R7HHXecJve0tDT58ssvNdlitR9zzDH6fiRwpBekGyO7OIHlbjrpINtQHSWRYnkj+RAofEi8FhYtAUYyIUCSWM+kf/IFabx9+/bSqVMnHZD/qEEa11cTMEwIpHPOJ41j6HB9RkaG7mFM4N48w5A1eYNCgDgYWQnip+0Ijy16LJNPkTrJw+RF5FJqzgTyNPuoNSNVYjRxPvmPgPcXhh+FCuRv5CWL8GP27Nn+D5qF1Tx16lRtLfNRKKX5MDQomQ/Eko/mrA6y5FwDCgSCOc69TBXTuY9Exn4CMInBF9DhIXk0eeJKL0sKB3R1ErKFRWsD+cWQMkRtiB9ih/T79esnhx12mM4T5I3hw4fLiBEjtMF07LHH6iXbtFMhWVIb5rxBgwbJoYceqvNU3759daDjG/elQMFoo8DA2DIWPzUHCgFq69TAadtauXKlNtyoWSOhWjQd/CJySJUSGoJcunSptqBXr16tA6U+JbI5r127dtqqMB+OxIYVYMBxSmlKbANkFRIDlgGAtEmQbFMoAEp7EpAvWYRj3AfLhOdb7dvComEY44i8QiAvQ9DGyoe8qcnS1gW5Q/QUBrR3URBgKLGk1kyBQGFw1FFH1RlUXIchRc2Bwsai6eCXtAIZI0lQurOE0CFvJBUSwnvvvaf34V3CPsj6448/1tUyAjIL1TYaQLEU6ClJdYAqGkR94YUX6ioa0s2SJUt0FZCGTRLa/PnzdemOBIOmTsJoyDIHFDA8B0I3Vr6FhUX4QR7FKqdmADdQIGBsUQtGIjJyj9OYswgv4FK/NXI+BBYvpTRkSukMsVPV4mNxjKrY2LFjtTXNPo5RMlNSz5gxQ3ue/PznP9eaN8exoinhOc462h6BKh8dcTiPQoGEQKMnz4TkGwNVOuLAtZbILSwsWjMg8oPSIQj9jIeBU089VS+bEtQGcINEI8RisLCwsGitwGvloLAcUgg6Gpb2wQBVPKQcNHsLCwuL1o6DQuRoaOhl/sgi4QAEbhpJLSwsLFo7WqXugEXeWIOohYWFRWtBqyRyLH86I1hpxcLCoi2gVRI5nir4qltYWFi0BbRKIsePFWnFWuQWFhZtAa2SyOmcwJC1lsgtLCzaAlolkQMGAbKwsDgQpfn58uNrr8iar76UtTNmyM5lSyVn/XrJ375NCnftkhqbdyIOrXKGILr0003/tNNO0x4szQHGiWFAMdwurQeNRUvB9sVLZNYTj0r+tm0Sk8AUdiIxKo9EqTSqO8+pHbFsR6vt2FhJSEmRxIwMSVKB83uNGiU9jz7afTeLloCgJpaIBDCk5qxZs/RwAAdzjAekHIb8ZPQ3Mw2Z8WendyvrDB6EVw2BcSkoaJzDjJKZOIdxYiwswgVExiXvvy8Lprwohbt31R+6wlOCdGxHK4KPiY2TGnV+bXKSjLriKjn24ovdRy1aAlotkTOU5tdff63HTT8YRI6rI2Og81xImTFoDBEbicc5JC+EbsaAhuAJeNkwAiTH6JUKuC8ZDosewue3ELg3hM/SFAwcNwWEhUU9KGLOX7VK5t/9VynOz5ValZ5qamqlSu2vUktou7KmWvN3pU6jtVJRXSs1aocr1EihSq+J7dvLqTf+Wo5R+cqi5aDVEjkNncxWxMxCTUlsWN4M0MXIjwwOxhjoECpeM40N1gWJY8FD7s51lmbbFALcC+J3Ej7rhuhZss1+43bJtiF8yN/0rGWdJdtcy/JgFHYWzQiVlnIXLZSld90hUXHxehvyNgGQ3lxLvVD7XStlKg1uzC+QnQWFktGps4y78SYZfu65+phFy0CrJXJI7+WXX5Yrrrgi7ESOZMJQuxs3btSEzfjLkCHrTa3HG6I31r0hes+CwARD+BRsWPUM/A/RY/VzjN+C9Q+hcwxA/IxL7SR5I/WwTuBejCxptf/IQK1KF3vnficrH1AZ3sc382Z2sK9Upa3VuXmyLS9fsrp3lzN+81s5avxZrhMsWgRaLZFDThD5lVdeGTYiZ/x1CBz5hIHzGXAfN0d/rO/mhJPgTQHg3OcsDPgd7MfCh+wN6VMYGLkHwjcFAUsChG4kHoied8K60f9ZN8fsbE0HHxD57i+ny0//edwnkXsDybqkskpW78uVHcoi79ynj4z/05/l8JNOdp9h0RLQaokcgmJS6Msvv1wTTLCA3Jib0Ex2wRylWKLcs6mt7+YE789J9s51z6UJELrx1OG9UQtwEj4FgSF+CgZgajEUBFj8bBurn1oB+9lHQ7C1/oMHRL7ri89l7ZNPBEjkUVKsCvPlOfskR33PTn36yll//rMcNvok9xkWLQGtlsjBQw89pGf2hwQCBUTDJBhMNst0VUxyweQWkLl20bLwCm/E72vbnA/hG3mHgoAA2VMrYN3IQ6YAgNDNhCFIPxSqED/rfB+2OWYagllv69BErizytQFb5AcS+fg//cla5C0MrZrIH3zwQbnpppsCInJmBZ87d64edpdZkJgNieuRUCwhNA2c5O4MkDwBOAsBvgMED/k7pR9TAyAwHyznsWQbq98p70DwED/nYPk7j/G9W1ttq1bVkLa88ZpsnvqmRAVgiDiJPLuwULoPHCTn3nmX9DhysPsMi5aAVk3kzzzzjFxyySU6wzYELD7mBcX7hKnqmCiWiWchb+fs/xYtC07SJ3ha/M4AIUHoyD4QPoDkKQBMIWCsfnMeNYLMzExt2XM9RA/Jm0ZfI/mQTkhjLZn8IfLNr70iW96ZGhCRR1MYllfI4uwcKVAFZ/dBR8i5f71buh8xyH2GRUtAqyby//73v3LOOefouTu9gUmhv/vuO53R+/btq32/sdQgbyuftE4YYge+iB+Ydc4xjbsEyN7IP6YdwBQALCkAuA6yNxa+IX4TDOmT1igMKAiaGqES+SJF5IVuIv85FvngI9xnWLQEBEzkWK8//vijfPLJJ9pyveqqq3RCpIr7/fffy/Tp02XkyJHys5/9TCfsb7/9VvewHDNmjJ4B3wksnmnTpumGxPPOO083JGIlffTRR3p2/UmTJmkLGXz11VcyZ84cPV0c9yKTNIZnn31WE3nnzp3de1yZd8GCBfqZzOcJgaN/o7ta69vCGzzJ3QTPfWYbkB+M1GOInm0jB1E4kJcoEMgHpD/StNH0IXhqA56dvpyFQ0BQ6R4i3/z2W0ETeYGKZ7/hI+Si+x6QjK5d3GdYtAQETOQkQDRkZt2HXD/88ENt+TLZMdt///vftdsflglECWH+5je/0R4kWMa4AwIS9qOPPqobEE8//XRNuiNGjNDnM1s+7n1II5xPAUGixwPl9ttv1wXChAkTGiXet956S5/LrPy7d+/WhQqZhpn5mbWfzEEGsta3RVPAk+yd696OYeFD+hgzGBymsdcUBOwnX0H05MO8vDztyulJ8s4+AKZROF7llZ1Tnpe8Od/RUUA/zx9A5Hnq+T/uyZaSUpWnFZFffP8Dku4wjiyaHxB5zLhx4+6GmP0BVUIImiWJ6YMPPpCzzjpLL8ePHy+HHnqo5ObmymOPPSZdunTRg1bhb42FvWzZMjnjjDP0fbCu6RXJce7HNveAwLG4sZTfe+89nSixoJm0GemDBE6NgHVv2veiRYt0Rx3GWuH+2dnZ8sUXX+htCgp+J/c2JE4it7BoCpC2TMBYMIF0ZwLGiAlGbiHNY4137NhRunbtqmu+9Bgmbw0aNEiHIUOGyKhRo+Too4/Whkn37t21wQKx8wwsfwoB8sCmTZtk7Zo1Urv2J4lV5K8i5I5h4yDupVXVsq2oWI+I2L5bdzlS5WEG0rJoOZg9e3Zgw9hCpBDy7373O3nggQfknnvu0YSen5+viRtgFVCNZJ/Rp5FfuNYAawKQYAHX0OGGREi1kQTENdwbi8U0JEHeWChYL96A5U7VlUDm4L707rz44ou1TMM2GcjCoqXCSf5Owic/mEB+IC0TIHAa5zFQDj/8cN3TGIMF4+fMM8/U8uIvfvEL6d6jR531HwyIT/a+HHlP1cLfVUYWMurMmTPlhx9+0CONUmiQhzHkyH8WBxcBETmJCukDEsdHG3nEkC0Ea0DCIzFSJQQkAvY5YQgXGOKGoA1Jcw37uC8EbUDi5Zg3DB8+XEaPHi3HH3+8TtxYMpA/9+EZFhatEU7yJzgLABNCTf8YYu2zOshJY8dqaZKCAzkH6x/HAWrDyJe0cU2ZMkX34/jXv/6l5VfGIrJoWgQsEJNQsAj4kFTlcnJydIMinWcA5I312759ey1zAJ0I1LYB1jvkTwkOSGQUEFzL/QDPoNrIeVj4gF6WSDHeZBVgEjKBe3K/UKwQC4vWAHJAeXZ2UGRejZGGcaWWELeWenr10nkcxwas/7GK3CdOnKhHG73ssstk8uTJ8tvf/lbX3KkVIBdZNC0CauzcunWrbnCkswzyCLrd9ddfrxskH374YU28EDANnEuXLpUXXnhBkzzVPz4sevfnn3+uvV3QumfMmKHPR/OjMZPzqaZBwCeffLKWRBgelsZSrGoscxKH8WZpCDwHnZF7Y51YWDQXsn/6SeY885TsWL5MElLTJK1jJ4lLTJKkdhmS1D5T4lJS1b6OarudPp6QlioJySmSpvJOlEdNNhjUqHyz7M7bpWD1Kqwm997GQWNnTmmZzN2pDK7KChk09lS54vEn3EctWgqC8iN3at2U8ASsXqfli0Xsbd8rr7yiq2G33HJLvePe7tPQvf0BhQvAZdESuUVzYeP3c2Xu00/J7jVrJKYeKStCdf3fD5XeDVgrVDXRM/9ypxw1YYLEMPxskAgLkSvjiobOyx56xH3UoqUAIg9KWjEBogUsnfu97UMeYczuCy+88IDj3u7jbR8hEJgOGhYWBxuVpaXKCn9aPr39Nsleu9aDxIFKl24jpS4oI4mgrCUpUcSZr+5RVY3h5D/5hhPEqbp2v+Fm0XIRMJEHC/R03KXQ1g8G0PNMYWBhcbBRpCzw+KWLZWByogzMypQBGRnSLz1NeqenSLeUZOmUlChZSQmSER8vaXFxkhQbI3HRqhaqri1UJF6kArPzhIXD1X2qSordG/4DE6hKFSo2F7V8HDQiP9jAu8V4zVhYNBeQJxJjYiQlLkbS4+MkMz5Bkzhk3jMlRfqmp8ohGWlyWLsMOSqrvXROTnJNr+a+PlyoLnITeRAVVCzzOBXntA4d3HssWhpaLZEDK61YRBJIqU1q/ZoHsDTZwpk9nOsKWlqp8dhp0SLRaoncyioWzYmq4kKpLCoMLR0qIsWLJZDxUXzCGDR64Vx3L81+93qUOh8OZ4Jmm5NaPlotkeO7aqUVi0gGFnFCcrJEh+p1pe5Ttme329zXjO1eegZPcx3U6q2Y2DiJt13zWyxatbRCr9DmklbooUpBQqAHKz7wpucqLpzEy8o+Fk5Ao3S+0Y2c4YZfNQPP57q31QKvm/ik4KdNtGhatFoiby6vFQibcWaYKu7NN9+Ud955Rw8I9vXXX+t9dGWm0xOzEdGzlSEO0PIJZqQ7M3yBJ/FbtH60pK9MgVJWVeNfGWDRrGi1RI7XCuR4sGAInEGEIG4I+dxzz5ULLrhAD6fLiI30NMUXnrEnmJGIiS0Yi4Khf1999VV5++239bUMCcyIZgsXLtSkz/AHzN5Pb1ozsp2T/I3FT7DWfmTjAM4MB4uGIy2oeERFteoKfESj1c4QBNm99NJLcvXVV2tSbypAnpArhLt+/XpN2PjLB1MbgJC5FwSNpW7W6UzFqHKQNONS80wzSiSTEDD2DDUQhjFg3YyOZyYg4DwTTKcqs+48ZhE+ZH83S9Y9+7RUqO/m74THMeobbCgolI35BVKhvnW5SgO/fnOq9FbpKRRU7Nsn3191eWATL6tAHDbkF8o69RsylBFy+o03yfDzznedYNFiEFQX/UgBFimTUzQVkWNxQ7QMDMYQngzmxcBfB5MQIXlqAcZCN5MPsA9Lnfix5PdD7gQzGiTED9Gzj20ah80IlYbYnUTPuikEzDISUKHeQVF2th5DGyKLotONsiz179Lb7p7E/Cb2uY+HiuzZ37qIXNWiAiHyjYrIN7iJvEx9zz9+8pl0PfRQ9xnBoXT7Vllww/UBE3l5dY2sVWlpU16+tFNEfuoNN8ox5//CdYJFi0GrJnLAMLsM6gVphQMUDhAjFvKKFSv0SI1MhoEV3tJhSN1J9BQArGP9Y+2zDqkZ4jdEbwoArH8A6fNOeR9OwncuzboJBxt0dc/fuVPmT3lBlr33nt6X1qWL9rxISEmVhNRUSe3S2TWIVaeOap/6rakpkqh+c2rnzpLcPiukCRR2z/hSE3mVesf+ug/GqELkp9wC2aLIvLLWTeQffypdQ0xfpdu3KSK/LmAiL6uuljW5ebJNxaddp05yqrLIR5x7nusEixaDVk/kDz74oNx8880hEzmEBQGibSOhQODIJ5FA4MGCwsqMNY+swzrEj9VPIWCmImPoBd4vA5NB/Mwsz7aZWJhg1p3EbsjeSfhmO1Qwzsm2JUtk5iMPSe6mTRKjng34LeqPa8m2InvnkmPVaj1KxX/4pCtk7K9ucO0PAjs/nybrnnlKFZDV+rf5g1j121fty5UthUW6obE0TEResmWz/PDrG4Im8q2qhtCxd2+Z8Of/k8NOOtl1gkWLQasn8scff1yuueYaPYVWsMCShbiZGQkiZwxmZmKx2A9kJojeEDzrLAmmBgPpQ+ZY+5A+5M53MXNOst9sc56T1FlyjZPszbonSdZWVcmiV17WA1YxBCxSiZu36zxCIPK6dfeSuzD2drH6LbUqLiddeZWcfM21roNBIBxEXqbe4x8++iQ0Ilf3yV28SJbd9ZegiHw1FrmbyM/+05/l8JPHuE6waDFo9USORn7RRRfpSWgDBSSEJcp46Hv27LEEHiZAonjfQP6Qu/HEMYWBIX/cLo2Ug5VvZB50fNa5D8dZB4bYS9evkxV/+6tm6Gr1B625poZR/GqlUq3T5Zz9detqP/cqUwVAvopDhVomqlrGaEXkY5qRyHXNQF3267fels6HND7+vk+o35a7ZLEs++sdgRG5enZxZZUs35srOaog7tCnj0xQRG4t8paHVk/kzPDPnIVm7lB/gPUIuSChQORMa8UE0hbNA4gdwnc25rJkH+SPro++rxttVUhW3yz1808kWhUEddA8GuVauOFcL1HkvXzvPtlbynSFtVobb26LvErFP0kVKNf/72Xp2Lef+4wgEAYiz1Z5omv//jLx9r9I3xEj3GdYtBRA5KELki0Y/mrjpqGPSS/wA2dSCmY/wgfcknjzAqubGaZ69OihZ5CnYB0zZoyMHz9eF9JMrs2MU5deeqnePmrIUXrEQSSTuqD+YHXrUQXdAUvcBLxFYrSnCmer9FBdowvx7Jwcyc7O1tIa2xTw1BqoQVCgGP997u0Jf8nbE857ebtvMKhrAwgCrjjU6mEC4vzMTxYHH62ayLHSyHC+MgQZEd0bF0I64NDrklnImXW8V69e7rMsIgXxcXHSvn1WUCQKuQOurK2tkS1bt8i06dPls88+k2nTpsk333yjJxemkKewX7x4saxatUp++ukn2bBhg+6wtXv3bi3D5ag0Vays2GCovFyRLnHR8XDtChlVRYUuEzsgROl4IEHpuoy6PiyDd1k0CVr1l0FPhaw9wT6sLFwI6UWJjHLcccfJhAkT6k0SbRF5oHYVKCDMsppqTVasM67IsGHDZZKy8rH4mU/29NNP12kEd1OkOtIW1jm1OOanheinK+L/8ssv5StlFKxdvUqikFX0E4IDBVI4rPLq0lL3WnAgDgyaFYo7pkXTImbcuHF3MxO2v+CjoiNv27ZNVzWpcmZmZuoMhHXLBM3GT5mGKKyUHTt26POcDViAainHOGffvn06c2BFMw4JREswPs2cxzbjk9CohWzSmOVFXGjozMrK0tsQOM+hByaTPxPHk046SU/QHIpni4VvVOHJotJFRXGRVKnaUXVlBYmojqDCbeVVqGfhwx2InIDlubO4RCr0tGrKAFDpraeqmfVRZG5AGjSNq0g93bp107U2pLeBAwfqzmCkI5a6UXzLZsn9YYFEq+v8BZLQLjowYXyoOMWq53UZPoKH6zxl2gtM+wDBjMfD+/TmxUPhVLxxg+ydP6/R/OIE51ao++4qKZVyFZ9M9XuHnnW29r+3aFlATQiYyCHstWvXynvvvaerl4wVgqVC4mIWfKqe7MdKYQb91157TVdF58yZoyWMoUOHavcygEsfEzJTRaUKCygc3nrrLV1l5Rn4KZNxnnrqKe1BwvgkWNLopc5CwRsgbJ6FlU0hQxUY+QS5ZfTo0ZbAmxgFO3fKqmmfyeK33pANs2fJ1oU/yq6VKySPgnr9WrXcLGWKoEr25UqZ+u5lBcoAKChQZF8psaoAD4bkgyXyHR5E3kelUyeRBwJiXbpurez9YX5IRJ5AL9zefWWjsvrXrFmjjRkCRhRGjTGACGwb338ag1mSJ5F4ijesl8LFi4Iicv1elMHVrktXGXza6dqjx6JlASIPyWuFBPTII4/I8ccfry2VKVOmaE8RLGoIGiLt2bOn3H333Zp8p06dKqeddpqccMIJ2oK4//77Ncled911Wn+cO3euzJw5U2666SY5++yz5dNPP9XXQbacf9lll+nzzzrrLLnrrrtk1KhR7pjsB4mYeFHgUIAwUBUWOSSOVcU1xkK3aBrQI3Hn8mWy8PXXNYFDjEB7b9fU7pc/1DetUWRBh50U9V0T0zNElbzSRZHo8VdPlvQAvI0MCpUBsOQvt0oNZOgn0IF/2JMthRVuAlUGwolXXCljr73OfUbg2PrOVFn7zJPKqvaf+PBaWZStap2KPKsVeXbp31+ufuoZSXO8B2qxhqSpUbJulhgoZp20Tr6pqa6STFWoxMyZra1zf0GhkldeIfN275FKdc8+Rw+TSx962E731gIRstcK+iBWAR4ekCeJByCHIJMwah/rAMua43gBADIziY6OHgDCNZaF2YcWSeKEkOkWbix5Eij7vYE4USgwbCwNTxA4sg4jEFIAWBJvOmAFFyprceFLU+SzO26XzfO+l3j13aPUdyPExMVLTGKixCUnu4IizESsTr6nshz3bN0ia5cukc2q5lWuLNPmAtZonDvdHkxAs0x2jOjEOsZLZUX9yVHIV0iZSDtMZE7j/DHHHFOXvhlxE13/4osv1p4948adJp10P4rgtHbiwftAXtmi8pYZW4haATIn+ZV863QJpbCxOLgImsiRKmjNRw9kwCij0QHWTe89U52DuNlniJ11gjnOx+eYU/tG+zMaubk34DgJ2hvQK0nIv/zlL7X1TUI/+eST9VghFk2L6uJi2fTeu7LlzdclS32fru0yJFN9u4yEeElXyxRF5smxMZJEOlDfM14FLD+kjVKVPopUGqhmn7rWpIGDDtKxen5qMxX4vAvyj4ZZBgnyTZpK96m6A5V7ZwCgBkV8+BSl5WWyYvUqmev22lmwYIFeIqOaQO2ZwBDNSKMYbeRhi6ZHUEROw8sbb7yhq3C///3v9T4I10gaHKdh8YgjjtBWMaDk5hhWBDo4eh7kzDWAhskuXbpoy5xzwaZNm/Q2ujqWAI09PBPr3t/emvj82sR0cFCtalhxVRXSNS1VeqSlSK/UFD1D/KEZ6dK/Xbr0S0+TPupYT7W/R2qydEtJkqykeKlQ1f8iZckZS7QloE7+CRK1THgZIlztBKG9EWpJgchMTlCg6J6x1TW6vevCiy6WSy+5RM4//3yZOHFinaNA//7968baJ4+Sf2nPIv+2dOu8qrpWdueWyp68srqQU1AuZZX7OQP+QC6mfY22P36Xv6A90fBZUyJgIieB85G++OIL/TEpfSHrAQMGaGsYNyz20UA5adIkLY/MmjVLN9agl2PBcy370Mr5+PPnz9cyDK5dV155pSZ6vEogbxo10cZJVLxI3AXpEALpNwYI31bzDiIw3bCw1aqzww0BkzBOkVKissZT4+OknSKpDqr21SkxSe0PumJ4AGrDVGiHWqBUVyD9BX8X0nty+/baFTJUVCqjKViYX+DZK5TaNLVcCBzvHfI+nbVwnEDmOe+887TkY2rgLRX5xRXy5Cdr5PnPf9Lhv9N+kte/2Sgbd+1/Z3DXiy++qOVaGhbhN4CRCBciNRmewYilVsISI/Vvf/ubPPfcc5rM62paTYCgiBxrmJ50/CDIlc4QyCs33nijJmQklcmTJ2tZAzLnPD42/riUZnipoKUheZxxxhl6JhwSACU8hQPjmlB1o6ce8gj6+A033KBLe0pHnu2P1k1cuaYpX2AkIGf9eln9+TRZP3OmbFGF5s5ly2Q3oziuXyf5O7ZLiUpwTGKAe2BTgq+gg/oeVNlNCCcqiwvda82JWqmtUlZwqPKQSr8hg3esvmswUpX5NEgs0dH+d++PJJSUV8vXS3bKrOV7dJi5bLfMW5MtOfmuvAAhYzxiFP7hD3/QHEdbBG2D9BnAS++TTz7RfIVBi4EK4aMw0F5H2wEGKe0JTclDAbsfYkFjZSObUK2CrI11TCPk8OHDtW+tSTiU2iNGjJDevXvrbTrf4HlC5xvAvTjetWtXvQ26d++u91HaG1A4YJ0TsAb8gSkVqfo5Nfa2gqLsPbLp+7ky99lnZP6UKbLys09lw3ezFZnPk01z5ujljqWK1FXBumv5MtnD+DLKuijYvUsqyyskNUAPBTqe5C1dLEWqgEBnbgykkCqVuPeo6xjvhDSDF0tmt+4ycMxYSfZTPnMCV7u96jcH437IRApRap3G1/7HHRfSqIOMb5KnCsxodwO9P+B9bFOGRynWnYp/lqrBDhp7ijB+etBQv2fvgvlSvGljwAVLQWWVei/FKi7V0rFPXxmiCKy1obC0Uj6ev02SEmizY+C1KElPjpPhA7KkV8cUbXjiOj127Nh6vb0hb5SEW265RTtTYKljoaMkIAUzxDXDSiCtnHrqqVp9aKp2H5590Nnt2GOP1a3pBwOUoqFqnZGIirJS2fLDApn91FPy6Z1/kW2LF0t8Wpr2EKlWNaF8ZSlkr1sr25culbUzvpLFb70p81+aIrP+84R8dNed8sbvfiNzX3vVfbcIQwiZxXll02Q53+B5FbhmOqy2cNVWalR6CBQ8mecTL8ZZiW+j46wYpwzPHuLU9M3Im3jtGQkJ6RgLnsZf48GDd15To1WbqZSAvtwUWysqVVVu7dtT5bt775GNygJPjIuVJJUJY9W70BzH4FAqYeqxulWgwwoWaIwKNSoxVhLiE8TlBGdxMOEsPKiGJ6hvEo6er0w3FyyIR4xKI0mt1OuLVF6pamJV9cJ+zyFUAVw9sb4BxIwFzhLZBCCbwDOcR3secvC7776r5RXOa0pJxaBVEzlSD6XhwXiR/qJw9y7JUx+4ND9PKtD8VakdTpRl75Edb70h7ZUV1iervXRPTZFuKcnSJTlJuqj30SkpUTqq0D4xQbsFpsXHaQ2UCRUKVaisrtYugU1VDfQHzfG1GJvcieZOMaTZ5HaZyhoOvbEzmMKA368bqfVGrR4fvTUiPiZa+ndNl75d0nTop0KvTimSkuiSxGgPpO0OfP7551oDp28KsjJSC9Y3jaHMGIY8TKdGZFw6SdK2hxOIGaakKdGqiZwORM1pkVNSr1y1StZv2iRbVq6SZe++I98+8bh8+/hjWrf+/vn/yrwpL8oSZUGv+PhjWTtjhmyc851sX7RQsteuldzNm6QywI4xCSrhpaSlS7KyovAOyVQWdpYibYgcQu+VlqJdAHur0Cs1VXqofeTaEre3R/PRd/OA3wtf0RHH+dtDew/q6jAUhIHo/OEGBYnrnURpaYXaQWtEu9Q4uelnh8u1Zx6qw3XjD5NLx/ZTpL6/XYJ2Ofql4HlCpyfaBLG6GSWVBk7aC2nzg9ghceRcerBzHufgCILbdFOiVRM5LxRt62Bb5JTAS5YulS2Mi7Fxg3z/xhsy/cH75dtHH5FVn34q676ZIYvUvvkvvSRznn5Kpv+/v8tnd90p0+/5m3x5770y48EHZMZD/5ZP77tPNi5adIA+1xCi3Vodv5jfjc5J8HQHhGbio6MkQWVSLbvoqywMQkkzNZUVUhNETau6tokErRAKFWprMbFIKy49uLUhIS5Gjj6kvRzVN1OHIf0yZVDPDGmXUn+MHLzkkE3wWMEZA0DUl1xyiXbMAJC4IXicOABWOZ55TT2/b6smcs8eoU0NSt0lS5bIipUrJU+V1DG7dkjy+nVSOvc7yVu6RA8+FKssm+j4BLXc3009Pj1d4tV6dXmFFO/LkZ3r1snquXNk8efTZPH8edo9c+HixbonHesMNkZrOBocVj9+98Y1M1YRs78wpMEYHwcwSDNKK80NpIhQhmytKSuXGmW5BSRPqXOrIHJ3AcKV4TJA6HEbDPY3tio6b8bagUXjaPVEfjBajGmdhljpHACp4mo5rFdPKfrwA9n01huSVFQoXdu3lw6JSbojTFpcnCTF0k09RuKioiVG5VqyTKX6U1ZdIyXUJBQhx6hz0flpNS9RmZGCgh6xuFSaUfDw20ejo8fZAkX0S5csdfVkDYBEmCGnHpOrDByMdg8BBjKdWEsFPtNJaRnurSDA+wyExL2ArxGr0knIbRXqW1ZQrQ/gPpwJbRu5ie8aHeu/G6XFwUerJnIQiCwRDBjhkRZttDL84/EXPaRfPynPzpZoZS337ZAlfTLSpWdqsu6W7gzdVUC37q6sv9S4WD0BMEOYGukDQu7Tp4+uup2o7osvKw0vdKRiH65ODHlANY4qHIRfXuGadzIUIEmVBqHpRcfHSSxuasqyDAUhUldYwCxBzQr1DRJT0/zyx28MwRQGWpZzr9O7NCRfdosmR6sncizapvDAQNJgbHTGYOAZphNA3WBePFNZMlXumdpBLJq02pesLC0GkcpMiJcOSQnSNTlJW+nokZ7w5QdPBylGwUOvg8xpkDlGkfsxI0cqQldxcD/TH9Q70/2u8vbulfmLFunOEAR6riEb0UuXnmq0A9Dhik4QpntyrKpxMD6IRejgm8So9BGWtBvEPbgCcoDQscgZatii5aLVEznEGk7PFUZ0g9QgcLximBGG3qyek1zgnx2TRCeK/TTJmg5YO44A0XvVQ1UGLCsukho3UfqDai+3aQye2ZxbkHldvudRujChdoDfLL+f2gdkDqmj20P089Q7mTt7tmzduk3XDEJBED8hZDTHMxuFtzQRBKpUGgoUPLlSGSGkDReRh14zsGg6tHoihyDDQeQ0JkJY9NgCSB6MCcPgYN7A+NvRWmZw7wgCkGh5UbGeZMBfMN63hDhiHqBX7DBVy2D2J4ZwoEcugUILSYd2AEbEozWfHm40mNK9OQjj7wBER0Xr9o2DiTBEOyTwfGpvFOwmLuGSd6qCGDSLeKCRk361tKLSg0XLRZuQVkKxELFGGeQLHZxGTQicUd2Me5FPYE2FISMGXLUOB5MCL9YgNRAIHj2ezg/4x+JDS2cICH7U8cfr8SV0Y2uQwMsovyBPZs+eJV9/843uYIGnDt+A9ggaeY2k4w2h1gbCgdqa6qBGYaRTknnrGCCJaenahztkhJAmiI+VVlo+Wj2RM1EFTvxepYsGwPl4gzDbEN4i+IzSkElPLX9A4o+K8S/xEzP0c3pUHhDLcBFzAwjszfgGni6hkLgBZJ6YmCTJycnaMqcAxVsHXR4yR9JB3mKwIEaao3cdo9D9qAifQY4C/dYgXO8A1JSXSzW1QPU7ggZEnpKq01FICCH94NWuL1dxse6HLRutnsi1J0eALojo35ADfto0KDJOOuMtm6nm/AEaOT7j/mYAXAC9KSL4lgdDTP6CRzIeeNM9ITBQA0pLTXNZ+CNH6iUeOlj+fANG1mRMCwpWuk8j6zDCJoMWVVZVKdKvlNogyMt5BbUgXzNQ+QO+OVZ5qAjHd68KwvsIMGKBnnZOxYGxVvCgsWi5aBPSivGqaAwMhoNlx0DxaN+Mp0DAMgwULos8tGox96CxMxCNPBhQG2huOCkL8nC6jUKqfAMzVyX6PB5CFLCQPFIX8s4wFXr16hlwokbQYAJmDUXi1ADodPX9vHl6SS0An33892kraQzUKMLibRIGVJcE1xkImHLE1UU/8Dxg0TBoc6NGifcbXnC+PNT8QZuwyGnsbMi6odrOYDh4YEAYkATuhM7x0JsL1QwxEOAHDkcj2cEmonA8LV7VmIJtJDUuooC4xMbG6IIULZ6JU+h4RacrMh21NSYVmD59usycOVMX/nQG0xq+OncvE3WoWmAgv4lzjQVMYaLRQJr1G8F8R3UJhZuOintXa5VWmJ4wd/FC3fPahPxVK6UiL991vLpac8P9998vzz//vEydOjUsfVOQBWn3wWDEcMQTDAOAZwQzLkurJ3KsuYZ0W3yj+VC8RCagYKKMRhsy/YEqQBgmlizhDxjtxCt5BpER49PbBZeB3dAWcRhdNg8mGiqw/QGEFZ+YIEcOG64tfCOrUbjTuIvPPrUCPHYINP7y3WiHYVCl9Rs2yOrVayQ/v0CnKX9BrF1uqK5t9jBsA707Q0FwGnuUjkel2yDgd+DT3hpRmZcna558QtY9918d1j77tGx67VUp2rjedVyRNhNJQ7Y4OjCNG1NVAiTYl156SRfiAIORdhwcI9555x09Q5ABDfaca/pfvPzyyzJP1fio/eE8QGdCLPTHHntMnnnmGX1tIGm51RM5jZ3eMhQNmZ999pmuztCASRWdTBouMDNMIO6HMSqOqkLu3goNjC0eCiCzYHp2hgv+J9+mAeSXqAg6ThXE9A/AxRIvHUa3M3PT0n8A2Y15Kqm9oeFD9oeq431Vhk9NS9UufIHA+fWjoqJlX0G+rg0g+ZHhA4Z6fkV+8GOR09gJmeCxwvtojWCAs8K166Rw4wZX2LBeShRBV5fsd9kkDdBWgxsuNXbeCTOdIYtA7qYvBaT/7LPPasMQAxJ+gZCptVFbQxJknHI8r0hTbLOkIMAix4DEQueenv1SGkNIRA4Z3nHHHfqHABIbkf73v/+tS5Vp06bp/SwfeeQR+c9//qO9QJxA1qC68uSTT+pzqG5g3bzyyivy9NNPy8MPP6w7n4D3339fXnjhBbn33nu1W5o/VRxIHF3TkDn3+uCDD3RDJhYWmRJLPNyTxJIRowKY59CXAa2t9ECt6wAJ5ACo64OdeT3SYd6cv1IC34e0Qwan8bWzyoxdOmRJQoDfjLOdX437FhQVygaVXum7AGl8+umn8tFHH+n8ZLRVjkESZvC0em6Z6h5RIbSvmF9AXMLiBtkSwW/D6FLE6wpxrpo0E7Dow1H6nSKlwVFY5hToeE1hdVML45sw6TzYu3evbog//fTTdbsK1jzfje/FufAXpI2bLr2xIW2+nZmSEiJnBEXSks77fiJoIucH/eMf/6gbuAkQaUohOsoQEQgeQuZHY/HS8Ig2BIkakCipotBYRaMk1Y3HH39cky/76E3INcyFR8lFtZZOKsxMzbMbAyUbJShWDS8TIofATZd6LPYmQ4iEyocsVb8/3JNP+IUAElFrQjh+dRXuhwF6SpFSnM+mptije089jZi29NWS2gCZnfRLhseLCuMJIoDMly5ZLLO+nSnTVB786KMPtcHyw4IfAiIEAzTyus5JahmqZBXJwLqGnEePHq2/BRxHGwhkjCH4m9/8Rg9dC+FjYSOTmP4r8Bi8xnWcixEKgSPDGCcMzjOGJu85mNpX0EQOUZ9//vk6ciahkJjQf/jBVEN4AW+++aaOKNsE9GoIH5BY8Qrgh0PODAYF0X744Yda5qBkYh+E/fbbb+uqBzNvMHgUiZeSzRu4P8999dVXteWuRwZUhQkvGQ2cajEZoSkRFROtB5EKiczVa0Wrbq0NTS0ZIdNWgOTJ2RCneS4ZGtdKM9UY+cHIOpA62j3SDkuIYfARgyQ+rYMkpHeW9Kwu0u+QATJy+BBVO2gniTWVklBbpUK1xKkQW1sjMepJOJ16czwlLiRb48kTp4ydzM6d9XprA3mL6RErCwvrAkMamGEx4Cj4iwIUYxTDEGkEDyq+jx7j6Jhj9DbnQvBGKWBJ4zvXoIObCetZh8RN2x3ncS3A4IQ3A0XQRE5kxowZ495ygYhREgFTwiCdGKuXCGors9Q1GSyR5zwTca6lBCMRG59tqqz8aIibF8dLBRz3Ja1A0rwwLHqsF16mTuwq0Tc1gRtEqWfSXd5fS8Y1vZp7w4FgrKmACg91f54dNgTy7CZAcI17LQOMR16nq6tlDIaAD5AujKQDieQU1cj/vlgtr3+zTl77ZoNM+WKtPPnRSnl5Ram8mzZIPk0eIF8l9ZUfE7rJT/FZsjMmRXJjEqUkKk5iReVDL4ROVMif2Xv3yptvvSUffvSRzJgxQxtHOAkgraLhY7z5I3O2RCSqgnL4w4/K0ffe5wr3PShH3Hq7ZA4+Sh+HZyhMUSBQAeCqm266SY9CSvsIcjBeTHwPvgUcQ8ELIG6MzyuvvFLzwBNPPKGNSs5lmAszKz/qgHGwmDRpkpZqeK+BIKRU762jjZOk+WF01jD7DNHT0g94KSQAU8VgHauZxGMSBse4B/eiymFKLs7x1SCAhc+LgrzpQMJLohpkCpeDAT6Wv6TCR3Z1CAoPoerxVgK4FzMFhQO0CUTFxYfM5aHEplxZNP4Wng0hjEWb36ATjgG/wd8GxpLSCrl/ynRZtGqLLFmzVRYs3yQzf/xJps1ZKd+s2S1zE3vKrMTe8nVSH/lMEfr7yYfLm6mD5dWUo2RK2hB5JWWw7I1KUL95fwSoG5jB3MhnkA35CVKD3MjTeGDQ6IdW/8knn+i2rjfeeEO3ZUHyJq+2ZMQkJknH446XrJGjdOgwapRkDj1a4hWHADgKZWDy5MlaNTjzzDN1zYj3wGxBp5xyiiZ0OAde4zjvCTAzELUnOIhzIX/eI+8PIxhjE5xzzjn6PHDBBRfIuHHjNOcFgpCYDUsbwjIEidyCpo3+gw7Oh0b0Z8lHRfLAR5IfgBsP2jjWhCl90MfxDkD6oKs1oPEUNy9+IP66NOgg4aBZcW1jwBonfg25IDYFGEAqEHC2tyt0YRAgwceqBMV38ReBnNsQdC2EER9DJNJQrqZ7fDgQelEQODy/gj8NjMUlZXLP89NkxfqdEhsTLXGxMRIfFyMJcbGSGB+rM3iV+lseFSvFUfGSG50ou5U1vi0mQzbFtZO10e1kRVWClIkqhF231OATaiJX+TY9o50chlOAIiRIivxpvHZYmrF2TOcs5B/yZrjSVXMD9QHDEAsbLjJAIUCqZShpOAa1AA7E6ATOda7jXKMIQNTGEKUQMKoFhi7P8mWk+kLQRI7UQVUDYoWgcb/hIzKvHb6QjIcB+V566aVa08aThSFQL7roIv2RaQWmpZfzccPhOD+aSUtvvfVWXWrhsUL1A52ccU4o7ah20Nhw7bXX1lVhGgIv2Mg14UBxWYW89NE8ufmBt+Wupz+VR1//Rl76eJ5Mn7tK5izZIGu3ZEtOfomUlJRLvKgaiFubRJMMFGSE4n37dONZIAjEWyacIL7hkDZCyv7hKpTcy2AQF6sytboBckVTUllpRY08+tZcmbNsq373erCuukDnIleIUmk/Si2j3RIKaTFGrceqdFlbWihRlWUqngemz7o843inkBWSjtF9ISaMr549e2odH+uThj0s1tZC5JGAGGXG300jZKCgysEHxEOFkpl1CBpSxlqm9KIKQgnDPkiX0ht3GzQlGjXHjx+viZqA9EHJjgxCAiFhECjpSSwkINMZgxKLxGK09YZAYqSgIT6hSiufzF4hj70+U2Yt3CDrtmbLll371DJHVm7cJYvXbJd5KzbL7EUbZMaCNfLFD+vl251lsjy6vWyOSZP4mkrJqi1X2efAxM2eKhXPPaq6WlJVVZcBaqqVNdS5iwxU1bBk9U78RfbsWVK6Y7vLrPIDPHNncUndc3V1WlkTx158id4OBAWrVsq+H37QY800Bm+/u0bVnDK7dVe/eawkqzgEioLVq3TvPH9/u4nDpoJC16Blaj1JWUtDz57Q6PPnLdskz7zznSxZu11Wrt8l2/fkSXZeqezaulNyVv8kZbm5khxdI4m6IHc1MBJ4zZ4Uz7PzyiskVxXaWMIU3sddcomkd/TdOW3n3hJ5eeYWqY1Lk8Q0ZdWlZkl8crrEJaapkCIx8YkSE+eqNUdF41KnngnJK1Ln/VQrAq8oL5VEFZsRkivpynYnXpxfXlUtW4qKJEoVCB169ZahEya4n+ofTFqyaHrg1Rc0s1EVoCUXYoaoTZUBKQO9B2I3wNJmnxH0qWJcffXVuvQGVEE47pRKuB/7nFoRlgDPgvj9TSgUAEF1pnBglSLqe577XJ6cOkuWrt0hRaXlkqCqrWSMisoqKVLW957cQtmxJ182bM+RVRt2yfLNiuCLYmRhVDv5vjpVdtUmqEzsGwxcxTjcnvQT1obIABCuGkxLB7/S2T3foKHfzzd/d8YSefDlr1Sh/ZN8NHO5vPnFQnn23Tny8CtfycOfLpPnCrNkSuYx8nj6KHkqfYS8kXqkfJhyqHyVdIisjusgpVFIGfufQXrGS8Q0dvrjqVShCvqomASJTUzWxB2XlCrxKe0kIT1LEtM7SlK7LpKc2VVSOvSW1E69lVHQT9K7DZD0LodIUkYXqdDjsERpKz1N1RxN4UIcytXz2WK8oDg9QYpFS0bo9eAgQLXLSfRNjWAnliivqJL/fbpQ/vLER/LF98rSzCvSVeaoKFcjkK6yqm3Ilp6ZMTHRLp0yLlailRVWXZovFaVFOsM1li2VHeTORvXhm06aFljGLbWbfkFxmZSWeS+c49UHwvqFnA4sFr2jUn0fJ+jMFe/2vvJEpbJUIXEK9R3Z+fr7Q+zFpRWyL79Edubky/bcEtlRHS/b4zJkU2w7TdwLE7rK94m9ZHp8T/leMqWwNuaAzEdPSgCJp2ZlNToGuKuQV9cwjrlKi6bw0WkJwyCGji7xLss8PkliEpIU6UP46brTiyksuIva0usG2hVShRgmCbfzdbZ4NAuRH0xQQwi29XxLTom8uyBHiuK7SErHftKucx9JyeqhrJ1OkpDaTmeK6NgElyatE74ibPWsSsi7pEBVXRXZqP3VKqtU6ewVOMiQ/khI9eDO0KGiJXodLF+/U257/EO57h9vyC///qrc8tgH8u9XZsjTb8/WBPvVpkL5Kba97IlJkfyoBN1Gkehup/BF7J57aWRMTEtzb+1HUUmZvPrpfPnvu9/pdYiUb2oKcxq4dYHOUt01RqUH49pXpSzwUkW4+eXlUlhdq/Y2nBoYOraxWue+wnJFxir23k5jH+nABH4l5xLq9u1H/S3HLfmN6jdZtGy0+i9EoykujA1VlX2BzFlcESVJyanKikmT+NRMXW1NzuysQndJ7dhL0qiudukvGd0O0yRPBqksLXZYOyoTq9dcoV91YHFA09+3Z4/u1YrOn7c3W1Zv2C4LVm7REk72Pu/joaR0VNacepY/VikZ1mXZNY4qZY2+/81SefB/X8nz78+Vj79dLvOXb9btBdm5rrEpUuOVBVdTJfGKOAlxupEtsN/t6+xZC9fJgy99JYt/2q7bJlas3yVzlmyUT2atkHe+WiLPqTi9ujJPpiYNlJfShspz6cPlwXbHy+MZo+SV1CMlO8pPiUC9Dm/ktWxznrz13Q6pTc6SNJUG9hfm6NDqjavf6tnQqPVoUFUpVaqAr6ksVzU5164G4Ud61TUJ8+k8P6Hn5Wab8zzO5fukS2XdKfWkFWWkxCXaCbVbOlo9kWPV+JoWrDGkJGEJ76+yauuEfyrTMiZDdFyCqv6qoKqu6JSxCSmk/P3nu8FW/T1+Qj2vVhFArPpKhYV58ujL0+TOpz6Rfzz/udzy6Ifac2bSnS/L9fe+offfP+VLefOLRTIjR2RVXJbsikmVvGgVt0aEnVg/vFw27dgrd/znY3l66mz57LuV8ub0hfKUsoLvfWG63Kos5JvvnyqX/+V/8vsvtskrnY+Xd1IGap9lfJh3xCjrVr0AT64JBK98+oM8+sZMWb8tW39T42oHkDZKyyskv7BU8spr9G/OiU7WVvm22AxZH50uP1bES4F6E6HEoayyVsqikiW1XWeX/tyewhztua+kd+0v7VRhTqGepvalqGNJquaWmJal5Y3K8mJXDU3FIKi04AX1fovzpp4/0rltzqvdv5M1Cn7nLZB52KY2yExFFi0brZ7IgRlqNFBgqdbLdJ4bppqqD9Q7GBC4Mk4RE1XyelD3TkmIleS0DvLO3F3yzYq9siOnSPbsK5Lt2XmyZXeutoaXr90p3ypr9fO5q+TFD76XNzdVyNvJyipNP1qeSh4iX0d3bjB2vt6Mic+85ZvkLlVQzFm2UQpLyjVxlpRVSF5RqbbE0YqJy/ptObK2oFpWJnaWHxK7y+ykXvJeXC+ZLe2llEHEgnhHGJ0PvfyVvPzx97JjT556J2qHtnTVvdzvnk/L90XaIMqmJqITN54ZRXnKelWWMtshwPWMGLV0DYgWHcMgS/FaXsM7JCY+2VVzo8FREXiSInxqaQlqm7dMnIlDiqqjxXspXJmzEwIFnsaAN+ivw2nmA5ql81L2edyKe1dXle0/X8Hn09RvttJKy0eb+EJ4rgTThRhSSIrDVlFwJHqNAzKHOl9l7hg9T2f9g1zqebknvJ0TG1Ujy8rT5b6pC2Tusi2KjHiGW4PVS1fjKgQGCVSoE9Bui6pqpSAqQXZX1MqOsioprA1MY4ewiEv23n3yn7e+lbue/kTWb89R/KnIUaUYfRxS08R2YFyolFeqpFVUXim5ivBLatjnPanF8c68eOsY/LguR5buVuTZro9kdDtE0pT1m5zRRRLTO0hcSoYi0GRNprw9LWs45IyqihKpKC7U+0F9mzNE8IK4nbswcekl7vurd6DJXqU73P5cfv37vy6/1vNbA2bR53ZIM2m43MY17MJZWkHhxAVqw9sNgTtKBxx3FBT711zrnrfzp1CxaF60maLWDBMQCCCrlCS354AzLR+QKdxLoK5xgq1SVXEtUcHzMp9QGQfiW3/4BFnf60TZXa4Koios0f1E5Qrqwe6AtcujIRCIq6I4T6rL8ANGoQ8sI3KfvMISeezNWTJtSZ5UxKRrCzM+MVmRS5I+4UAt2B0XoLYrSwulSgX8lvHy8QVv78S5r7RcPUeRYVx8knp+usQnZ0hiu06S3K6LpCprF2LXskb3w1Q4XNI79VUk2MclZ5SW6LgZJBJP93pIIILmRqybbRPxIB/ivIwGV9JfQygqq6x75fpi5w0avrQOpI0MrY+7LuCv1shVDYZ1jBNfHjwWLQdtgsjxPw/WqtB5yfNSbxnGLL2A01Fh9ue6hoF/b3r/gRI74BhJ6KoIqtsAyexxmGT2GiwZndFg+2oNNjGjo6rGZ9Q1uBGHqvISKS/K1wPmm+eVBfqZ1WUxsXGS0bGPVMWmSGr7rup53SRVPTetSz9NmJk9BykL+VCtEaMVu+LCGMrRUl5coOIRHtfFOi6rW7qq+li5WLt6DOkYt7yhyD4uWZF9ajvdduH85lyeLGEapsHzMzq3nenA87xG4LzUH+if53kR2wTPODnPVcsady0FeCvouTfvLyYuVhIC7C5ucfDRJoiczkvBdgqqS+ImgzhhMgg4MC/UgeovswVBOlWqZsBY1TUMAKbIthaPGvRbvFyqsIJq5bQbbpTz/vb/JKt3b33faAhLkxUz86fq3nsJaR0kObOLpHToqazSPtoqTc3qJVUVuKTVJ6wSCUxa4acgm6SnJLp+tlsTxvd4f1xcHVESkttJInHBQu7UW+IUmVeWB177qQf1bOQwUNcb1/l+Pd+1ZjT3Ts383j6Wtz0hghvyWOeNPeOmjuHG6awZ+ILnpSHDxMt5Y/apqNRU+y81NlYzsGh+tBlphZEaA7XKIbPkeOwVdR2Xel5+wO2wFg/0AKlW5N3l1HFy1HP/k+NemCJD/3GfDPrzrdL/2l9Jt4k/lw6jjpOkHj3lkJEjZdJDj8jJ198gfQb0kcS4GEUC7ocYDZY8peIVZXRYeghGQa6x7ln7D4iUlz0NA9Jh3srMzPT978z9eBcc+3Q83FayjgtJqu7EgAGBM8vK3DlzZMGCebJ5y2apVoWdurHrBHNr/R5U8LXd1PB8ltlm6YTaZ2Qoc8i/KDZ+ltdXzbavS+vtZyNKW+MJHjUVklyFkVbU94hLtNJKS0ebIHLGbgkGNOClJcX7zBcapHZ3JjZVfs8Cg8PV6LztMiWpWw9pN2SodBx9knQ7a4L0u+IqOfwPf5Qj//mAnPKPf8qhaj8D+WveInjClf9ccD7GHQfv8HmgPoi3CoePPlkmPfa47tWnf4szHt7i1OCzAwOEl5iQIFkdsnRnrpLiEql2kGAdeJ7nM8MUB2+gMbmsAr3fvaOhZ3t7R25gl6cq4kxQa56X4Fnj6qJfK/FJKZpEG0JOvqrZqdPr4mTANsFbnJz7FNidpHZ67K7bZhq0hFQrrbR0tAkix2L0NnZ6Y1i/Yb0UMnBQXS5QcKxqkOIJ7DfBC8oraJhyZQ9N+CqTkkliFGnFJCXroWfjUjwyr7fcZe7vPMY+laPRhb1GQJ1bJ9+44+BELJ4mkKWK1+irrpaL7n9Asnr2VKeq87mducTHb2v0eACAyJKSk6Vv334yePBRejwfCL3WV4Mpz/Qnjj7AZRQUdVDPp30g3j2sqEF1da1uePV6f27i3O8jqgYmyp6ou0ytoEu7ali+4SJ9Bc/nObfNg+rtq9VDMBh4i0s9HFBSWLQ0tAkih0AD8Vqhav/G66/Lxg0bpH26a85P7xnCvQTsN8ELfOxuHDyD4LyBc915zEeGS+7VS7qcMV7aHz1Mkrr3UAVIrFujr5SaqkqJUUSW2qGDXP30s3LKr26QePcYyhq+ngvqPdu99AnPi32DAgdZC5nFaOX1Lnc+y9ttG41LfTD6oRNaE/Z4l1qrZ5+veAC2OW72ex4PBD6+pd9oKB7qWG11AJMye7wfi5aHNiOt+NNgA2EzRjqzXjPv6KmnnqIb/OqSsZcMsT+z1GpZJUb7NIcJ3JtnOPORWeeYOQ4842agflNqv37S/5rr5Yjb/iLD/v2IHDflVTnxrXdl2AP/liPv/Jsc8ZvfyvXPvyB9hg2TWGX9Ngjn85zxAp7bCpxWqf7iV+4rigYQeHxykgybcLa08xxUjXubG3h7rvOYPu55kn/QwyLs2yfPqPfBJOD/+9//5N1335VvZ32rJzuJjXE0HHuLhxNsN/ajfYDLGrtUH2/sJOJg4uXlXHYl1Hpq5LVSVqX2qWWcqjGmdejoPmLRUtFmpJXGvFbIpFOmTNGuisyI3a17d62R1/G/yRCemcFkEtBYpgoAyB083ye8Pde5zwFG5kPGiUbGSUyUGGVxx6qqe/rAQdJ+xDHSddwZ0qF3Hy2tHABvv4l95lmNPJvDkDihISD94NUz8bY7ZPi550usims9+IqHAc8323rp7YLGgcTEsMpXXzFJrrnmGj3DFcMuM4sLJK8lHm+39vH7NQ44n5MbusCfM0Sy0chNYzjwfI45xH5C3alIKy6LHC+pJKlu8Fn+GEEWzYs2QeQAacVo1E6gnU+fPl1PM3fuuefq+fmYDKNe4vWVyp3pm3MI3tK82p9fWKJDIIDM657teV+2zfPMs70iSgqLffh0q99o9HqfcN7XxMEZJ4/jpsG3HtR7x9rWgW9gghtVqpDN6tNXJj3ymBw9caL4HL7V+Szg8ez6xz1P9h98+3gVB9IBU3Qxbj6TmTD5yQFTBpp3Alg38XCvcy/ttVLP6jUn7ke17qzkijPvCI28scbOuldobuXPT1bncp0hcovWgTZB5L68VpjR+sUXX9TWFlY4llid37ICXeGz0t0z4Zu858wsrJtM5CUzcR1a78VnHyd/mny2ZKQH2Ppvnmme63yWeY63ODQFPO/tbVvFhYZhegOaCKLDp/brL4dMvkb6X3OddB9/trQfPkLSBhyqawYVJSXSb8QIufi++6X/8ce7r20E3n6neR9Arwf3MjSJJ+93t2ObwKQfLPW9Ceb2zucCz3ioYAoxdQO1Q91fXMPbOntT0nHXGNd6Wx1lOsW8/HzXzmDBzdzxcD+uYahziFm5uy9CXEKiHi7AomUj4oh8x44d8sQTT8hf//pX2bNnj3tv43BKK0wQ/frrr8u2bdvkqquu0tPJ1TWqeUDnA2dmAGybTGH2qaXLEwWNuVZPQNCrawf5x+8vkjtvPFc6Z2X4lY8OgHk2YOncBo5t13RervWwg2c4n+sZBx+AwOJUQZp1zEjpcvZEOeTa6+WI2++Uofc9KMe99KqMefcDmfDwo9JDWbyaKH2B55nDzmeHE6rg7TxggCpUHnDvaASe0TXxauRnuIjc94/gPRTkF8iCBQvkgw8+0HPg/uc//5FXXnlF3nnnHfniiy9k0Y8LpKjYNXRwvXfTWJw8Hkuqz3R00feGBr+LRYtARBF5bm6u3HbbbTJmzBi58MIL9frmzZvdRxsGswRB5t99953ODMcr6485Q+n16SuhxsZGy7D+WfKzY3rKMQM6yIBu6ZIQF72/SmvgkUnQLU87frA8+/dr9LJBrbshcD+HZ5x+jvPZzm21jsbsHZ4RDgLOV+T8vc79DYF3rGUXl5Sjg4pvXGqqSw9vjCw8D/v7XL+gfoj6qB379pNJjz4u7fyY1FvD8e7rYNa9HfMTuEMyN+3Ec86RSZMmya9//Wut159xxhl6gnNm1yIt5+Xlq2g7EgjPcn5q57N97bdoFYgoIn/vvff0bPpolYMHD5bt27drV0FvwHJnZn8mJqUhEyv8hRde0BrnJZdc4te8nwwtO+qwDnLD2YfJHRcfJQ/+coS8fsvJ8tLvT5R//fIYueOSIXLVuEPknFE9ZcSALOnTKUU6tU/VMsq//u8y6ZSVHpI1k5SA+5263tzCSQ4ET7JwZtY61EpaSuBzLlL4uGQlteF8FvD2HM+4hBuecfCEP8/lW5hg4C6VO/TtK5Me903iVYpcS8v3T4zd4PtwvgvWPY/7AS7hWUhzyH00wjNFIumWtD/quBMkPrW9ij6/x3VNvecCz+fqm7pWaioZxtac6ESUfiX8XlaiY2Pqu6NatEhEFJFnZ2dLSkqKnvUHmNl/fEFnBJUJIPGtW7eqdFmr5RRm8YfgmXVny5Ytkp+PZVPrNbjusz+gm2emxSvrPE1GKvI+9/jeMvn0AXKnIvVHrhshr/7lZzLp52P0s0NFYryLyHU0zO283ZbjrqgegIvOOk4eVIUKw8sGBS7zcW8N57MbOzcc4BnensN2Qz8xOkYO/+3v5Yhbb5d+V/9Suk2YKB1HHSvtjhgsnQ47XK547Ak9e78v0LOztIIJ+zzgucP5LgwaipcburHTnd744BmdOjfuCgrMvRv7/T6A14pnF32V8rVmzzAQpaomu2rtWlm3fr02jpikxTV2jPe84m2fRdMjZty4cXefeOKJ7s2Wjblz5+oZS4444ghtobz55pui4i9dunRxn7EfaWlp0rNnTx2Kioqke/fu8rOf/UzPzk/jJ5b57t27ZdWqVbJs2TL59ttvZfXq1TpA+hQaFABGW6fQ8JY4w0HYvrBg7V7ZtLtIP4On6Ec1kDcY56RwzybtJZGanCgP3zZJLj7rWN1QFyhoeNu0p0jmrNyjxxlvEDpy/I/Ww9eW5merHUQ0Sqqqa6Rvj45ywrDDJCMtcMtu855iWbR+nyKUak0sGs534N6l4Y4HfxjGt7wolw0NCuDJk8+TjgMOkXRF3O2HDZeOJ56kx8DpM/5sSU5Pd5/pHRWK2VZszpOVW/L3vw+e5e17mDipY0hJZQV7paxwr/6ODCo8SAqlnxTXncb+CkWOu0pKpai0VIacfoaccsMNkpKZ6T7DO6Yv3CH7ClX6rLuRO7hevQtm6QDtFsU52zQhMwDFMMmTTlKu1lwNu4yzsqPINTRCUvv20v7IIbJ1+zZZs2aN9u6aOXOmzidrFcFv2LBB55W8vDwtX5J3OA8DifzDpC70zLVoOmCURhSRI6OsW7dOBg4cqF3DaPQ57bTTtNdJQ0CCgYD79OmjPVOysrK0BtmvXz858sgj5eijj5Zjjz1W3xeiT1eZGks/JydHP2/hwoUya9Ys7eWyceNGbdWTeAsLC3Xi5VwzVK4heifhB0v27VMT5FBl+fftkiqdMhIlOSFWZ1K6i3NPHDygeNf91VJZ7wW7N8mQQ3vKo3dcKUf076H3B4N6RM5cc57wclsKksqyJiJyPc6J46Gun+x6jIHZVueV5u6SitICvRtQI7nsZydISlJw8096JXInnO/DEa8odS7vo6xwnyZ1iHyo5GsiNyPI8LuQMnYWFklip05y7l1/k6xevfSxhlBH5MD5fOC5Ddz7IPL8nevUdrQm8qNUfDp7EPk2iLyqUroecoic//vfa/dL/OnR6GlfOvTQQ7VWj1GEsQNpk1cWLVqkCwhkIAg8UxVGlsibFhB51D//+c/aW2+91b2r5eOOO+7QxIlr1hVXXCEnn3xyo7PMYzVggTNuRz0yCBCQNpYHATnGrBPwU8f6MIGETIGAFGSWPNs833M9EDDJRE5hubLeKjXRFZVUyqbsIikoqZKUih3ym0tPUzUIP9z4GkCVKiy+WbZLHnxnuR6FsR6IrpNA3aABs2SfIpfNK1RBRiOcIoXKKjn/9JHyh6vOkvTUwEfR+3b5bnl++lrZV1SuKNDxnsyqiYczTup95m1dJUV7t7t30HAdI/Pe/Lt7K3AUqnf95rcbZeqszVryqgfzbM/3orYZlTJ362pFnOv1OhOMTI7eJmNkn5RxrgrIG8WKDH8qr5Bxf7lTDj9pjL5VY/jVE3Nl5z730BNenl1v2wGGZdi+7GstN6VItVxeu0UG1xaoNZcmn1deLrN37JIolc8GnHCCTH76WfeVDQPHA2q31Jj79u3r3mvR1Ljvvvsij8hbMiBzrHQCrpEsSdzUJPCOgcyxYCB2pB9qB2ZpvGc8Cd65fTDhk8gbIAw6ApXkuoicgjMpMUFbwdf8YowkxPvo5NMI6ohcFVyQjH4eMHHw3AbK+s7b0kREPlsRua/34SUumsi37SfywtIK+X+TxsrEI7srgt8m5SqdlO3eJcX7cqX7BRdI52EjXL/TD1zx79mSV1Sh0od7B/D2PpxxVHASuap7yg21G6R7bamuIdQR+fadEh8XK0dP+JmuITQGvjeSC268GFcWBw8QeeDiqYVPIPd0UlVjegIed9xxuns3HgbIN7/73e+0twyJHEkHcobk58+fL2+88Yb2jX/55Ze1Z860adO0xw1aI5ojbpfGfZK5R6mRkHFMo1NTAV05ITa6bmJo5Ik6nlCPrVUbBzxebeN+mZyUIFefe7LcpGoHwZJ4PZjnsDTrTgID3kgs3PC8d2PbHnFk1MGEzp0lafAQ6Tb+bOl75dUy8P9ukxH3PSBdhx/jN4nXoaHTvb0PP2+P/NL5kAFy4hVXuff4BmkQ+REpkrRucfARURp5JIKWfoYBMMOxIrug0dMIO2DAABk0aJDukATxcw7aPdY5RL1z507tOknHkO+//15WrlypNXo0fzIN8g4Eb8gcYjfBgGPBWPRc0z4tXgb3yZTDeqRLt6xkPaN/arKr0ZfjcYrYcVOE4NV/rQFXlBRJWmyZ3HzZGXLZxBPcdwsedRp5uVsjNz/FLL0SZ5SUFeRIBXOGuoGleM0vxrq3AkedRr4133ubgQ/QbkBcaHjl/ZRXVMnpJxwph/fz01e9Abw3d0v9MdJZmvfh+Z7MUqGqrETVVrapfdF6XPRjavdpyxyNHBSp9FqUniFn/f4P0nvo0XpfQyA9oo9jtOAabHFwEZEaeaQBCxriC0eDDw1KuH9B4sXFxVqyYUnDK8+hkKAQMA22yDY8F73eKd2YYQhMb1bnsAT+okQR6578UtmTVyrZeeVqvUxyCiukpqxIxgzOklFHHeI+MzTUSSsF5brAqAc2IS6z25CYOs8prfCbB/brLi8/cIPeDgZIK2/M3Chvf+fQyJ2k6Umg7m1PaaWgqFQe/L9L5eenjnCdECQou698yIu0AjzfB3DEsbKkUHatmeuSVqKq5dexW6VbDV4qtdoS31teIVUjRsoFf2tciqJ2CJFQW6QGanHwYTXyVgYaXbHQTUMs7pXG9xf3SYjedCyB4CF8CJ4aAschdCfZm+1giD5cgMif+9ylkSPv+AUHkbtIvJs8fudV0i4IrxmDver5z01bq9sN4o1F7iDHOtTb59qAyIuyt6jNaO3Fc/+fLpHxo4e4TgkSBapgufGJ76WgpPJAIgcmHl7iiIvortVzpVbFp1Naojx18TESk7tXynKypUKlmyqVRgb/4c86TTQEan6LFy/WEiC9ThvzHrNoGkDkVlppRYCUIWsImiruYYcdpi0mfOgZFAz3S3oGQuLsR38n/PDDD1qTR7ahikxVGSsfa58GW84l0yL3mHVqGUbSgSybCtv3lsjyzXlSUenyI+cfwpF5tmYqN1kpXnKtqz/IGZWqdhAOEge4PyLxbNpVVL+3rS9w3P1etMxTkq+iGCUJcbFy+vFHSr+enfSxYIHU88n8bVJeWeOdyIHZ71xG1UqVei/F+3bpHWlpKTL5psul49FD9dyxnU8eK11PHF1XW2sISH+QOJIKUqFF8yDi/MgtAgeZDaKFzGmMNa6RED2+wbiKjRgxQvsGkxnZz3lINVj0aPT4BkP2rK9fv76O6LH8sfYhd0jeV0NsKESfkhgnndolSY+OKdIxI1E6pMcLA/PFx8doyziB3q/q/vt9uxXRq8dCnv27pctjd14pmYqsQkUdke92ELkpSzxhjnkQOQdoUzj1uMHhI3K19Pl2zQEdF9cq65WlRVKSt1ttROmOYxeeeazEB+iuyremXwXfmKGfLZoPViNvA4BoyWy4PoYKrHN0euM7zzpkjlcNDbq4VqLLU1g4l0arN3INAYvPuR0MtuWUSFFZpWzZUyzFZVWyObtYikorJLugQqrydsg9vxonmYEOHewDSCvPf75Wvl6yS5GeI75OsjRgXx2R12o/cqSVarWvW+dM+dtN58vIo/pzZtDIK66QXz85z7e04oSJD1BpobQgW3I2LmFVunbKlE+f+T/3wcZBWkIPX7FihSxZskTOOussPWa7RfPBauQWYQXEznAILGmQZWkaYykEkHwMweM7zxI5iIZZtHtD7p7LYIk+nNAaOUS+bJd2yXQRtetYPRKvBzeR09i5a6MkJyfLbddPlIljh7sOh4D1O4vkzpcXqoKLgbzcO32hXjwVkefvJ/LundvLx0//WR/2BxgGP/74oyZyvh3WOD2iLZoPbVIjp9MOnXUgD0BjoCGRYIGVAlHhRWKkBhJ5WwPvEaKGsNHica9EukGyoeGMDE/g3RiCZ7gDfJCXL1+u/erR6em1i6xDQcB7pRqPxc/SyDdOF8um1OgNyiqrZdnGPNnM2DfqH/Naal5U0dBLzdnqj+u/6487XiV5e6SiuECuu/BU+cUZo1RaC71gwiKfsWSnllh020BDIBpE0hUdLfO4hlEQ3dv20gn+u4nyHegpzbemuz5d8MNR27MIHm1SWsGa+O1vf6tHQIQUmN7tmWee0Z10IHisP4gIQNBICBAHsgHyANdQtaRAYB8EBenQmQdSokAgcf/pT39qk2TuDWYgJUgcrd4XjEVvCkSsepYQPt/CjNuBZYs1b7YhEt41QzUYS94ZwmHRo5HPX5Mt89bkaA8aiBR3PRMqq2kMrtVeKdUqrvSMhdhrqiulYMcaGTe0i9x0+ZnSMbPhwbn8xYZdRfKX/3mxyA1p+wDvkQGzcrev1hZ5z64d5MMn/+g+2jAoPOnLYCQV3r9F86NNWuR0uGGkQ4iARAlJX3TRRXokN2YNYjREGgNxpUL7ZUZ9PDpYx8Kk4Y99DIFLwyAWKKMy0mGHWdfp1ck5EDxeIhbKAlQFH++5MevNWPRorrxbBmbCosfyGzlypN7HSJe8WwiJ2hSFJ9V8LHrWaZClgRfyZzZ8LHpcMgnGqicuNMga+EP09G7t0zlVThjUScYd3U0mjOwpowd3lmMP7yhD+mZK/y7p0rtTqnTISNAdqZLi43RDbaxUyXEDu8gvf36sdOkQPuLLLVIW+VJlkTfkteIJN8lXlhZIWX6OHrZgyOG95Uw/XSExdHjP9N705aXCO6YA5n3znShI/QEFON8hHIVuW0ObbezEOvzzn/+sMzVzdkLqF1xwgTz44IM68//jH/+Qzz//XJM1xAEZMCXcW2+9pQNd6OlKDyCUqVOn6pmHHn30Ue3RQYFAgXHppZfqcywODrDkIRAsewI1JbONNUkhgtXOEo0ey55tCm1DOgSz7rTwgwFyDKMTZqYmKGIPL0H9tL1A7n518X6LvBFL3ABBqCh7q+RuWyPt0lLkrl+fJ2NGDnIf9Q0KY4aToHH77LPPdu+tD4wdvJsYOIt3PHbsWF0Y+4Pnn39edyiyboyBA4u8TRZ/+FfjYkeXeIgaAsAip2SjOzzSCgSNBcgxLDzGUIGksdYZOteA85yWB9totlT5PYEliNXIPQFWI2Tj1HuDBQUQnTMonNoq6NiEdIOEQyPcxIkT9ZSATJN23XXXaQKi0EYWg6SxMBlXm4L5448/1oX3l19+qWtX6Pa411FrY2xtrH+nlY/kA7k19O0YXKtb+6SwkzjIKSjT1riRdmqqVVBpT/1vmM/VCVUVWMsxisAH+kXi/EbyB66nDCXhDbyL1157TddO//CHP8jPf/5znSew0M1QE1yP5W1qU2jtFAzkB94/6Zf3ahE42qQfOQmJDGn8qMnYM2bM0NII/tTnn3++JsR3331XT3gL2aKto6ezzrUmQUPaZhzmc845Rydaqvr4ZmOVO4Fl+MADD2hiYHwVBsriXKQDyIFr0XopGAD7IBsyEvuRA8gwxIHfgBTB89kmrsQbwkKesDgQvEPeJxY4489TkPP9hw0bpgMNtBTYvH++PwRD4c03ohZnpBzet57h3u2GSfqh8dZIOFzLN+MbgaaQCwpKKmTT7mJJTlI1jIRYSVDEjC891jnGOY2gpkGWaLijouNUXpQnR/Ztr2eO8qehGKkEA4f8QluSN1AgYo2fdNJJeghbCkzeM/mCCWAoED/88MM6N9Snn35aF5a8b/LPJ598otM2FjzXHYwG7NaCNt0hyFT/SJwkLrQ/MjAJnUTHoPlYZqbDDNr5qaeeqsmYBEfGN4BgIWcIFCsDq+O8885zH90PiASLg3PJ/JDCKaecomsHNL4iz3AtzyYhkwn4SGQQMgfHSPBYPXjdoCWTKaZPn65/C78BCYh1iwMBufL+kVSw3j3B96EBG3Khim+8bih0Cb1799bvHEuT2hXWJIUv7x1rE6KnYZd9kB9SA4WBseD55obojUbPdw6GtOgkdezAjnLCwM4ytF+mHN6jnfTrmio9spKle4dkVQuIlQ7piZKWFKcD23HabbJWOqZEyZ8uHyOdsjLcd/MN4oqlTNxJq74AkeNxhFHC+zN46qmndFvRzTffrGu65DvSPTWi0aNH68kqeMekaSaZpjZlSTwwtFmNHFBVxKLFCjMg0UHqVAvJ6GS6KVOmaILGUsdSIFNifSHPOIGFhjZO5j/zzDN1QvUGrv3vf/8rr776qtxwww0yefJkrcmb5951111y5ZVX6sKDailWPRNoXHbZZVrqIUOg5UMsniATUUW1HTQOPiBmCloCNTbT65WCH6sdI8Fo8iwpvEl/LNnm+3MOgXPMOgW1r7TkD3bllkpJeZXsK6jQcsyuvFI5vHuqKgQOnB7RExR8EDSzY1EbdRK0J5ChqBVC9ljlBnfeeae2sidNmqRrtR988IFcfvnluuAzujjHbrzxRu1NNnToUPeVFv6iTXqtGEDUWF9OQIRY2mQsQAaCULEa8LjAYsMSNu6JTlCVRG4h0TZUlSbDYrWhGTKHKAUJVU+q/Fh6WHPEg2o/hIAuS7UW7RdLG8KgEYnneeLZZ5/VhO/tmAFWIoWYIXsyIAUVpBEsTC2DuGOBGmJqS+Cbm/TBu+W74sHEMMWkKdIQVj7pjvOwdPGbx5rn3RlLHquetGAkPL4/xoOx6glGujFoKL2lKmucxlaGIWbIgqH92kuPjr7ThxN8S0jcDLfcEEib/A5+E+mPa6ndGh2c/INljzGEQULASMGhACuc5/BueG9tLe2EijYtrTQnsNqwxIYMGaITLzOrYMUw8QQNdCRmfHWxWKiiI51ggdPQavR3bzo4NQqkFVMQeQMWFtYPHjVksGuvvVaPXAcBoQNDGMY/GLKAYIgD8YXsqaVgYUI07KOwY/3rr7/WUhDzqCI7NJbx2xqQC4x0w3eE1Hl/7KMRlu/LPo6zn9oY6QQip+CFJCF4vgckSQ0Qoufdc56pARiiJxiJoiGi9wW+IWmQGsWECRPce30D8iX+xBXCxlBh35gxY3Q7A/fiN+F/jkwDcXMejgMMusVv4TeiweNRZOE/2rS00pygkYeEbWYLevvtt3XGRL4hkZOwOY6eSCH73HPPabJFo4Uosbqd8omx3NAY7777bu3na3quegPn8WwyKc9lHlRmR8e9zPTYY0JqLER87rk3lhT+9mRA2g7Q7Gkz8KydvPTSS1rTp+HYomFgrfKOKfQa61wDCZI2IG0KWwpX9rHOd6SmBgFC3hTykDdLto2EQ6FBrQ+CJbCfbYInkD7QrZWhpz27LFoukFYskTcDIF6sWjRHI4Mgn0CkyDNUw7F0IVFa9Nk208NBvJAomdKAxln0RzIrlhkEC+kbi8wJU93FKicz0yMVEmCY2/vvv19X7R977DHtxYNVhaSDRYU2j889MhBxpe3AE/wu9H9qGbj8WTQMSBlyxgrnW4QC7uMkdkP4JhiCB6QdSNykPbNNIN3RjkNhTe0LCxoZxKLlwhJ5GwYNTFSF7733Xl0dRtL561//qjM9RM9+ChssM6w/Gmdvu+027b3Dfk+iJvNTs4D8sfgh84bAfbAEaQtAwkEyotDw1v7gLyAzNGcIiThSKIai/bcmIJXwbSF4T6Jn3Wj8AJ2bwgXdm+/o7Ddh0fLQphs72zKwwNFbTSMWuioaNz7uaLW4haGxYn2zn+PUFvCTx2In89Nl3oDjuE/ScIrsQwHRGBjmgEA7ATUKPH7wBMJKpGChYDASAbUI9HtqBhA9+4g/z0VXRZZgHwT12WefaRLnfkgC1EwsXDo5NTYImpogVja1PBoa+QYs2UfNgMKY70haoMHWomUDjTz8PRUsIgKQpGkUhRzxhKHDBhIN+jzAssUdDL2cJZkcIkAvdwJyp8EW643qOBY9hUVDYEgEqvto7rik0T6Ax88333yjG01xo4S8IXGIBbLHh57ncG9qCFzHfqxNwPORgHDXpH8ADbtcb9E4qLmgsZuCsqE2FouWB0vkbRBkVKxuCBpgqd1+++26ik21GhKE5OneTganAxTH8bbgmhNOqD/sKYUC3glYvxQCWM5O9zhv4P7EATLG+sYTh2vZ5jlY2qxjZaP90sEKP3ssbc5nIDNImt6szvYCrHk0fBrqPONp0Th4l9bjKPJgibwNAksY0vX0RsAlEcI01hiZGpdI3OPobQphc42zExXAgwafeEgVaxiC9kebHj9+vC48kFSID/INuiwWPlV6GnUpELgXxEwhQ4MqFji1A2/aLY3B1Aj4HfSUbQzcnzYAAsDax6WPwiIcQIaiUOJ3RgKwymkst4gsWCK3aDZAxnTPNgUDHUSQR2h4vf7663XBgP6Ndo/cguwDIVIQQebIOE7Q9ZtCBDdJXCix6BuTVjgO0T7yyCN6Gx9txgGhFhIO4C76r3/9S3d8sbBoKlgit2hWYM0btzhIGIsc10cCBAvRcg7WOfILxI+3Cw11TkkFYK3TgErjD/IKQyB4c8F0gntRy6CQgGzxgadGQAGCRk+7AXHBl564oNdzf0ZKpD8A+2jk5Ty2nYULGj335XfQOGth0VSwXisWzQo8KJBV0MzR6tHnkTnwmkGrpcEVP3p6NHIenhQQL54xeFk4JRzuhUaOro4XBrp9Y0QOKBAoTOgZC1H/7ne/09fhE8/9eTa9EHFnpAMPAT0fkqZwQbenERaJiFoFNQ08aj766CPthUO8aST2d2xuC4tAYL1WLJodWNZOn3M0WgZSQj83HVY4jk6PNQ6502kFoob4nYB8OQ99HML3F5A1xgyWOPfk3nTEwqOGcVJoH6ABl/tzjDhDzBQYFDq0KaDX0wvSxJnGWKxz9tO47K33pIVFuGCJ3MJCAaucUSvNyH1o5PSSpbESlzzGecc/HbdIrHE8adDpCZC/U+ahARU5BakHC5/zkWkgfn/Ade+//74e4Aww8QUdsxrzBGoINOKaCTToG0BtwqL1wBK5hYUCWjeWswFjaGOlY3Ej+yDxIPdAgFjr7ON8CBJS92wcpUDANx5SpoEWqcVfIuY8xtehtysFCeto9DyPrvPo88Z3HtBLlpmNqFEArkGTh7DxwAGcj+895/BbnddbRD6sRm5h4QYSCx40WOA0uqLBY1ljbWN1Q+5IKmZ8FKQeNH30dYYXMON1I8HQaQoXSgZA45540XjOGOULFBIUDOj9DGbG9UhG6PAQuilQkHkoKHC3pDBhqjUajGm0ZdAyM8oi8aPAQbOn0Zi4MkOSReuAHf3QwqKFAj/2P/7xj9rt8oUXXtCFBtIPEzxAxMyLSQZGe0ejpxBCj2f6QKzuhx56SE/0YBqDIXKGL6AQoJBA8uEe5rhF5IKxVqy0YmHRAkGNgLFwqC1jyUPE1ARo+MXChuQ5B7kFPR23SyQZdHz20djrJGkIn3HFKQholGVkTevb3npgidzCooUCSQX5BBJGroG4kWoYSx5CZpvxZ3CNRPrBykb/htAhfSfYR4MpMO0BSDgWrQNWI7ewaKGgwRKfdNwdaWzFGqfzEZMco4mj4SOToJuj2WOp4+uOeyauj04XTIicxk+8Z2gcZcRD9HSLyIeW2CyRW1i0TNC7FLKGoLGgGbudJRY6mjkWNXo5ZI+MQoMoDa5cR8Ms1xlg0dNoi7cKPWXR2y1aB2xjp4WFhUWEwzZ2WlhYWLQCWCK3sLCwiHBYIrewsLCIc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rewsLCIcETde++9+VFRUenubQsLCwuLCEJtbW3Z/wde8W5f1dagEgAAAABJRU5ErkJgg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2" descr="data:image/png;base64,%20iVBORw0KGgoAAAANSUhEUgAAAXUAAADgCAYAAAD8IfaMAAAAAXNSR0IArs4c6QAAAARnQU1BAACxjwv8YQUAAAAJcEhZcwAADsMAAA7DAcdvqGQAAITuSURBVHhe7Z0FgF3F1cfPulvcPYQohOCuCe4uLdYCLVK+Ii2UQimFQksLLRRvcXenUDwJBIITI0bcNrtZ9/3mN++dzd2b93bfeyvZvMw/mb33zrV59878z5kzZ85NuOGGG35MSkoaJA4ODg4OWzQaGhpWJdx0002Nv/nNb4JZDg4ODg5bKv785z9LYnDdwcHBwSEO4EjdwcHBIY7gSN3BwcEhjuBI3cHBwSGO4EjdwcHBIY7gSN3BwcEhjuBI3cHBwSGO4EjdwcHBIY7gSN3BwcEhjuBI3cHBwSGO4EjdwcHBIY7gSN3BwcEhjuBI3cHBwSGO4EjdwcHBIY7gSN3BwcEhjuBI3cHBwSGO4EjdwcHBIY7gSN3BwcEhjuBI3cHBwSGO4EjdwcHBIY7gSN3BwcEhjuBI3cHBwSGO4EjdwcHBIY7gSN3BwcEhjuBI3cHBwSGO4EjdwcHBIY7gSN3BwcEhjuBI3cHBwSGO4Ei9nVFfXy8lJSWybt06m9avXy/FxcVSWloq5eXlUllZKTU1NVJbWysNDQ3S2NgYPNPBwcGh7Ui46aabGn/zm98ENx1iAUQOYZMg77Vr10pRUZEkJiZKamqqJCcnS0pKiiQlJdkl25B5RkaGPSYtLU0SEhKCVxO7n232kfzbXMe79J7r4OCw9eLPf/6zI/VYAZGXlZU1ETka+fLly6WgoEBGjRolmZmZ9ji08urq6qbk3a6qqrLHcD5aO1Cyh6hJCAWuRT4EjlDQpPtVUHANL/ED9gH2A93WpR7rBIODw5YPR+pRQokcLRxCRiNftWqVdOvWTbbZZhvp27dvE3m2BZhmAAKDe6oggPwhd/Zzf8oCkXsFhZfkOVeFS3p6esglpK6CQwUL8JN+uCXCQH+zEwwODpsXjtQjgJfIsYcXFhbK6tWrrUY+YsQIS+RKgF0JEL8SPUAgAOz9QLf5bQgK77GQMyTPb4ew+X0kJXCSmowQBNqzQDgo2NbnAvlrCiUcvMc6ODjEDkfqYQCZQXpK5JhW1qxZI3l5eTJy5MguS+TtDe0B6KAuz4Q8EtsIBO82+yFowBLiBxA3hI8wUCLn+bGtpI5g0H1ci3XdJuk6S45nqdfTbZKDw9YMR+oeQEx4qaDJsg6hQ+S5ublbFZG3F9D+6+rqLEFjRmIbkxGpoqLCHqO9AxLPXNc5h2dNgrBVQEDqEDmAwDEhcYyON6jgUOjxnK8CwZu8ebrO0sFhS8VWT+peIidB4mif3bt3l2HDhlki95oUHDoXkLWSPQJCxxJYpwel22pqooelggGoYFDNn3Ulce0laB73Yh1BwTbX8vYAdN3bO+B4lnotJxgcNjeiInUa0qxZs2wlJmFz7dOnj11ChAsWLJCcnBxLhjQQuuKLFi2ymu7QoUODVwmA/Rs2bJAff/zR2qYHDRpk89COly5dakl1wIAB9li0usWLF1tyHThwYFOXPlZAANyH+6s/OWXlntjI+U00Vof4AISucwO8pM+2Js2jDnqPpZ4r8XMd6h71EOKmPei4Akv267Gaz/XI4xy9FskrGFjXBFRAsM/BIVpERepU9ieffNJWRohx+vTpcsMNN1hb6NNPP20rIgS8//77S79+/eSZZ56xeWhSBxxwgIwePTp4JZEVK1bIq6++atdpDAceeKAVDq+88orNo0JPnjzZEuxHH30k8+fPt9fiukcccYQ9JhpQXuziEDkEzmAnSx3s5D5OI3cIBeonSXsEkDkCgLrOOgkhgIlJt71CgnqrnkbUayV4yJtjdSyBfK6TlZXVJEDYz3He8zg2XFLBgGDhvg5bH2I2v6BN//SnP5U333zTkvM777wj//rXv+SDDz4Qcz05//zz5f3335fbbrtN3nrrLbn//vstyQMq/7PPPitz5syxx77wwgvy6KOPynHHHSc//PCDXHvttfLYY4/JJ598Imeffba97t///nd7PNe5+OKLZcyYMfZaLYEGokROTwIiZwmRO9OKQ2cCrV9NRBA9bQDiRjCw9G/rsdRXdTWF/KnTELafzCFwXedYBAPgWM6hnut+FRDALyh0m+upMHHYshATqaOx/PWvf7XkeM4558hvf/tbOemkk2TXXXeVlStXyt577y2HHXaYnH766bLjjjtaLRty/vDDD+35y5Ytk9tvv93u32677eSrr76SE088UY4//ng57bTTZOzYsfZYBMLPf/5zKzTuuOMOe+3HH39cevToYQWKHxA4ZhrtvtKzgMhZ5ufny/Dhw51G7rDFAsGg5K+kD2Gz9G6zjuCgJwo4R0meus8xbHM9ehBe0tdtFRwqLABL2hZLyF57A9redJsl8B7r0HmA1KPuo2GH/t///mdJmQpEpaGrCPRl+/O8REplgmg1j4pAQkvx51FRtZJwHa1goYBGjs3/66+/lnfffVeWLFki48aNswJmv/32s3Z7bzkcHLYkUPcZn0JB6dmzpx1zoseJWXPChAmy0047yR577CH77ruvre9HHnmkTaeccopdHnroodbMuc8++8ikSZNk++23t2NdgwYPlj6m15qblydEIaqtq5Ny00PAaYAxr3nz5tk0d+5c21uePXu2fP/993b7m2++sXm0OdoeCtp3330nX3zxhV0nn+0vv/xSvv32W3ss13XoWERF6pA4hEmFwGcbIPWZjKOAzNHiNU+JXoEE5xhmYyroYjLIqnmcQ3cTzYFBTQDBY2Ps1auX3faDCoqgoQJPnDjRTtWn4jsid3AItDsS7RbBQDvC8WBYv74yuGcPGW3az45GOOy9226yjxEMU6ZMsW3p2GOPtenoo4+Ww484Qg40+fsdcIDstMsuMm78eBkyZIj079/fXpc2qz0JTEdwAA4UmFXpsbNO79mhYxGV+QUpi+THzg1p0lXDPDJ16lSbry8PzYE8zCpIdl7kJZdcIjNmzLDaBpIbaX/MMcfYJVPtqRxI+8MPP9xKeMgY8w2mGswyVBC8aTD54KkSDvQkuD6VDOHj4OCwKRoa6mXpZ5/Jgg8+lLoa0yPOyJSU9IDXTqZRypINQScb5csqZUbpYpmamRVYZmVKYnKKdB8+PHg1h66CqG3q2LXvueceue6664I5YiXyvffea+3V2PF+8pOfWLJ/4IEHrDaAhn3GGWfYcy+99FI7EIqG8NBDDzWR86mnnmoFxlNPPWXjqKDZn3DCCVbqf/zxx5bkuRbEv+eee9pzwgHTzsyZM61Q2HnnnYO5nQe0FHoX9DpoAHSbNVEmzEos+Y1oTraRmO2WTEsODu2JCqP4fP/Ky/LFk09IyfLl2DvxMw4kg0bT7lhni/qabjR76mlmcJmSnSPJ+QVynCGQFEP+Dl0HMXu/RAsGbtDYX3zxRbnqqquCuR0DBnI/MxoIhLmb6Up2FiByJjLRK0GQMUYAcSOYSDQOzE667jVJ6TbPScGxNCBdQvy6zW/jeAQB65zv4BAJIOxv7/6XJfRGU28STB2i2jUYCmcJlTewNBuEd2NZb86x22ZZZ1K5aWMZffrKFW+8KQmu7nUpdBqpMziK5gr5hLOJtxe416effmrt73jidCQgb3og9FAYqKXSQ7KDGXwyPRdIl/JQFnovJB1c5lh6FTQWdWXTJYDEWVcNnm2u4xUOkDzbJNYVKgh0diRlCpecQNi60Gjq0HuHTpZk/OHNdoOpf5awg8TOdr3dDubputlXUVsni0pKbR3uMWiQ/N/LgbkmDl0HnUbqnQkqKPZ8CPOggw4K5rYf1LwCmUPqmJ8gUEicwVqdaNIegLgRAPwmr0Bgm9+neSwpiwJSR5hA2Gj0uu4VAuSxT4UF2wgABrsAvyOUEOAclhzrBMKWB0j9o+OPMhp2kjRzNrQbCc3zDLzbRaaOfbxilSSaetl9oCH1VxypdzXEJamDadOmWa0XF672Apo4M2ExsUC2mHmw/0PkDMp6NeWuAEhaBQDPQslfl+QB1kkQu5I156q5x5tUMKhAUOGgBO/tIfiFgAo7zec4h85HnelVTjvjlJjMJkWmzn+yao0kmjrVc9gwueS5F4J7HLoK4pbUsakzGQm3rLYALRzPHJYktGHIiQFbNa/EGyBpJX5NbGtiW81GCA2EgfYGdIlAUHAc+YB9kL9uIxyV+HmWJAQDS/LYx7VUwOhxTiDEjqqVy2XGBedFTeqNJq0xisAXq9dJUmKCDJwwQX7+n4cCOx26DOKW1AkxgA0/1jgxmFf4NB3ukWxDJup9o+YJh00BwXvJXwUA5E3PgP0kr1lJtXbyIH3V6NnnFwhAyZ/jlfg1D4GgeSwRBrqt99naBULVqhUy4/yfR0/qhtVXmXf41Zq1kmye9ZAddpCz770/uNehq8CRugeYV5iFyqAnDR9CwqzCoCdLZz/uWPC86QlB5LpOgswRDCosVGB4BQKCQgUAZA/IZ79CCZ39HIvw8BK+VxiwZD+CQgVDvKBq9UqZcd7PYiJ1q6lD6ub5DN95Z/npnXcF9zp0FcQtqeOnzmQlpka3BLRFNHLs5Eoi2dnZlsiZik3ldejaUCGghK/RFEMljmM/5K7avq4D3Qa8ezUXaT1gm/2QvCbOpfemYwosEQi63dXqUNnCBfLF/10SNanjAbOirFy+XVcoKUbQjdl/fznpppuDex26CmIidbQiXAbRnoh0SAAuGgyzRVkyRR/NFoLEtk1DII+ZpF5AqJAvlZ+Zn5ApWjJxI2gsBPvSMKREhWS2KeYPbwjfcGBGKYHDIHVtsArKD+Gzn9+gjZRBTyZFafAjh/gGwoC6QJ2ljmnvQAUACQHAMdRhzaO+cryC+kUdIk/3kcf10PK5j+az1B4AiXrnFQgqKLhehwgEU5aib76Wb6/9XUyk/mNJqcxZXySppmwTpkyRY//wx+Beh66CqEmdSk3YXCok8SOIb064AOKgY38mj0A/5513ng36xeAiMV0WLlxoQ+ZSyQHHEraXRkQeH6og0iPn0Iio1BxDlEYCAr399ts2eBGzTglGRPiAlkAwITxVDj74YNtguCbmFbWT08BoqBA5ggIh5OAQKVQgQNwA8vf2FtinYwnso66RR7vR+sg1qOcQN8dA4hwHqXu3OQ5wnAoA1knETOIaCAqvmUgFxyYw1yqbPUu+uOrKmEh9qSH1WZC6ude4gybL8Tf8KbjXoasgKlKncjEr9JZbbrFxzVWLgDwhcab9U+GYMUp0ROKp33fffZa4CQ1AvHR1MSS624033ij//ve/LVETL53gWwiEO++804bQveuuu2y0OYiYCqr3QPsnFG9L0HgyRK5DK2edcnAdNHE0cmdecdgcgOghdRICQE1CtC8EAUu2VSCo4ACQNsdovWXJNmSvgoIl21xbwXnkIQASly+T0n/fxyBDcG9kYELSwuISmV9cLGnpGbLTscfKoZdfEdzr0FUAqUcsrtEaIFTIkUiNxDb//PPPrTYO0HrRLtCk33vvPVvh0IDRJjC/oD0DKh5aMxWNfRzDh535whHbXINrbbPNNvY+TLuH3AGx1Dk3FCgH5pz//ve/Nswnwb/4OhOEzjUJvQvJEw8Gs5EjdIfNARQfNF2t+ygXKBnUT3q92267rTVH7rDDDrL77rvbULqaCHtBHvWYY/R4zqVOcy0Sigt1HiWGhICg3RYVrZdSo0TFilrTdq0oMH+qzTWLNpTY8ShMqQgf2rbD5kfEpE7FwOZNpYGQ0QRuvfVW+zK9XT20AQQAlVfBOvmAF8+5up98/zlseyuj5rPULqYfnANRk+h+UqkJAYxtHiJHSGC3d3DYUkH9RxhA2hpX3SsQ6CFD9ihRkD9hMjTxEZvddt1NhvTtE7xa9AgQemD8YK0RDt9++40dv2KMjcB7KHMkvnZGTx1FDUWLcTLGxBgbc8Tf8YiY1CFNKhLaMpozH59A+4ZA0YYBXT8kN4OnmgeBk4ftGlAxIVwNlk8Xk8S3QjGVALqU+DWTB0nrtSiD2uX9oKJD4HwjlYpNRacH4B+g7UyondVVZIfNDRUIDHLGWh8hdc5NMm1ywNChMti0aWKp9+7d20Zcpa3RtlWpgg/Q4hnHYjIgY2e0YYeORdKBBx54XWvhbAGVgpfFQCnrTMWHdImvgg0bKcyXUhgU5XNzmD/Iwz7Okg9YQM6Ybfbaay9rIsEeT/x1SJ/P2RGPnZgqLOkVcA4VQgdd+QIL50LWLYEKhIBAADFQ25mgZ8EXXigrvxvfd13ykQB+H+MEmJWY5IQ5id8K+dMIEAQ8X2/vx8GhvVC2aKEUzvg0anJloHS1UbZKq2skLSNDtp8yRUbvvIslcybmMcMaxwl6DihwLHENxixEPsegFMIhDh0HekwRk7pq6iSkMKYMiBjpjF0PckJi84EMNGYIH0ImTzXnN954w9rh8XThxUNmvHSOp8tIRSAP6U8e3xWlMkBwaOLEWcG2COm1BO6LoODenWVyoeehrpQQO+XFZsqS3gY9DPVQQNuBvCFxfi/PjvIyYQrBqIIAIYCQZB1hgKDiGM5ByNGboSusJrDWnouDQ/E3X0vx119ZM0o0gNRXmvpWXlMryalpMmznnaV/Kx+AhzOo+9R51eAdOhaQeqdNPkJ7fvnll+03EiHnjgSaMJ46aPRoCx0FyBQCRuvGhASx0jvAkwcyD6cNQeoQv44ZqJZO4josySMBGgbrHM+5kLcKBu7JPsYkOI7rKVSg2W53UKBQLpZeIeN6BVsJTJ358fFHZcmzT0dN6sRR/65wvawqK5fM3Dw59LLLZWIMYTgcOhadOqMUssHc0tGEDrgP/u1o+qT2BmYTzEsIKjQQei8MytKrgCg7AhA6xK2Ez9IrEBAGED1LBeewH9JmXa8B+SMQSKwjfDgOeMme3+YVCKwjUBAMrlewBQJSf+IxWfLMU1GTeq2pO1+uXSfrKyolK79Ajrn2Ohltes0OXQudSuqdCUwUaOqYcdqL1CFOroutHOLE7RJyw8QDoXdFkoPEKbc3KekjEHRdNX2AYOA89kP4nKN5/EZMPiokOIcE2SMAVBDoJBntFZBcr6ALwLzHJU8+IT8+/URMpP756jWyoapask19P+6Pf5Jt9tgjuNehqyBuSR1NmglOaM6RhBVoCWizDOZi12b8ALsgS0wsEFg8Qkkd4Ink7SGQ7xUSED6ErT0FElBBwbaeC6Gr8GBdNX9vb4ClCgaOUQHh0HbwKbsF990jK998vW2kbhSak/58iwzbaafgXoeugrgldcwiDFrix8vAbSzA/QrfWsgI0iExis9ovyOZTaHEr0uSCgCeIUmFBeYeyF6PZZt9eixkzpJtnjXrHAvha0IAQPgIAHoUeDl588ONZ2zNgNTn3f53WfPh+1GROkcy2WjGqtVSVl0juT16yE/u+Jf0HTUqcIBDl0HckjreIWjqaNTjx48P5rYOyAOtHJs8ZIJWzsAn7loMOjqiaF9A1F4hQKJnBMGz1H1K6rwT9nkJX48DehzQ4xAemIHUPMQ7hfwhftbJ9wqKjnzH6xcvkjlvvSX1psypmKbSMyQlI12STcrIK5CUrExJSUuXzG4FthwZefmSaMrUXrCk/s/bZM1774kkRknq5rlOW7lKqmrrJNcoS2fdfa/0GjYscIBDl0HckjomA1wnabRMqW4NuBPiPojLIA0bsw1kTopXE8uWDK8QUCKH3JXgSbofQJDUCYieXgDH6T4VIGo60p4E710JnzpBTw1BoOv0DlQoRCIIFn48Vb5+7mlZNvNzc89GSTLXTTLX0pRirp1s8iDxVHN9rpmSYe5jtuvN5beZcrAM32VXSTTljxWQ+g93/ENWv/u/5po6q1jNNMu7bsAqpM73SWvMc8vt0VN+etfd0mfEiMABDl0GcUvqNEzi1NDwmB4dCjRkJkMx0YkGj788XXgGQEnOxBI/ULs+ZK8avGr7KhC8+RAq+ayTzzrgOEAeA8bUEa7BcdwD0lfTD4SfbepTtqmDKz+ZJrPfeEOKfvzR7rNCwBxvEVxyvmVTuwjkQaZV5volZWVy0q1/kwmHHCqJ5nqxAlL//k/XS9HMmebiXJ37eNg7DJTUpxpNvdqUJ88oPefe/2/pNnBg4ACHLoOoSZ3KjVkDWzMVG5s14W2pkPiGEyIXctQ8fLgJysWgov/L/pzPxJoPP/zQeqjgv04eJIsDPbEsdFIUXidcBxMIea2FyqWcxHdn6Z9YBYGjlTPTlevprFO8WGiIDg4K6o8SP8lL/t51jqG+Q9YsmRpvB4UTEqV2+sey4cP3pXbDBmkwQqC+wdR9c0wD/wyn4v9dD5ebPAYjodn6xsC+SnPdKnP9yqoqOeVvt8n4Aw5os6b+7e9+KxtmfR8kdeAld5ZA9wW2jRiSqvo6eX/ZClvO/D595MInn5aMVtqhQ+cDUo94RimgIt97772WhCFdzBQMHEKQt912m/3QM+FzCQGAm98//vEPS+YIAabOewctv/76a3nkkUdsHBkEBdeg4Tz55JM2ABEDnczSxAf86aeftu6JzKJEcBCgi0YTDjQuZmZSXvWLxyOGwEOUj4qJnZxZr8x0paxo9Q4OXqCJUy8wuWBmweyCfR4lQOcmoBTQDjSh6Oh6D1PHqj6bIfLjYsk09TXDXCuLlEJKkWyzzDbL3FRSquSZlJ+WKgXmXhB8oVFA6kxdhWLre/eRhatXy3fff28VHw3DgTJFj5NZyQzu44WEsKG3Stmb9TjNtdZ98L5UrVlNIwlmtg6OpBwLNpTaYFHpRhna9eRTrLnIoWsBhTgqGwOkSyUiGhwEzYxNNN/XX3/dkidT/SFcYqETEgDSJIQoU/4fe+yx4FXEzsAkmhuRE/ngBdf55z//aaO6ISywg0Pizz//vK3ATCRCYBAoDHIm7kxLgNSxhaJFISz4IAfR4miUY8aMseXhWs6TxaG9oXUPIQBxZxohYCqZ1c4D+0WSzJ8UjjP56ZC9SZkpSZJjyJ0EsacnGq3fnhHQsFE+qLu0Pdx0aR8asgMSh9Rpmygt1PUPPvjAhqF+7rnnrFJEeumll2S9aT/RELofVqc35U4zbcmhayIqRkPyQ9wvvvii/O1vf7MfrUDrRQvfIzgRAc0Fl0K0dcJ/AmzUkL8CjRstAwEA2I+2gXatA5tUWCoqJA4ZAzQjNCHMOqHAgOc777wjDz74oDW/oM3gzYL5h8YAmfMFJbxiHJk7dAZoH36Qs0kyf6xZJpgCVvwAAj3L3lYJgtBRfPDqQrHShJJC22Qd8ifeEnneY0YysBkcF4gGlK9JKJmEcrfYCBDiHNHmiLVEnkPXQFTMhgZCMK7JkydbDRttAM0AjdgLuqvYGb0gT0ElpXuoQLvBnOI9B9LVPDQRBXnhCJlBKio+wgRNBvJGcFDJMbeg1XQWEFJTp061vQ9MTQg+hAzjAxorJlSDd3AAXl2aWpKUkmrbiYJ1lCw1C1HXNWIi8ymIeUSiF0zAPdKYsWMk1hZQY9qg3r7OEPgSo5RRpzFpEkWVnjm9gaeeekpeeOEFu00+9R8FC+XKzxMOHYOoSJ2KRKVREwYDQmjd5EFYegwDkJCq5kHC3kFIhAODnWjmgHPQzNHyVQsnj2O4FkQI8D+HDMPFj6GC002F2Bmw5ZqdrZWjvRC4jA8DUH7KgBbDc2If4wvEoafCv/rqq7Z7/Mwzz9hGwMcFsIkhBOjpMJCMnRQh4BWCDvEPSLRJ5Bvhn86gpLJqG5AQoyKhp6GIpBhhssPEHZp6ACh4LDG1kuhF0DtGyKBooZTRdvEYcuh4ROX9ArEw+AlZqbbJuQx0Yo454IADLCnz2S1e6O23325D5WJq4eMVvHwGRxEIDGLyjVLMNviHM1gL+RFvHe0aIj/00EOths03STWOCCR/4YUXtkrU+KlTRmzxnQFs//x2yoiJiN+PuQioBwWaChVc11l6eyfk8UzRwBCYqs3zrHj2/GYNt8tgHds8D7XhkseShDDz9o4cNg8W/vt+WfHWG9KAUI6QlBPNcXOKimVpaZk1e9SaenDxcy9IP2ZwtoHYsc1/fsHPAwOlUQA+X19VLTNWrZGkxAQZMHacnPfwI4GdYaD1XJfUY+qpq5Mdi5hcGtE0eTkQELZwunqso1nSDWQdTZ5jGeBEUrOOTZtgWNzrnnvusaTDxzXQ4NHK6R5CZBwDKUFsaNxUCmZ44gnD9REo3LM1MFiEsDjkkEPs9TsCEC1aNeXDJZJyUT7ItSXvnHCg4qu5iSXP0rvNkjxA41DiV7LXdcYvWKcMHAOU7EmUj3foFQK8BwSnQ/tizt//Kms//kgaTRuIhtTnGlJf0t6kbsow9eTjpdGjSEQCSH2tqV8z1xSaOpUog402fu699wd2OnQpdOrkI4gdGxzpuOOOC+Z2HCB1PiyBtt+aVh8tIE16J/RAMBlh8sEEBSl2lAAJBYQAJK/CwL8OdKnET1KBoMLCnw/JA4hehYCSv65r78BpXi1j1s03yrpPPjEvq6FNpH7Rs89LP6P4tKV+QeofHXOEJESpcEDqa0z9+GKtIXVTjwabnva5D/wnsNOhS6FTSR2ygQyplGjvHQ16Dmj3+MG3F6lzPXoXCCg0c7RyeiudTeaxQoUAYAmp81v8QoDnxbEQPe9MNX6OJZHPOST2c7ySPglhoL0B3rWus48e2NaEWbfcZEh9OvaINpH6r199XXq28VsEltSPPdK6JEaDJlJfs84K8dGmTZ18818COx26FDqV1DsbmInQpPmmqbpExgrMK9joITp879HKIXSIKp7RkhDwrgOEGmTPcSTMP+zX8QDyOFbzIHfGAxAYmOJYV4GAkPTu35IRC6njx/41Xxkqr7DvoMYIzms+mirZ3bsHj4gNsZI6gmVlhemdrl1n6/y4KVPk+OtvCO516EqIa1LH1ZKBS2K/oCnGAoQCZhY0UTWxuNmn4QEBQdqhiN+7j3X2QfwQPOuQPlo/+8lDQJCPQOA4iB7hzLP39gLwLkIQoEFyTFcTArGS+pfrCq12bB6VJfVrp30imea3tgU1hevkk7N/GhOpLy0tl1nr19vnPvagg+SEG24M7nXoSohrUtf4LrhYqRdKJIBE+GoS7oSYWPgYtmqSjszbF0r0XvJnneQVCizpCfBulPgRAmwjAFiqEGCb/bwrNH/eG2TPF/BZzzRL8lONEEBIdHRvqyuRetXKFTLj/J/FROpLgqSebp7dxMOPlCN/97vgXoeuhLgmdUiZCQ+4T0LOrQFiwA6PMEAjJ76N+tm2l03eoW3wCgElfG/S/KaegCHDakP+RE8pXPqjFK1cKZKaJomGyBMyM6QxMUlqzHtHgOB7DcGnmYQQyDDavyV+8/4hfxUQ0Qr22X+5WdZNn2rdCWMl9WqzvG46pB65chIKVatWyozzzo2a1OtNIRaVlskP64sk3TyPXU8+VSZffHFwr0NXQlyTOhObIHWmSuPrHg5Mc0YzZ5IPnixo5mj2NOQtYfDToWWg5X7z8kvyzQsvSGVpCW5AllwbJVESUpMlPS9fMowGnJiWKqnZOdKYkipJmHNysiUhK1tSTC+t0RyvrqEIf9YR9kr2CANMQuTZ3kAwP8tc9/vfXikbvv82Ko8TP6kbcSa/ffd9yTRlbQuqV6+ST39+TkykPr94gyzaUGJ7PLufcpoceNFFwb0OXQlxTeoEN2JCEAObzG7zA0+WTz75xHbXIX60eRol9llH5vGBwkUL5bOHH5bF06ZKdVmZzWv2Zs17TjKaNx+m4J1DdhA4ywpD3r0n7Sh7nHmWdBs0SGrNtvYESPQM0PC9Zh9mTQKIn3goDYbsu7/0vKSsWS2NUZL6V4bUV9trNxoyz5NLX3pFMoyAaQtKZn8vXxkhE239htR/MKS+2JB6uunF7HP2ObK3SQ5dD5B6VKF3vcCmSSx0NFxCAlCxIVFmiTIdnslGVHz80gmwRSwUJiV5wX4GIh82DY/AXUw2oqEwxZ6Zp0yth5QBJE0e9yAEAF3klsC5TD7CS8VrU4fMmaKPFs+1Mc9wPTQsBtscoW/5aKyrlR/eeF2m/vMfsvSrr6SqvMIwZVBD9yZzrCVpU+fqTX3mM3MkNPHiwkLJN/V6zD77SkGvXk2aOfWOusI4C4O0uLRipqOXRz2iV0h7GDJkiIzYdlspm/qRHaCMRjvGpfHH0nIbT91uG+GQOWas/VgGPUvaDcKEQeFozEGVq1bKmvfejdgMpOA5FVVVS5ERVqlG6Rm1197S3yhCDl0PhBmJmdSxWf/yl7+0jQJfcFwIb7nlFrn00kvtrFBimTBdnjjrF198sfXvJtwuIQQA502fPl0effRROf/88y2RExyIfGKhnHvuuXYb0wikjGAgzjoVmsBBhBdoaeILlZ5okRr/BeHC/Qg/QJQ7YlUwA5QGuqW7zTk0R4VRAFa/+orUz5sjPTIzpFd2pnRLT7Mxy3NMncmBJA0ZEvY23SyTEhLtpBpimJcZcq8ydazWEGqvocNkm933aHGAkvEWEuRKfbR2+bS0QK/P5K159x2pWrvGkHrkdQxSX1pWbr82BP0mpCTLsP33l5q6etsDwKuL9oeHF662BMxi9jaOAeThgkvdZ/Kdzi+gPSRs2CBr338valLngx24NJYZgZdiftsI04b7+xQ0h66BqOOpK6goxHWBeNGw0a4JTkX0RrSVXXbZxUZre+211+xHMiBPQoESsEoBuRLBjXgxmEcIKUooX4iXPFwI0XbQqvX7ocSEgZAxkbz//vvBK4UGDQuy5mMbBM2iok+aNMnGmCEgGBp8S0KhPcCzoYdC2ek5MIDn0PForKmVBENAaUnJ9sMUfKCCz8oVYA4x5N7TpD6G7PtnZcpAk4bkZsuo/Dz70Qo+H4e3R7TE197Qu1NjkpNTTC83EFqX+ElEISWWEu2EGdNHH320HHbYYdbTKxBrvZ+ta8mJjbKhaJ3M+u4bmfnZp/L5p9MlpbFekhsbbEqyIwuBFOi3hEMgHLAisbkRy6GLIWpSR+qjQTMwBFEDSB2fbuK3ALqouJ6hTXjzOFfBfoid0KCA/cRPR7tQkwvdXXyU0U5YBxxHIlhXKKCx/PWvf7WavX6nFK0eMke4cG5Ha+bYVglLzHPCzEN8GAQaX3UiYBkfDHn22WfllVdescehadEjQdNCCKBVOQHQBlj1NkA8PMWmJ2my0IJJ2K2TjYadYlIaKclo2z4ib3bu5oKpB9ixUWRItAN6nmpWxOxDj1gH+TFhFvToK/98+Xu5/tGZcvtLs+XFz9fJh/OrZfqGHHkjc6R8kj5QvkrrI4uT82V1UrYUJ6ZLdYIRgI11km5ScohfrU+m3vRmFhgF6RNTt+ldU78xt9KWUVwcNj+iJnUIiy8b/e53v7PkSNcTAsLGTgLYpdmn+Zrntf+xj8ElL9FzLcwvCAkF1yGPY4FeJxwxIxDOPPNMq70wAIrGj42zMwZAlczpbdDLQJCgPSFU6LEQXAzNCq0KkxUhSunZ8HsQXDQOwvLyJSm++oRgeuCBB6w5ip4QHwBBUOjn/xAA2Fh5Pg6xQYk7FIFTWzq2xrQOymQHSCOou9TvmbOWykV/eV4WLje9xPUVsnhViXy9YK18OmulfLxog3ycMdgQ+wh5MWtbeTR7gjyQM1Huzt1Rbs/bRf6Uv5fcnruLfJHYzWrvCtYwSQHaaD7eYUbQoJhpOGnqPXWU8TH44b777rNKDLHVqbcc59A5iMqmDhEjkdE8kdDYyCEYNAT1AsBWjdkBmzrmEvIYNGWAko9GnHjiifZaaOBop5hJ0OYZCIUM6WJCcmgcxGPHfshgJp+wO/bYY22PAG2ca4eK1si5aDPYNrErYmKBODsSkDmeNJQX/3Z+D4Nn/DavnVW1LdW40Law+aNp4X1DORFCfJ2J6/AM6E7zsQOOUz9pzF88Y54Nz5CEto+pCVMV4wc0InozGiIZjwyEJeXoaOG2uVFjnk3Rl19IlRF6kboSor0XmufEYCBoMCTWc8hQGdmKTb0lMC1/5ZtvSI2ph9EMlBLedv6GEmvjR1PPM3Vj4uFHtPpN0A9mzpM/P/iOrFxXYn6PIXl7ywSjOOGt0yh1LPkYdkKSTWjnVSZVJqTYVGpSUWWV9K8vleFSbsg8UE9smABT56rq6u1n7HY64igZu/NO0seUC4WJ9k99pddNnUWZwikCsyp1nJ4FPXt6yQ4dC2zqUbs0Qgx0s9DAIRKk8X/+8x9LJFdffbWdlo8J5Sc/+Ykls9///vdN8dHPPvts6x3A90jRVCE2Blcx40CMnAMJ3XnnnbZiQEbnnHOOJTOkP4IBckMLPu+884IlCg2EDOXjHty/I8BzoAuKxqIf4oaw0WbaGwhHhCpLXaeXwzrQHg9LzFjac+K56pLeDu+PXgFQAUPDI6ng8a6TtjSULVwgCx64T4q++tJ6jkQCTDEE0VpoyBTgwrjtvvvKYZddbsk9FjTU1shXV14mpT/8IAlGGEeKZMPI7y5dYbVjJi0NMG3hrLvvtR98DofvFq+X6//zgRQWlxphUmsTqK8z6w1ch/oB09vsIAIbmlVVvkGS6qrllMZlsmNjkTQE9yBcPl+zVjZUVUuOUVbOvPMu6UMY4AigdRVFoiPahUNztNlPHZKA2HDr4uVB3GiSvETyWOLySB5Ae0WrvO6666xpAdLX/bx0bISQDlqomnYgca6DdgpRq+YL0bcEyA3PAMDAbXtCyZzyoJV3JJnHAm1IJJ4DS38egOz1HbJEm1eBDfGThzDgd/H78OhA64LwWVctjP2a3xXQHqTOpKWdjj1ODrroYqspx4LOJPUPv1stf3vu26YBTfOmA3YTXSaYOmDea0MT2deYumDqhCH7BrNeunapFQBphspPa1wqExuLm5H6TEPqxZB6jx5y9l33SK/guJdD10KnTz6CLHB3RONGU+9IQF50RRAS7XUvCA8TB0vMIphMILItWQPxE76u61IFAIDoEWSA3gCCFuInn+fMOkkncakQyDRkVGCEPILYCgCzZFp+R6G9SH3n40+Qgy68SHKN0I4F7UHq5kVIvzFj5Ox77muV1G97cZbU438IF1tCN7C8HNTFzfu0O+z/4AFmUV9bLStnm257QqKk+kidM6tNGaauWCXV5h3ndO8hZ911t/QOOjg4dC10OqlDEjR+tHLV3jsKkBIuk5AS7l9tAT0QbOZcU2PJbOlkHguU7AFLJX5dehNEX1lVZW3Ts99/V5YaAZuMKSclTRqzMiXRrKcZTZ9BwKyepqdjljmmV0a8lazMwCSfDEPIOQgAs4xmHCCeSB27/Jj99pcT/nSjpJrnEg5vzVwh97wxN0DqfijJ+5fArNdVVsjKOVObSP2cxsUyurG0Gal/bEi9xrTd3J495bwHH5b8EONZDpsfkHrMk49iAQ1TzSodDe4FGaM5hvtQdWvg/Hfffdd6muCpgu0fExLmn2hIJl7Ab+bdkXiPCGaSmsRICDuSNceYrv2sJx6X+c8/L41FRVJfWCj1a1ZL/YrlUrdkqdQYsquYPUs2zPxc1k+bKqs++ECWTp8uCz76QBaYvOWlZfL9/Pky49NP7SA6pjtmFJMYt8F0R49BB4IpH2WpM3kMlDKDMtaB0npDYP3HjJXhO+8iaTEO8GE6WfXO21KzvjCqgVIjE+VH89vrWDHX6DVipCX2JPPbwuGbRevl68VFTVzdBC+R+xHc11BfI2Xrltrnhzvj7rJe8qWu6TTCBPDBDtwZ03NyZPfTz7CTkBy6HmKefLSlAEJXc0E0gCxwz0LTZ8AWV0QGZzEnbG3aeSxg2v1CQ9LPXXShzHnjdattQg58yZ6UaMghsd702IwmaxhZGs07qi8vN2RcLLUrl0vR3LlSs3qN7Gx6Rccff7yccsopTW6qTLyht6RB2nDpxKRHZcYN9P4HH5RnnnnWkn5ScnTzEbBH08tQQHJtEd4NVZX2t0eLGqNte8k5khI0Fdt7IvBu+y/qO1Y3/bt4Jjq7FbTlmTh0POKaodQUECnwvIHM8bnFZo4/OVp+VxoE7eqoKS2VL+64XT694XppXLPGdOdF0oLaMqTpTXYeoyEIkmEKOyC3wWjKlUYYQxtW+zc9AZ1wxsAsbqwIWFzn6DnttNNO9utW+P8jAE4/7TTz3g61bqLe8YDWwP3qDJnWB6sLxFVlSBm32DKETgzkXGfOs14nXYEEvYwNmrYbpa6mKrBq/wZ2hSsxzyUto21fEnPoWMQ1U2EGwKWxNUDmhDTA7x4yP/zwwy2Zc77TSqJDgiHm1A0l0ts8tiE5WTIyP1dGFeTJ+O4FJnWz68PzcmVYXo70y86QnhnpkpeaYrTTeik2ZF5nzm8JvA8S5h9MLWr6QfDaZLZZ2slpkcvzTYAQLyxcb+dWvPrKKzaEBa64TKp54oknbOiJt99+2/YQmLfBnAF6eHgL6bhDonUUp/60oSAG0SgmFv4qq9v+pSJ4/QCZN0pBY03YEmNGSiA42lYMZof/6U9/snGr8NSLFMwgV3fijkRcvx0aP7bWcI0CLYzZm5A5rolHHnmknfizNQ6Cth8a7cQXnp9Ox9eUYnZkGc0715B4niHiXhkZ0j8zw8ZhYaq+kmFXAJo5Jp7Jk6fIcccdJ6eeeqr87Gc/s6YgYhwRg4WJYggQGiqzKolTRE+PeRv/uOMOGxJiQ3Fxm+oSdTe/b99WibSiui7AyiDAzhvhzdcEOEbXPfCf2pqgjRfc+8Y8Of5P78vpf/nIphNv+kBuff57WV1cGTxC7LwbZnITpJAJV4zpRFpvCQ8SjRCIFXHPXKFMMJA5mjmNkElDSuZb6wBoZ4MnrEljsXRFQMapRgDhfqk9AdwymYPBLEpmUDIDmjAQUyYfJCccf5yccMLxcsZPzpALLrhADj/sMHs8MdFjBfURF9ryssBHOsKhvLoV85D3EevD95J7C8AsBezfMApSPKCypl5KKmqlNJhKymul0jxX/ckzZ860SiKhP5ghy6RGTIHM4obsr7nmGjnjjDPsbHt6bVdccYWNWktoDwQ8X1YjLhUD/R2pwERN6hAkXgiEy7322mvl9NNPt4ORuCoSGoBZocSF+fWvf20L/vLLL8tPf/pTueqqq8TvOsl5Tz/9tB0Eu/LKK+WGG26w1+EBMPv0sssuszNOAf7hP//5z+1Duvzyy+2U/NZAI8T8oqSOlEQzJxYFZH7UUUd1OJnzG2Oxxzp0XVBXbE/EJMw8H3wxXx54aYY89uYX8s6M+TJ38TpZsGy9VCSm2ZC+G6MiBiIjeqMj+kEtrK4PfKjbbpt7LVu+zCoh99xzj9x99912djUmIAaGqc/Tp02TlatWSmOC53r+S3u3ffvqq7GpB+o/f9PFEJnd8sCUJ9H81rwODrmxOcFvp5cJFZB0XUH4cCYaEjwNWBOfwU033WTnwvzxj3+0vTg8tfj2A8fCe0x+PPnkk21cKsKVowy0pffWGqJ2aaSSoalMmTLFdkHxMkDy0BX5wx/+YG2PxH9BqiHBsD/x4Qxs1URNBBApwGuBH093FYlHMCsSXVkqL3El2KaLg82Sa/zf//2fDWX70ksv2TK0BFwS6RrjtcKD5qXgmkgoA16MzmTtCOCVgZCj/MS45nkwC5Uy4CLJb2ASFhN4CDOAW566CLY36mprZcZ/HpBPHrhfFnz4oaz67hspNGVYb1KVeT5VJRukvqpSko0ApOG2BQ2GIAo//UQqViyPyI2Pp4/r3nrz+0tNOdHacQXM6dlTtt1n35h8xGOJ/YJ5aHVFpRRX19gy8NGMIZMmyfBddpVUU39CgVgqdzz9oTz48gz5Ys4S+XreCpn2zUJ565M58vrH38vL0+bKO9UFMi1jsMxIHyCzUnvJ7JQeMj+lu6xIypX1SRnSvcE8dw+F8jxqzO9fUW6UAfNc8POfuP8BcqhRlnbYaSfbM0BTpKdAO2RAmCHn2csqZXXpJlQcgL+Ks82hwfzailKpLFlnthMkxew4vHGVofXATg4rr62T5UY54RlhCtrhyKPsvnjDp3PXyQ8rSiQ5aOrC539QryzZYUR3yc5IscosiiGxrHDZVTC+ss8++9hBfKwAaOaY65jRfuONN9pBfeI3EZiPAX3vR3vaGzG7NCKhsDujiePHTTeEAFKQE1ovXU7sjf/973/tLFKIiodAHqQG0EQQCLgdAiooPxb7tmopGlaU2OneML54QYQbcEAz5h5MFkKoMIhFGRE6BARjyeBaR5E5AogBNO7PB0F4uXhlsKRrhn0Wya0ukggehBsByzQyI5oYgzCE56VXwYsicBqCDUFAFzBSzHrtVXn45BPlc3O9lab7t/iT6fKtEYjT771HPvj7rfLKb66Q5y78pTx21ply36EHy91TDpLHz/yJvPzbK2U2X8nZSkEdxMsjOSX05KWyimq5+cG35cX3vrHrEEBtXb3U1NZLdU2dTZUsDTmWJqbK2qRMWZBSIN+n9ZLP0/vJ/zKGyIuNvaWsMckcEYaMg0gwKmNySrKdmGU9gkxivgR1iIQSlVMQ0B43gRK4F97tlm9tUWd6GVsDeOe8R8xlJF0P0pH1tCKgIG3QCzvRznAfwOxCYD44CksGpI5yR35HaudexHQXSOX++++3XzXCSwT7ElBPEwiTBOl7vU/IU1MED5BtiA3oOeRrHiAPkwyCJBJPFvtizD0QJizR7rGZ0/XpaDLn5dEzoSdiekB2oE21b/XU4LfRLUPTIpIdxI+UP+KII+SEE06w5iwG5CB/elB01Tge4QepI/0hf3o3JExVdMXpnkP+2O3mG2G22GiqEPZ7t/5VykwlROPj2aAFs+79hFsdybzTWqMt1xih+OOcOfK10eiLVqwI/rotC8Q44XeZlx3MiRGcHuIScxevlqvueFnemj7bkDgzpGn1m7Kj/1RcOJmlaRR8qSgvkRqCbQX3hQPvLK93H0MIm/Y4tM1wp01s6npzvUGI36H7GhrMbwistgxzr8Kycrn7vvtsTxoFBPPpm2++aZUxFBkC+/FBGjzKYpkjsjmx0zY95NR9h8oJew2x6RSzvsfY3kZLD/SeUQhR0Pjt2MsvueQS2/vG1IwWjnmZ53DMMcdYbZ3ZnXCkWgZIbPNR/I5EzGECIEwStm6M/zfffLMlIwYfGdhB00QDRVvGVII5AvJBIz/ppJPsNXgA//rXv+wDQWOlgqBZU5FxHaNyYJOny4Mk5GHR/cTDAA2WBxQKnE9lZ8CC+3MOxNgRQODwYjGx0JNgslIkwicS8DsUuu7NA/xOBAraAiacktJSWWu08fK33rDCt9qQDhZSuvI1sIkP3sZcY95nhSFE/MWZvTj5ootl99NOD+6NDLUbimXu7X+XdZ/NkMQITEncv9Lcd15RsTU50MVH2PQbPUaO/v21NphVtCj+9huZf+/dUrZ4UURlAHws45t162VxSamdpl9dXi77n3+B7Pezn28yo/TeN+fKa58stmYt3gffRGVWJuRo1xvMEzfJBs2qr/M8ZPPbTF5tZeATc+lSJ5c3/CA9jT6vwbP4ixnq89VrrRkG4XTEb34ru5x4UoszSv/w+Nfy5YJCU55gBhfyVpUw25huSlYulNLVi0xegnSTGvljwyypDep7nLKmolK+WLPWhmsYe8CBcuKNN1mlifpG3aOesSQPImcdsyJKHfUSBQbFqqsjMPksuBEE7QvbuoLfxLtToGxyDDygQImjXnAsiW20dJ6P7g8I4/YHgiRqTZ2CQca8OAqOrZgZfnQHMbtApLxITCaEzUU7ZVATYmaGJhN6kFSYFjDH8FCIpY4pBi2TgVa0UmzOGjudz+Zhr2JQiErD9fg0XTjoA9OlnwjbC2glCB1+A5o1YwztReiA8mvyDsx5E3mYrXiW2O52MmUY17eP9E5LtZ9qG4GfeH6ejCnIl+27d7PLEXm5Ng3KyZLemRmSn55mP3LMxB8bw9uAZ4bJa5rRvjBnYV6jC0lj3VoQrtkhGxOSUiQpLVNS0rMkNTtf0vN6Sma3vpLVc5Dk9BoquX1GSMHAMdJtyAQp6D/GaNsjJaOgj+kRVZleEo07fJ3Ud9CmZu+/PNveC+p+33EZRgXwgnqA0DWV0J6OKQjQrumhM+5FzxTFCTMsvU4InIFBTI44VDDvY0uAdcE1v8+bgj+3CbQ37XWT2KZ9evO0vULemMpYB979HYmoB0ohEoiLiRh0MTBr4JWCpwmBsxihRztmQJN9uHvRXYEU8FyB/Bkw5YsoZ511lq0M2JDR5BkZxiSByYQ8NABcw7CrYztEm4fYIU+mjLcGtHt6DfQOEDjtBbRyupyYUpjNCKFG8rIwfcw25f/upRdk9ezZss48p3JDlBXFRUaja5BUoxFGEyPEC+6t9y+ZM1s2GG3VtMhAQ9Rk/qCF8uk2Eh9fth9iNgkNFW1eQUUcMmlH6TlqWylaH/iIMUIMgscExAAwA0dK+NgZ15kud7n5LSVfzJR687uiGSgl7kp7DZRWrVkt62d+LjWmTkX6PEMNlA7bcSc7WOr/OMXnPxTKgpWlPp5sesoet4nAko9OE1gsoTFBKotXG63ekLrJZ4B0j8b1kmX7UhxPdoKU1tTKGlN37cxbQ6ij9tzL9FjGtTiI/cG3q2WVx5/aInDJjQgWqQmsmx9RXVYkNeXF3FxyTe9hr8bCpp4Dv3GDKc+6yirb9nsNHy5j9z/A7gNa7/yJ+qOJbYfOASbYmM0vdCuAvkSF5qt0At48tHQ+Wo1NSuN3+M9BOyD5rx0uPxww30A6CJdYg3p5Qc+BHgiDIAhChEUkgKTmvvO2zHzkEVm/dAk/2DYgL+zvMb8txQjMXPNc0nNyJat3L+kxeoyMP/QwoxFG/rGKpc8/K4sffzTiuCOQB6FV9ZNlgK4+EQr3OP0M+8wV/nV6bCQ1/VQZYq995UVJXb6MFxo8Mjx4Cl3V/HLA+RfIviHML3e9Plfemrl842skbXwsgW1Anq6blbqqclm38CujrVdIQ4LpYUmNXNIwX7qbZZP5xVwQc8d3hevtpB/GOyIxv1z+78/lh+UlgWLofb1LhW+bd1i8fK5RLpbZew+XMvlVwwJD7YHyUDeWlJXLbFOedKPE7HbKqTbGvEPXREzmF0U4Kaz5XnjzcO3BBq+EDvzncE22/dcOlx8OaBZo0F4iigVM/caOTw+DL7gzqBkpoa/4+it54dJL5H833SiFhmQgWsoD0XuTHbw0y2rTs1g7f74sNNruJ6Y388mzz0htlU8D6wC09IR43pr0XZF4vjwHBCa9q11M95uBX96tCupYQBe/vLxMvv/uW/nB9GYwz2H6UQ+D9ga1ifEGSDSSqlVVUy919SgXwYxQpEny7/ddO8NQeWsNkLpiZ5Sa590SyqvwbTcr3rIA/703KYupi9j9DchKN2Xywz6X4LpD10drdapDACF0BtTrJFYwNoBbJi6RmIlwicS2H4lQaayqls/vvEPevfoqWf3llzaUa0QwLZPByg2GwPgoQVsFUmcjElJsFeYnIzCI782UbNw5eQdPPfWU3HHHHdbzCq+fp595xrqPMgeBAXbGANYUFVmzXaSCPxYESN1Hfnq7cCTa2fDel7K0tN0COGxrCRMQL9gspN5ZoGFjFojWtQqNEDPLiy++aAeC0MxZRoPqkg2SOH+eDExolLHdC2T7Ht1knFmOzM+TYbnZMiA7U/pmZkj3jDTJSU2RrJRkG9Sq0BBSuSF1GhPaWfHKlUYgRGZGUST7zAWRgLgsXQUIsvT0DBkzdqzstcceNvQxHyxn5vGFF14oJ596ujTmDpGXP18nr85YJi99NEee+e9n8uQr78mdDzwhT7/wuhQWBWKu8Bw1RYJIj2sV3guZR4uMwY20U4S0vkpd6i3DbUeIeJ9RGi+Ia1KPFnj24J7IDDFGrfEbx0Uxlp5Fcka6JCQnNWvEyaZlZ5m8XHPtHunp1vNkoCHg4bk5Mrog32h/uIk214pod1G2vahJnesznX1LwPI1xfLXR9+Vu1+cIYvXVssXCzfI1Lkb5IM5ZfLGN6Xy7uwaeXpVntyYOklu6r6P3JG3izyYs708mzVGXssYIT8kF1hOC/dMNT/RCDl6aswNWLtuXZM7GghJzN4svUizGzEAjHAOca4HHF4VA/lXVAV7glyg2X1bhw29a3s2jZLRGJ0C4dD1ENek7o/9Eg7Yf3HFZAIP7pS4J/IxBu8kqGiRZM5NSGr/Kf+dBvPMKktLgxtRwAiHJNw6oySl1sDVZs5eItfc9bq88fFsm9GShaXeVO2yhFRZlZRtp+V/mdZH3kzoLbPqI3unmH7KTC9v9ty51vTDRJs777xTHnrgHkv0mPbCwv/T2Y7icUTBx00oJ0oj0Pv476lkr9Btz81Yxc7vPYzXWBllT9Fh8yLuNXXsq+EG2CBz3C+Z9MREKXxsmf3VFjJvC9KNEPATFQ3M28g6C9yTD15EC8iwvUmdKffPvP2lXH7bSzL3x9WSmgKh+h5UC0BDJr4J3ieRgolF2zAb+eij5aQTT7QT63C5/ek559nJNHWREp0+hhDvNd1oxaF+RbMnZ54jnlAxjxFwGslfjhheT6Kpn8xudejaiJnU0X6ZReWdSQU03zvrCvIkL5xHRKj9ofJCXbsloE2F06jwq8ZXfsaMGdY9saMD7TjEjgWryuXNb8slrftwyeszwk7wYaJPel4vSc3Kl5SMHElOzwr0jCA/T8InvLqixE762chokSFcDy9gjjP7WrpcBLciGiJWf/VRV/hPTck0+rNpB9R7EuskytdURhZ6Yrh7k+89DoT+iQ6dDOU1Urh6FyliInUqFJEUr7/+evn73/9ubY8A0wWzRsm/9957bR6aMp+HI4LjAw88YPO8YBATDwaC3xBEHjBrkck9xChGi1ZgIsEPk4lJRIZsDRA6Go4GDQO4J3I/BkKZAcdHDwYMGBDc2z7gldSYP9H6DPhfJW2vypQXl0fQ1pfdHqAMBK7ShBcIHyQm+BGlC/xtbxjaw6yTmmZncKZl5RnttYdk5veR7B6DJaf3MMntzQzOsdJt0HjJ77+t5PXdRtLMMXU11dbv3ZJ8e6Oln+rdp2Qaw6OhDr9olA/aEyagJ5980poJaWcoJEwIW7Jk8ca6offyItx28Nj62kBPlk18573gfVYHXR7jHda9GFL1JEN2wb0BwCWMr7D0KpxtAZYEQp4QRoV4Tszl4X16eSsaxETqSBVmEULeRC4jyA0goA+xXMgn1gpdVmYfUlBiDfOdSb4YouDh4DJIbBg+D8U2wXEIQ0BsFyKcEV6AeMVMImIWK7NQCX2Jrzu+y+HAQ7EEZK5JUuFC0C2mNeNNQTe6PaEN64d58+S5V16RNaZ8SVF8+msT2jFEVGteOAJssXnR+Gvzonn+mvyam57XHvBzQVVNnbz72Tw545qH5ZzrH5dLb31ebnnwbfnPS5/Is29/Ie/PnC9fzlsha6tMjyoxWWoTEqUumNrV09lLSmzY3x1cmrzEpBRJTsuQ5JQ0s8lBekInQ3+y3j7CR1DriYpYV1dr2tcJcsEvfmG/S0C4aULvEhyKd4/L52czvzHvn98fPMkL7729+6N4LE2XSEyQjGDwvnjEuk+ny8JHHpTFTzxm06JHH5bVH7wvtUEzJEHKiLRKIC/CIEDCatqlLcIz2gZZ0ib9+cCfBzcyf4ewCnAkiij7ic3eEseFQ0ykjmeIxjJn4glT8SFNIhSed955Nh+yR5tA4yaMAOBDwZCzggpJ7BjivQDImmswBf20006zeUQpJCYMsznp9mqsCRIDWKGAps85H374oSVCehVo/Aya4tFCtLX2Bi+IF8DvJTaNukHS8CJFqDbGCyaEwo+LF9vvZdov5t9/vzz88MPWb5uwCV6tjXvXpWdwYvAKbQeEsXxtsdz84H/lN/98RZatLpaFy9bJV3OXyWtTZ8l/Xv5Ubn/yA7n6ny/LJf94TS77tkGu7TVFbsrfS/6Vt5P8J3s7+Silr6RG3XdpAeF+nvchhnqg7YDaOn5HBM/Xe39zeH0tn1Y057ZyKpffeGogcqn5Y7V2yJx6hVcWg/l8nOGAKYdKYnKwKeuJ4e6h+a0d50HTIaZOJaen21M3USTiAIUzPpPFjz8uPz7ztE2Ln3hc1k79WOrLy+x+yJhwJYytoFQSJkU/1kN75MtH8A4gdhX8hEKLUgoPAfiAsClYJjiXNkvbZXIjfMXzJKYOARE5h/uo5h4pYiJ1BT7gmDGwR1NYtGq1S0NGJOK1aB6k7LVxI40wh+Tn59tt9ut1mIqvefwgzDR4swAmppB4yKHAfbmPBtei1wCZI2jY156gbEhrehe8FGLXIGGJpxJ4DZHdj+ukJyfZuCNe8DyIdcMgLtEt0RAIksSXoY45+mgb2IweB/HtIf+5c+fJdNNjosG1BxBJn836US75y3Py5rTZkp4aMGlpory4/+ESSa+EDwzAL+jm1QnJslIyZU5NkvxQl2K/+BMzQj3GcJdr31fcDJiZSL7XFEA73df7szAJ5PXuTaUO5mwK+669J3Eo23qKf7sZiC8TaEfszrRxaJrDnmruTy/xw48+NMrFNKuM0YOEcGivtGU1TZBomyTqbzSEtDlBT4RvwWLqs4letsnT0vMMeNb8Jggdsy1tj6+2wTHEtvrLX/5inS7gNb56xEd5Dj744CYzNfMsCICIYOALbsy+pn0TtHDfffe1lgTInPaN4so10OK5d6SImdT5YbxYwuby+To0dW6M1g5YR6OHiPmBCu8MT47hhWvkP7YhJ47x5nEdljqJiHMgdSV5PyBzyJWPURBsi+1wx8YKykAlRjKjnaNBoZ1zP8oKAm6NbfuSkB/YsSuqaqSyulYSU9KkR6/eMmjwENlu+4l2iv7BB0+xQiU6v3PTrU7yfn/HwPy+ktIyeej1r+XCW56X1evLJSWZoGXBMA2aQjOFRYPRTKtLi8yypumZxIymlhVcegvbxku3G6LgLg7FfTBU0aP9OU239T8b/xJ41znebCups8HgrRccbl0aTX2gXY4eM9YoYXm2vdN7hgPoLRIqm2B+zPQlAitfzkfhY94Hyl88AM6BcNG0+W3wGgltG02bMUGsAjwbBBpKJL0qPmLCF5FQcIk6i7kZ0w1jhHAIXAKfgsAgfIBfYxWGMZE6N8NEgmRiAAfJzAsn9CtTuikQP4BtYoKQh4Tjh6kdmx8OgUOC/FCuSWAoupXkYaYhDyGBuQTSVOFAxEDO52G1BjR2hEJ7gTLxWzAdvWoqLks+iEFZ/PdJSg+SeowvR5FgzucKRSWVct/z0+To/7tPzrzuEbnw5qfl+nvekLue+Uiee+dL+fjLBfLVvGWyYl2pVEiy0ZSTpCaYogW/c8WqtfLsZ8XSf+QOUtB/lOT2Hi7ZPQdLZrd+klnQW9KzCyQ1M0eS07KsHZtohCRKW1NRKtVlhGduR2t6OAbk4Xj3xfC47afjYjkRxPADuVNa0PvFj2hLUV5pSDnUSf5y6THk63NrBd5Dk00b33biRBln2igeY9R75nRgKv3FL34hF110kXU8OOiggyyh0dZRqNos0LsIIGq4CXMyAowopSh1WBrIIzItQg7tnGO1t0xbUsBjPCe+v0xoCzR8Pc6PcPmtISZSh2ixH0Fk2JKIxwGRY+Ig9COGf0bqyafrgVS77rrrrD2Yj0szeQMTAt03Yi/jjYK2zwc2mOCBrRDtl64HD+lXv/qVvRcV5ayzzrLT9+maEH2xNUDq3ofaFnAd7OavvvaaTJv+qey86+5ywIGTJTMry7wABmaDBwahDaItoBu4dsUKeWvaLDtA+ejrn1ktffnqDTJ74Wp59/N58vibM+XWR9+VX9/2opx3w1Nyxt0fyO/z9pY78naW+3ImyoNpo6ImCjQGKjA9UEvMNn54hqRk5FqvkvTc3pLZfaBk9xoqeX03ep4QRzw5LVNqqyqksT0bszKL94donsJ/uyhu38C/WOtJS2WIEpyON1E0qKyuM8/arIR6Nloeb7laKK9v0x7qPVw9scIBxQbiwjTBx91R0tq7l9xRwCU2MTXNhkkOJLNue6eBp6JLlFgUVGzftBGEF9o6SiefpcTKgFaPoqvnsI5JGc0dJZdjcNyAU9inGrqucz6Aa6Plr5hD77YFaOZ4siDtOhp439BrYGBXH1y0QGLihfDdd7Pk8y+/kQ31WVJYlSapKUnSt3uO9OmZJ3nZ6dIjL0v6mnXszilZ6TLn1r9J4dSPaAn2S/It3Z2Qs7PXF8tS8xKVXBqNhl2ZnCHrdz9B5hXTBYZs/c0uPCAHyLW2plJua/g2pFYIuN23hetlVUVFU6MmzseIfQ+Q9wYeK+vWl5vKGdzBUi/jXQ+isbFeylYvkeKVP1itXTFWSuSihgVSaZ6EF1wiVOjdPqO2lcN+e5UM32GifDV/nfzz1XmyurjKfrigqZDee/vKhZmoasM6G1a2pqossG3ufXDjajmycYV9F96fUd1QL98XFtmY6pQBV1JC/xJ62Avs6dc//rXMmLvOEBgSL7gjFDxlQjiXF66Q4hXzpIGvH5kSELf8yEZGHTbasbn3V+sKbTlozHg/XTN1mmQVhI8KOndZiVz10BeBIGPe5wDYBv684HZ9XbWs+O5D+3wYyL6ocaEMajQC2eyzz8W8m/8tM8/LlIXY9pe88JKkBceq4g1FX30p5YsWSUJw3A+Xxox+/SRv7DgbegNTCYopZhOUWGIRYe8GmJ3Q3FFSGedinAFrBm7T9Fbw5sM8yreaMVXhPYjXIFo9jg44nCAIUWaxsSMYOR/TFvb2SL/chst3p5M6Uo6v6fNQ9EPSHQkeDNo1XgIq/SIFjYo0d85cmWGEw5qKJPlqaY0sWlFs8gMaS+AYu2aXEGm3nEzp19c0whVLJausSLIbqmSH6pXS1zQWbWN+0JjnFW+QH4Mfq0g0JLNs0M6yuMcYqUlA4gcPpLl57hfcaAbKhKcFsyjZS/pb1KSeKAN33E2mjj5DCiF1LwsqPOSgYPZm2ZrmpE5s7iFSIdc0zDF/Q5P6XEPqqwypM/CKNpjSvbv0OuAg6bnNCFldliyfri2QonIjGDkhxH2bENwHiYYj9aMMqXsvwbqf1Cs3bJDTbrtdJh5+ROCgIJpIfZ4hdfU4AS2VyYBnUbpmkZSsWmQnREVC6igTfKDjijf/K5lBZ4JQ2ITUgbcs4cpm8usqy2XlnGlNpH6hIfXBYUidEMCXvf6mPdWha6JN8dRjBd0L3BQ7g9CBetsgTKIBNrG1a9fJSy+/Iq+/O1WmLqqXV2cWyqLl661Jwnp5mJSSnGQ1dqaupxkNPTM9VSpramX+4tUyvzZNZiZ1l1fru8lcyTLkltjU5lpFQ51UDt1dcobtIN0Gj7WTabBpZ3UfLBkFfa0JJDUrz86mTEox3URCDBjiwAxUXV4qNeXBDya0BRslSXNotp84FL7TIv7NQRBbvkePnvbrVscfd4JMnLiDuUbAC8pC7+u/cCs34jSIiyHhNj2bUPcJ9yw88JsuInkufA0r7HsIQh+LvSDr3m3g33aIa3Q6qXc2sGnRK4CkIwHaEXasaVM/lldff0tmLKqSt+Y2yHc/Br7JaoUEjayFhsaEF74bX1tZInXlxZJgNLOYHrTpDdjIfqZRJhphiE07NStX0nN7SFa3fpLTa4gl+vz+o6Vg0DizHCX1NUbDM11qf/m0XYdDq+29pQtwsnd/azeLALa3ESRBvC1UOG9SUP92K/dONu8lxaRWYZ6f1hnqT9hBq1APzluGsA82wQ6Uht0dBIPkraGsipmH5jg9lIuS/OVgW2/YtN97EISwcZu1WqMkNKGFOu/QdRD3pI6HDQG6WhtJZj+DF9jFmOVakJ8rg7ffT9YkDJSk3AFS0G+EZHYfIOn5vSU9p7ukZ+UHvT5Sg1pyIKED1tZUSFVpkdTbeCMBNG86obHJMf6GSQMPJvvPlBkzkCbKEq7h+W3ZUcF7SW+ZNJ9tXQ99+1bhvWyL8B7Euvfeui/GMniBEJn/w3z57Isv7DdpMRmuW7tGVhcWSVV17cbH7C1PqPt693tANl8Z2ugFHTsqanB/C26AUGXy3ya4XVdrFIBgKTi0oLF5j7YuSOqYs9LjeDZpPGGr0NSZHBQuUiMaIRoZkyjwrcX3Flet8dvtIGkpTLQRSUpOsx4dadkFkpnXy2jJAySrx2DJ6zfSaMhjJH/AaBtoKrfvCPtBC9z5rKkg2PL5W2X+NvcAbg6aTqo5XkfLLYINz0LX2U3y7gN2u9GaYkKhqpVX7bnrpvDe239fL1rb3xHwF9xbhhZ/VMtAyOcX5FuFgOBvuK4x2PXc8y/LqlVrAuMz/ut7f3sb7l2LAhJk6UjmOTS7lW5weiRl8L0v32YTqJfpmIIcujy2ClIP5/UCmTOdl9FntDEGU3HBZITaQhuFXVLdjXZsteSgdoymTAM0B+D+lJKeLYmMKPpaBqfXGE25NY9tJgxxhJ6eYO7RDC2f3vr+cDDnMZu1RTQrWHDpZwD//ijAqRGf5j/QX452AHZ9ZvuNGz3azvQ76qij5ORTTrWxP/ikIR80afH3essU5fNAO+Z06laeKUNEXlvcg+R/Fv5ysK3lCVEuNb/Y+5vkjUPjsGWgzaQOyemkIAWuP3icaPRGwGQhf54XzDpjv16L66Jdk6ezVIH6iDJRCVtna8D8gp+s1ZyD4Dym1H/55Zd2an/Pnj0tmfdmOrYH6aYLjoeDbWJay/0NQpdc33OPNsMIo5TKDZJghUYQenlvORRst+H2bSq59962XP7CtTO8hfXet43PIBKgCDQYomv6hf57hvrpwf1WIbB1JNRBG7Hx2rh31tm6XmLaBW0DEyFthfZEW2DMpb7eXDNUGTTPvw3I89VZjDD5Yq5p1wOoC5I65peMnKCy49Cl0SZSh3TxA7/llluCORvD5jLT9JFHHrEkDikT00CnEfuFAD6dTLMlpC5TjAkHQB7mEPKIe8696BIzC4trM+kJUo4ENEQd9KJ8aOV0pRE+aGAEEguFtBQ8XAhlEMxQsK0139sCzNKaT3Q7BjS7lf9arPvu17RsdmI7I9z19f7effSMfDNrI0GrP0Hv1RL8F+jIZ8K1Q5Wp2bMILoOor60x+zcegLrQ0s/i9dNWaAcvv/yy9VlmIh9xR5iUx/jP3HnzZP6SNYHbtlQmb74WwSxxffXugsI9uwP7KLMpTGq2M79sCYiZ1NF2qVxXX321JV0AcTJLim98MhuUmVZMn+Vr78SA5tju3bvb8AIKtA4InwiEzFKlq8l+ZpdC2uRB8kQ6w+ecqGeE9MVpX534WwLXQxggWJjSj2bOoBemlj322MNq8uGglduC2k1qlhlEUytoDM5A2/Sxqp+DtwH5gUDw7g8pTLxge5MykdHSXUIj1BmYmKyQ8l5/k/sFoRdgX6j9rYBTWix1a9fU/U0XQe8MmDE6FFrwUIX33tx3DLvyjFYcKsiZ9s0aG4zmXJAvp59+upx+2mnWxZNZ1UxUwUQI4S9auEhWLF9q3lXwOiz89wWaF27bB90dWAYP2qRCOnRFxEzqECWxfwkHoJ9/o5KhSWj4Xab2E9AHgoaIAbFgNFwlgGgZhNLwu0wthngJjEN8YUC4S2ZxEUyHacgIBuLBkBAGoaCmGwQC64S3JKGVE1WSa7QGTJmW1AD12dsQSN46HqZxAHaVSbKdhNP8pOZIS0oy9wtuGDR5RoS6NrtC5Cdal8vgRhsASVSXlkhOBgHYPGUOc99maIf7twj/9cNsMyOQYFXNRWVohH8rYcAl9ST/yaFuxzG+49DTNznVnNssTICnQqCAMLOQqenUY5SSQ0xdnrDddnbSloUezpKkN/BvA3tsQPCxuomAMXWgzlMWDfsQidnTYfMhZlJnEhFaA1AtAaKH2LOzs+02hIiXAPZrzUNz5lwF2j2ki4AAHM/1uI43j2uh1WscCbZVCw8F4sogcDDrIDSwmx9yyCFNAcUiQU5GqmSkUh6zEajPgSXbWv/Z1rx2hfl9NRU8XJP05gb+e3nWOSzRMzXfi9Y9on0w160oKZWUBNPolTAU3NNbjnDrHQW9v8J7P285IgR1iZmihGfQ0wiTYAe9WwMn+H+zdz2KcgRAWRqaLpGRnWPt2S2hNmhabFYObxlAqDKZvAZzrv6EgD19Y4E5hUFbXj/PqDYpWX5YsMCGliX0BkoTCVOpmllpy5g1If6m3oNDpyJmUld4R+Z58fj38pJ1G80actY84I1myPkcB/Er0PzRSjSP/ZA514bsAcKAfILqhAK9BCKhEZ+BiHJo+15hEhlMpfQ0gKal5rFkW/fZyo8Hix4QC8y5pjGgYVrdXhsGl9T7KTz33WSfDxsSovvtNMiy8nLrzmce86YIVQ5FqONbQSvFDw3vfViP4b4KCD3okm29TjIL8iU1q4UYJ6F+f6gyRP2jPDBlSkOxCfkCNqK8qi5wG285gP/ebPsu1cDkNgN2+Q8H3rxaQ9aQ+cKFC21vGoUJ0ykfg+B7Aphj6Q0T2wnip0eu7dWh8xAzqdPoGZXHpq0Dm2jUkCmftePlYzIhiA1B4TUPf3COAYTQhdSJtkhlQOqvWLFC9t57b2s3JI9zSHw1CRczRv0hGg2qQ35LgMgRBgiBaAE5G0V1I7yNRde9S5OfkGwElhV0zZsITQc3Of32YZM7JKRNCh5PHsKq28BB0mfESEmy5pTgtZpfMgBfIw2H1g7zX5oyFOTnywDTs8G22wTvhUKtc2iocsaAVoWj/z663Q5l4DeH0jStFq35FM9/iG6HLHq4g8MjEm23strjXhkJQhxLcUPZ9635xZSBdjpw8GDZfddd5bDDDrMhd1GYsPdjztzV5GMO7datm21r8AImVEymDp2LmEkdQsVejqcLfrtEL4NwjznmGPtCH3roISvN8YxhMg+DkwxyMmrPIOoC043je6TY1A8//HBrLmHgEwl/8803W3sh4SzxdOEYHRzlC0B8u5TrYFeM5KPRuH5FG/sFpKcS28U8Iq3r/jrPNkkbsF1u2jDwN68gZO3goZJtegyZ5nml9egpKYY0kzIzJTEt3bwJ06RMGdNNd3vkHnvKWXffI6P22ksSUwgdbC6y6WUD0HxvOWKA/4tLkAkE1sy8xSHhyuFFDOXwFx8NsqIy8FGUgA03eGM9SMvh31aQH0M5WkNJeY1U1xrB65Xbei/vtrc8Zhsh2ViPeWPjjrb26RSbKPLcQvNC7QOab96zHp7nmx5Hvtr3mQSV07OnXfeC30XPGndgesO0USITElOddt1ZMZ4cNmKzhN4FxBTmO3xed8iOAGROtxBzjo4BRIoN5bXyj5dny9RZqyUtNal5Q/WCFmH2JSYmS9HKeTZKYWMDPYNAy6mprZPdJ42W6355jPTNSpWKtWukurBQqk3PpLpwndSVl0vN+vVSuHSJpO+2u0w4+lhJNQ3lsfcWykufLJWqmvqNDTd4ryboNktzUPGyOVK2zmhHHg2PtV82LpSRjRv9/b1g/4qycvl+fZG9DD0KPjA8cv+D5Ithx8isxevMbzN79D4bL70RwXwmZlWsXyXrf/zOEF/Avo89f3AUURq5f07/ATL+1FNlyMTtZUlhvTw+vUiKKxs27QT5yxPchoQq1q+UomVz7ReYeDaESjiucbmNjOgNm8A9S2pqbOjj9VVV1uSVZHp4J918i4zZb//gUQHMX1Ei/3xljl0S0M0iTBm8IJTE2vkzpbIk8CFhZvj+omGRDUnsjbdCWT5YtsI+k0aj8Y6fPEWO/cP1ktpCuNt/vTZH3v5iZVPIZgvKADQrRBkR3MVL50h54XJLzmOkVM5vWBgc0DfvzeyfX7xBFm8oMcpGtky++BLZ5YQT7T6HronNEqURQLS4ZPG9vo4GJiFSLCP21TXVUltXa8iJFhDMBNpggKexoPMkGSKjgTQ73qCxvi5gbjFknTlosBRM3EH6HDRZBp98qgw/52cy+vIrZc9/3Ck7nnKaJXSQnREIU9AEvZfmee6tINB/SDCJhEbvbfge2Fw0c/Ocug0YKLuceJIce+11Nra5hfc0b5lAiHJEi2aXMGVMTQ18VID3xiBc02Cg/z7htln693UUvPfx/hD/c2oGAnoRY3/jyRxeVb9xkBTSTWd2c7NKsCnKKoMfyfCCi3jL5V3XMppE/PuWyukVFN7xM4eui83ylrBz01XDNaujQUVkND6a7yRicigvK5MlixdIWUmxaVOex6QNwg/yTbLaqa8RQvJo6800qQgQ+BB1cEPv6720/3Jmm95CSKSmSyI++eZ5NBiixusBTbDJvm+WuEMOGDdOjr7mGjnooottHJtm0HuHuG+zcrURkBmD6UOHDpcJ47ezYzDZ2Vk2vwn++3m3WW/H8jSDeZdNlw51T/+zUYQoD4f6D/cfhoZulYQWELCpR/Fs9FBPPqu+r9Ta46qJ0W5AG0h3M0q3CGwVojcarxfGBbD/T502VcpLNkh2ZoYdNLO13tsggHfb1x68oFEWlZSbHkp0vQUuaTWw1u7jL1cIpG43SfpNOUR67r6n5I+fILmjtpWsocMkc+AgSevRQ7J695FxBx0kZ951twzfZdfgWSEuqxnc048IyhEOnBa4JAOUDdb8kZIemBgGmTcN1up9/ffZeIHAun9/lOCe6wvXy7qiIjtQjyNAdVWFSVVB4WxuFqoMgHKQgodZxFoeL1mHQRPnh7qXlsMPmx941oHNRslrDIQI8KLp0ka70B6kQ9fGVkHqkGpr5hdG7PGqYRYrLlkjR4yUffbZW/LyCzYOFmqNp6b7G0vTtu5sDsrQisK1CZou729pLZUjFEzjzdtzPxl69rky+rIrZPubbpGJN90s466+RsZcdrmMOPMcmXTBL+TEG//cLL4H5W36uo/3PqF+B/taK0cLsJc35eQjH5h/xh5woPQcNjSwU+G/b6hyaB5L336IK9QpfvCuKAcD9QR7wwuLevHN11/LgoWLbK9vE+3Z/9u925HcNAza8EgDaKlcBoQJCDyZ0Pfy5jnzy5aBreItYcPHBBMOTJrA64aPxnLcAQccIEOHDbP7bHWnUVK7tXF6W4A3z4ABuk0bfKMRKrjCBbcjRJoh1AQ1lvou6b9va2isa/77E1JSJd1o51lDh0vPvfaWgXvvE9yzEfyObjlpgVu0dB9v2fzlVKAVWlNP0NzDwyAFn1WgN5Qg/bbdVqZc/CvZ+6yzzaanenIYZWipHCDMfrJTzV++fNTqJUy5kpKTZI8995CjjjzSemIx0zk3L8+WnYBeTb/T/3u1nF4Et+2YigehYr/4T+Wzgq2BiVOb3DdUubxoOjawg79e+z5gjKg26MceML/k2HWHro2tgtQxv4QywWBqwY8W7xj853fffXfrI68zWQFBvZqRcdjGAUwj9dnUIXM8Rwb26SbpaWHs3WGQn53a/EPL/mXzNhiAX6C0EQHyDW4o2NY8bheqHD4kGiGS0a+/pBZ0kxTzfJPSAsKiwbyDeiNIKfbQSTvKYVf8RiYcckjgpHDgnt776k/2l8lXLmzGAbuxntACDHFDwjSQ/Px8+xX4UduOkbHjx0l2VrZ5Lr7eG/CXSbft7egt1jSdR3ZGiHm+9Qi94EV49unZuaZOtdxMy6pqm98X6LaiqRwhlkHwrVQ/8IAB1vwSpx+cjjdscaRORS8sLLQR6jCXRAK6jV7tWa+BWyVRJvlyN361ob7YTZWmK26rNn8CdTwAX6OwCO7njOqaWsnLyZQDdxsnF50+Rfr0CP/x4FDAdtvMq0Hv3UI5kvgCU3C9XRHqouRRDt2n2z6goaf37CmjLvqVDD7ldBlw1DHS75BDpZfpIXQzRN5t7DjZZv/95eBLL5UhEycGz/JBr6v3CnGfTcFBGw9svhUeePz0HDI0pF92WUWN1NgB5BAPxHtx/83s4fzZeB69Br92rCQKqLMbykrtnA7mcaB4oIRQ73Vqfn1drZRX1po6HTypJXAMt9djzVJ7D2TjjRMWnmMduja2OFJnijJRId9++2078YmJSa0BUsdmDrCHMhv1s88+szNiCSHAjNemb2D6kGW069zMFGsKoZtbXdcgtUb75svtxLHWmCHaTuim2vjWBsMH9ZZzj99Pfv/L42T08P7NBEtU4HJNNwguFdpIg/kJCc39wDsEWgYtE9ByhABCNDEjQ1LGTpB+Uw6WQSedIsPOPEdG//oKGf+HG2THG2+W/X5zlQwcMzZ4RoQIVQ7QtM0BelDLgBQ5DULvPniw7H/++TJw/PjATg9qas17V3OHIpJb+MtoQFaI7CZQX9YaAse2T+A6JtyhhGDfJ2Ip6fvvv7c9zqaf6r1gqHL5bthQF/AKIzsUZavHFlU3Be8phy6PLYrU0U6INwEZX3zxxVZTueOOO4J7wwP3OBoIIQgI7oXWM3LkSDvTtbVojTuP6iEn7zNUDt95oOw7oY/sNLK7jBtSIKMG5snAnpnSJz/dkr79mIZpADVGiSvIy5YDdh0nN192ipx+1J6SkxUIQhY1aE/+RtradgjUGc2yzXMX9T7h7tmUZ+4UnHSkgBDw/KnETOCH2YkpJiUzwljd3Cfcb/av2/AK3oMNjLbZ5MrJ4HmQtLAdV1dVSreBA+XQX18uY/Y/0OR6LxgAv8VeEga09whuK7ynePd78yMEs2onTNjOzsxkSv6xxx5re5TM2CQwHXUXJSVZB7MV3vsq/Pdv2g6s8JcPcntPYb3aKCjsCzej1KHrYYsidbqfxIehkgOmJofT1NFelixZYj+IQXeVb4/yoQHyJk2aZH3kGUANF+VRMXZQvpy41xD56YHD5bJjx8r1Z0yUq0+aYNcvOHSUnHnQCDl+zyFyxM4D5MDt+8oe4/rKucftI7+74BjZdmi/TdpSNGAWqz0fcmJFW5xtZSb5W6DvpyBk+H3DB/eWIQN6xl6W1k70lAvhmZSUau/dBFbNvjY5T/jLwDbXDV7bwnPLwD52eE9sDLhvDh0q6b16S0pubsB3nz2mLvQePkIOu/wKQ+jNZ5GGRKh7gta2IwSXbzDC2O+1lZmZKQUFBTZe0tixY2Vn3E+TguNF3Mv7c0GocpLHtkn6nsjKkU3jIzWdbo6rrqw0vRRngunq2KJIXb1YNMojM0XDmU0IMgahMwhKLBo8XLRBYI+nK4vWTmJbbZYEGcPeTnQ57tWMnAyo5HlGM+/XLVMmDO0me47tLcfsNsiQ/gi56Iht5YZz9pSTD55kbeltRW4m5BgIf2rt+hQlVCP1wu5nUC4QGGzPSdvKb352lIzfJvKQw5ugpXuF3BfuhDbAf0nd1ufRCvQ99tpnX9nmoktk6E/OlEHHnyT9jzxaeh80WQYeOFkOu+pqGesLCxARwpXBU2Z/PQrl+QKwqXNkvelN8H3SnsOGtTpQWlTKF5XMil6Q9ea3aw7dZ45vqA/0nsKdYsttjqO3N2f+fDsOhcmHYF2YQlGSUKz4xCQ9Z9pMLLO3HdoPWxSp48ECUWkYX9a9YXy9gLzpqvLxDb4/ilaDho79nCBgxILh03YMPFFJqaz+xKfzIH0qMKRPKFGOV9LXT+x1FNKNpt6/R4b0yk2X7PRko7knSk1tvVTX1EuN2vYN2TfZ9S0hJJh9ddKjIFeO3G+S/PHi42SXCcNDEkjU4CIeQmjGAq3cIBxpxAT/vSIsB+SIhp46crT02nsfGXD0MTL0tDNk5AUXyo6/uUr6TtwheGQE0B+k9/Pe118Gs00wLzxqAKfhaeJvfNTnGvNOG0ziy/0HXPALGbbjjja2e0vwB2OzIIvUyrPZOFDauEmURrYCH542J5r/daYc69aute6/2PVpN9j1/e2GNsM4AO1G1zGZOnQOkg488MDrGCzcEoBmjtYNweJ2iIZNuE8N5RsOxGVnVmDfvn1tREnCg7I+ePBga1sfM2aM/SITdkr26Yc40PY1HDDnY8bhWmglbK9evdpue70ROAfTD9oKJOv3vIkGmYbU+xRkyIj+uTKsT64M75sjvcz2wB6Z0i03TXrkpUlmWrIdzDU3sW5ndbXV0je7Qc48Zi85/+QDJSM4KzMWMOA7fc5aWbK23Lpl+tp8ACF+Wn1tpZQXrmjSMBlU7p6fIyccsoskxWCDWbuhSqbPXmvjhm9SDr0/SxL7zJJ711aWSVVpoSEu3AQD5LfnpFEyZkTrkT3DYUVhhXyxwGilFbWBsug9Aet+2DxDmYY8y9cvNxq40apNOfB82a12tWQ1eDxXTH650XRXG2VjtzPOkN1PPV2SIxicfObjHwODtwp/OUKVC5gbl6xeZOsnhL6brJdusnHcg2suNHWaAGeZuXly8pVX2vZGW6HN0XbwGMO2T6RG2ic9YtoEChHtE8WHbZQsXEMdOhYff/zx5ovSGCuQ+nyIly8pQcCE+g2nrSsgYYgZGzxfQIoFaORUUAam0DpIaPpaaTVwGMKGRkIlh9AxD7HOkkRvg14CiXIjQGKZqUeXu7K2Tlavr2paVtTWmh5EhUwamiU7jh1qy9EW0Bu467W58vZXKyQp1LXI8nCJorp0vaz+4TMbmRAbbG52ppxy6K5ywSkHBY+IDrOWFMutL8yS1UWVAb99PzTLQ64M1lYUrpSi5YEojeibyeY5X/mzI+T4KbsEjosBn81bJ/e/9YMsW1dhP0reBH8ZmgFSr5c1P8yQGiNoIO/0hAa5dkC19KyvktqqSqk3ygADuGtKy6R23Hg54pprbaTMSHDiTe/bcMAWIZ6FRYhyNdTVyvLv3jfFSbRC5sLGhTKo0ZQjuJ9ew7vLlkuiIfX8/v3lsldfD+5pGbQNwm5D+i70bueCKI1bHKl3VfhJn3WW2Bj5QAgBzPhKE8QPmUPukDnkzjqEr0SvpE/ieDU7dTZqDak/8r8F8tTHiyUliR5HIL+pu8/CSx7BdSX1hsYE6d0jT35y9N5y+hF7BHbGAEvqzxtSLzakDpFyH++9gW4Hl5bUCb3bzqT+qem5PPD2fKuxNxMwuqplalY+Q+qNhtTnBUidbHpX//71sdInLVGqjNJRY3p6DYbcSwy5jzjuOEnPKwic2grovZz5t4+tAG6C91mApnI0R11VuaycM93WLTxfIPXBHlIn/O/7S5cb4ZUkOxxxpBxz7XXBPeFB/Wcci17rEUccEcx16CxsttC78QgIGi2druiwYcOsDZ8Zqvvuu6/tevIFKMIPENMdzwV1pYT4CSCGSQkbJF1WtfHzERL8ktW2zzEMTjEwhVkIwcHgcUeBxt4jL12G9MqWnmaZlR5w3aysqTeaYb0RWA2WTPg6Tl19YDAX237Avi8ybpuB8stTD2oToYdEM8IMwrsdJDNTEvNnI9lxCOVqCyrMb8ec1ESYCntxk8j3ly9UeQ1RZg4YJLnjJ9jBW+z7g04+VcadfW7EhA6aNHQvtBxeaLm88CgKrPlt6tW4wppj+m87WvY+8+xgbnig2DBwytgTM7MdNg+2KJv6lgpIG00dcscDhzjhmIFwq0QA0EUlMYCLjRLTEto5Wg/2ebXZIwCw5WPuwZ6v9n6WbKMdaS+BHoJq92j7sUBJfUS/HBk1MFdG9sszKUf6dsuUAT2zpFdehvTMT5PM1BRr/1d/jtrqShnbL10uPfNQ2WfnMTavLYjIpu4DJoWa8g1SVbLWbAUGkfk9e07aRsa2wab+w/IS+XpRkQ13u8kApW76CZwd5v5NNnWzPz8nU445aCfJyWpb5MMqI1xf+XRpc5s68JbF/4yC2wTzKitcZp8Lb2+fulWS0VjXdAphdwtNj+fY318r/ca0/h6pe0ySwiEhki+SObQ/tkib+pYIPGaw/2Nbbwsgeez4DEaxxAOHgVm2mTHL9WmgJLXlq13fa+LBju9dsi9aoJ3zZajK6jpZY0i3ypAcywqzjT/zziNyZOzI9omXH9KmzkJ5zLsOzHZCYrKUrf3RftmHnkNdfb1MGDVYLjv7MNl+28HBA6PH21+usF+kWldSHd6+r6zYVL4EaaitkTXzP5faqnJLwKOG9pV//u6n0rt7XvCg2FBcXiM/u31ac/OLF1pE7/MJorqsyJRppq0vaQmN8seCQsmqLZOGmjqprSiXYvMeM44+ViZf8MvgGeFB3cTMSF3UeSQOnQ9nU48z0LAwx6DVQ/po7pA9g8vkE5QKEgfeJZo8XWftIdCbYIk5SQUBDX9z4fsfi+Uvz31vST05ORDC2JbHS+rAQ1xK6usNqdfW1sm4bQbIr356qHXvbAuaSL00SOohyLKpPID9pqx1VWWybuHXUlddYUl95OA+csc1Z9oxh7ZghXkmF9/1qR3/CAnvs/E9p6qSQlm78EtbvszUZHn0/AMlvcaUjx4idaiqUsb9/IJmPycUqDvEp0FLZ9YrXzVz2DyA1J35JY6gBKzmHbrAmHgw4dBTwM6JKyfkDXHjdgnp023WySNq5sFuj0kH8w49DSZlYfZhP9oY1wQ0aO7bkSAK4fyVJVJr7sVAaV1do1RU1VlyJJlsq42rwZyJpImJSVJVViyVG9bJ9qMHW0LfeXwgnHJbsHBVqXy7uMja1vlwdEiQHSTOwCFGU6+rlYqiVXayD8Xsnp8th+6zvWRnxhhCIohlhRXy3lfmusHfvgm0LP6imu266kpbJjbS0lLk0v/7iWQPH2E/oFKw3fbSe9JOm5wWCtQb4s4zXoTi4LD5gPnFkfpWACZLQfb44SvpM1BLA4T0GbjF95h18tC00NIhbICJB9LXpfrpk5g3QNJJWRC/kj4CQxGL26YiLSVJBvTIlG365cm2A/JlZP8cGdw7Wwb2zLL2/e456fZ7rkzWAgzYVtU2WFKfMCRXLj3zEJk4eojd11Y0kbrXph6O+Zrym5M6BJydlS5H7LuDXbYF60tr5N2vV9rf3CIDs8/L+2bbS+qpKcly1rGbxtRvDfQOCY4HcAxw2LxwNvWtBGjeADJvCyBpteFj3iHpNo3ba79XDZ48TCVqzsFlk3xdp9fAdiyDuXjglBmNvbSiVjaU10ipWS8uq7aEu8HkVRtS3310T9lhTPsQOtjEpq5k6SdNQJ4F5pdyWbfwK6mpqjCk3iAnHrybXHT6ZMnNbts4y7zlJXLVQ1+EN78oNilno1QWr5XCxd+YtQTJykiTjx77PTsiBu+YiKfY0o8++mhndukCcDZ1h3aFkj4EjyBhXX330e7R4iFzvIAge02QPqTOwK3a8xnkZZ0E6ZO6Av77xQp59L0FVkNu8pkHSuB+YgfWph4g9fLSDXLw3tvLFeccIb26t50Ev19SLNc++lXrpA6ahIyB0ezxxilaOseWD2+c/z14dXBn61A7+vvvv2/fFTNMW5vZ7dDx2Cpt6miX06dPt54jzDDFHxy/WmzQbSEOtFVm0REXg2+cYt6AwLYmQNCYd/jd/P4+ffpYuz7unJh+sL3ynGn8HAcZqF2ffQgA3gvkjykHmz6mHSJskjRMA8nro6/CoTPw45oymWu04/Wl1dZP32/Xb+J0Q5SWQ/lj1jG7rFu1RCaM7CdXnnuEDOjTcsjnSLFoValMnbV2o03dS9x+eAWPeVw2jMKGdbZ8vXrkycmH7hbYHwEQ2O+++659h4TbwGXU2dM3P7Zam/p//vMfG5GR3/3vf//b2oMZRITcmQ1HRdWuJAOGTAJCGBC7AgKCwJkMBAFxHFrmc889Z6NCcsw777xjSQYf9K6iYW5uYGOHoHlePBcGbnUwF9LfZpttbD6CFl99Zt9inoEs0Aohcd4Bz5xeAL75vBuuyYQXSF8nZbGf3gG++ggN3kWsvvp+ELu8b0GGjOybY2PxYNcn5Wel2qiazFo1HGldDPEhZ1IWc5UqSkukT3ajXHrGZBk3cqApU0vsGzkWrSqTT+YaUg9uR4OaCvz4Cy2pF+RlyUmH7Brc0zJ4HzxvnvuRRx5px2QcoXcNbJWkTuOmkTMhCLJG2zv00EMtUTN7E/LBToitl8QsTjTD//3vf1YDJSEIqNCQEcTENf/+97/LIYccYiNCQiTMAiX2hQtiFICaWDC9QNihwHtBg8fkwnOD3CF9NEGIY+jQoVb755kjHBC+XBNBy3vzavqYeyB5vHd4VyQ0fwZ3tVcA6WvQNVIkyDPEPbRPjowfUiA7juwh2w/rblKBjBmUL+OHFsi2g/Jk7OB8G4d/VP88e+yQ3jnSKydZTpk8QXbdbpikpLSfoF+6tlw+mYOmHswArcmL4P6q0vVSVVZkhdAOo4fI5D0iM5/wjFFcdt11V+tNFQpo8tjaUZQwp0Vqb+fd0SNr6/jP1oqtVlOHjJmKDzkTnnfKlCly11132bwdd9zRavJoiRMnTrSViyn/fD4P4oBoXnzxRTv9n6/MQypohW+88YY9HgKCUDDrEOZXwwFs7eA5oZ2HI/RIoKSPYIX0IXeibvLMiR4I6aMxeklftX3eEQkyh9ghG0ieBOFjH8ZtE01f3TYRFmil3Jfyh0KK0dwz0pKlW06a9M7PkMG9smVEv1xL8tsP72bTxGHdZNK2vWXbIb2sl0l7Yum6chtJE/NPE7ykHorgyTNCoKpsvVSXFku3/Gy5+vxjpGdB6++GNjBt2jS7Tv0PBZ7f888/bxUmFByEKG0ukrkOtBsUqF12iT0+z9YMSH2rjf2C+x4EjjYN0D7QKCCNww47zO6jMaNx//e//7XaAxUaDYQp/V4NBRMLjR/yAFRkiIfr+QGhPPXUU9ZmDIg4iR2ec9oKeh4333yz1UC3RkC8PHdIHaLHTXP77be3rnYIb2LvIIyVYCB+hLQ31DLvBZLnnfDuMcd98MEHVqgzZkJvjhg9KhQgLMg/HIiVg7tlz7wMSU5q/+ZWVFYjVTX11tSDyYcY+4RMbvqoSihofiMzjxPtd3RHD+sXzAwP6jhmS+IP7R/m61AQORo641Z4xKAw0cZoO0yCe/rpp+0XyBhgBTznJ554wh7Pc3/rrbfst4eJgdTSc3UIj62W1Gn448ePt9ojoMtP5YMATjrpJBk3bpxtwFQyNA/ttkMGVFBvhVO7OcQP8NuFVEJp6RDIQw89ZO3vNICHH37YaocQEhrQa6+9ZslFQUOgkmMuQmigQXI83V8agQoSzmXg6k9/+pMtn8Om4BkjaHnX9MDQ7qkDvHPTY7VEtddee9lJNPTOGNylntC74B3zXuiFYdLBRMeHIiAw3gX1BNLn3dPj08BrKAu8D31P7Y2BPbJk8qT+sn/w+7mjTC+hIDtVMtKTbeCx8so6G6cG4uej2XjJYOfn4yq1tdUyZa8JEQ+QMqZBPUNDD2cewXzCV8X2228/+8zoKfEc6QVpD5hjIHXa1+uvv26fFQJWe0Sc11HPa2vAVjv5iIpFVxzyxc5LpaIR0g2HxCF7KheNGO2Prjwf06C7T0OFELykzTokS4J4IQiO9YOeAI0cWz0aIFojPQMIAbKmMs+YMUNGjRpl76Nk/sgjj1iyoXFgv8f8QG+DxoWgYcAQu/N7770nP/vZz2zjcQgNyIP3yXvnfSjI551D+tSHHj16NHnwYNrhXbGOdq/B2bgO5/GOeK/0knj/1CEG4EnUKRLCAOWApD7+CsgsEvOEH70LMmTcoHzZblg3GT84334UfYxZbs8262bfsH450r97puktpElOZqqkpiRKmtHQB+Ynyq/P2D+ioGL8LmaN8nxaisCI4sNxtBXaiALNmx7v7373O/tMIXKeDQPjtBnaD+ZLngnP7vTTT7fP1SE6YH7Zav3UaVQkGq92v2l4aNBURgiShgb50uVE24CkycO7AjKlUXuBKyNeAXT5ww0gAbT8Cy64wNoPH3jgAdsrgNgZZIU8LrvsMmujhzjUjEOQpD/84Q+2cZl3ZrWeUD0BNE+6sgzyOnQueK8klAUdtIXo1ZbPOvWHYyAs9czhnSJc1CSEQKZuaY9CzYKxkD4gPC+hFtDaWTJhC1NNQUaCjB3a+kdjMLvQDlAYTj31VFvGcKBt0Pvk915xxRXB3ADZoIzgJYby9Pjjj9vxj6OOOkqefPJJa4ahDSAQ6ZlyrEP02Kpjv9BwIEw0DwXaOSYYNDTVEiBOXO3Io2HRwOiOh7KXo8FxfmuDgVybSsy1sTkiVBi0RQNCc+EaaOU0YsgdTQbtZ+edd7bnIozo3oYqAwO+5557bouaOqaDF154QXbYYQfbYB988MGmmDCxgkZMo+ebldihuVYooRPP4N1Qn9DeqQPUGd4n5IWWr2EY0FQR2KoY6AAt9RGiRxio9w7aLL01NF3qAXnY/TkGrZbjqSfeeuwHX2jis4d5Wak2Lj5a+yBCJxdENo+C+oZZENMUPZWWoAKJOkDPBIWIctM2EAz8Luo+5E19Z53rk0+9B5izGLfinFgF2daKrXqgdHODBo6JhUaA9kaDpsuKvZIvxqANobEw+Anp0wNAw6ObT2MOZ3NE62upgQOEwb333msbEoTy2GOP2XJA8Azccl8FpEEDpVEzMAgwXdFYsYfqOAKExm+AqCjf7bffbvMdNoLnDuFjOqPXh7LAO6d3Ru+QQVzs+wh0JmhRP7xCgGes5gnMF4y3YONGmL700kvWvEGkRMx3kCUmOY6FQGOFml0QUpS1NVBGCJlxKX4rwh2S5zeef/75dp1e7+TJk63pk7pKnUFJweOFwW16Aw6xY6vV1Dc3IEg0fxo2hIpWwoQmGisNCY0IElcNjkZFpadR0LCxP3rJG7MRDRySJh8tMZzmTSOCmNGqMdXss88+1ucYLwQECPflWtwDYUJZIfdHH33UepBA8vQIcNmkgXIO90RQ8XsgLYTG2We3/rUch4DnFYKdOkCdUE2fniN5kDoEqC6bbLNPzXPUCZ4/SV03Edho9HjpkOidQfQIYeoI2jH3BQhzzvVrxeRjkmTwF5JuqffnBb+Fnh+DzdQH6gUCjUFnSJs8fgN51B8mnvHbEAjUWY6hh+O09OixVdvUNzcgVYgSAqQRALwpyMfGDilTqSFeGiANATJGQ2cwikpPI1BAvmjPNHA0MxpUS+YPGjwNFUJ+5plnrPmEwd0rr7zSrt9yyy1WE0TTgzwo18knnyz33HOPLSe2UQZv/eC4u+++25LNRRddFMx1aAk8b+oCz6ytRMa1EMoQNkvqAkvy9T7UIe6D8sA+tiFw6iH1EfKGXBEwuHJCxvQgWxoncugacAG9tmLQiC+//HKrCULkdNUZjGXglsaPPfTEE0+09lAaNuSP7f1vf/ubPRYfbn+94TzIHkF03XXXhe0pKBAYaJHY9gHaJfdFqLUFCDjc5SBJBq35jQ4BKOnr4C0Kg5I+eUDJnveMNk3vgPfvevRdH5C6s6lvpUBTo8tLtx5AwCTsoWhlfCgbP3pmzzI4R88Bguc8BAIk4AVEwExAxgAuvfTSVgkd4Cnx6quvWs0fjRIbPWaktoBy4DLI/REQjBHoRC8HaTLtoH1jFsHUgccUg/AMXGKGw8xHTw/THx4pCFlMJA5bBpxNfSuGkjWeGXS5aejY5DDj0PVGQ0NjwwaL1svgHjNtAeTuDbUKKaOlczzXwoaLvRRNLxw4DkHBRBQGCjHn4GMPCTN4qy6iDBhiC0ZoMMGKGZ0IH7wpOI5xCGzClB/zAmYqyAozFfZg7Lf8FofWgQmGd8/zZNCVeEYISN6/Q9cH7deR+lYKSBmzBERN15ptdSnDroqnA6SrXW8G5vBYwL7OOhq+t6Fj38fOj1anx0OmOl4QChA+x6KtY7/nnnh/4MbJPmy4mHIYG+BagDEDZmzi842mjyaOqx3lgXy4Hxomk7kQApyH2yi/xSFy8D7VJdNhy4Ej9a0cdMUhVQXEDomTVMOmcUP8ECzHo8Ghyfk1N8gUAuA4PHdaI3QFrpto5mjrf/nLX6xmzmQU7kV5IG/uD2mzDsmjoatmjjaOXz4mBQW9BcrNYCF2e8xMCBmHyKFC2mHLgvNTd9jsQECg3SMI0MIxn6BV04vAtnv88cfbwU5cLHGp1MiX6qcfyhUPAsdOjL8z9n809tbAIC0DwcQtAfQANDJne+DWW2+1HkUIGQeHjoQjdYfNDogXMgdo5PQc0cjxsME2j9aISQVix9cav3m0cQZy8dn3gn24aN533312ujqkz2Se1oBZibANTNxhsFVj8SB08MvHKwj7v4IBXXoUejxeJIxREIGQwWLyFPwOjmcSj/qGOzh0FJz5xWGzA1MOA5uYWdSWjl2f7j9aOZo3mjuDo+Rhe8cNEgHAOIDfZRGzj9rhNeKiX5v3g/2UA/JFS6cMhI6F0BEUmHAIwEa5EBQMHnNfBmpZkkeETAZp6VlgVkIYgX/84x/WowgtnSXXcHDoCDjzi0OXALZx9aoBEDJT5idNmmSJHMIkD0KEzBlMxVsGgvf7tDNYilcOphuOwxWvNUJXoNwgEJh2j5CBrPnYAx43+Gyj+TNIi/0e4iYBYrNgvqH3QJkZk9DxBDR3BA+zczEvOTh0NBypOzh4gPskH9TAzRNA1PQMEDp8gATBgsmHD51gg8c8xDbH4cLpHbDF7n/nnXdakxEePtjrMSFFaqdHkBA6gmsDPITI0/GEWMC5mLZwHyWuP70Sh/iCI3UHBw8wm6Bp430D0K7J03DMmFewjRMTBW1e7emQJWTN+ICC9auvvtqGV2DgFrt9a777XiAgrrnmGtsLANdff729ZqQ9j1Dg/GeffdaWhV4Fv8EhvuBs6g4OHjCJCtOJ+r1jviGUAbZKAOHjv43GjK0dkmY2JuYhNGpMLaqtY1PnOtj2dT8mIa4bCXA3xY7PUgeIiT/OOqGaMRNB8MwMZcIYkTQJ0EbERsxXTN5iwJiQCZiqIHKED7HMGS+A0J2rZ3yBeupivzg4eED4A7xq0NCx5QMGRfGEUXKGrAlBQPAyCB7tHXAug62hNHEIXT+uoteNBJD1r3/9a0vo//rXv6zGf+GFF8pZZ51l73XVVVfZwVqur+EQLr74Yrnjjjusaei2226zH1fRgHBo6gRlo6x4HCFg+GCLQ3zAxX5xcPABswvmFi/x4gkDmTKgqx4teOpga2cwFbdHEl4t4UwrOtgbDaEDNH16AwwIY/7BJRLzD/Z53Cm5JqB3gMslrpgqhCgrZiMGaVXwkHfCCSfY4G3EMEezx1bvED9wpO7g0MWB8MD+jVkIUwxaOTHwCZV8ww03WEFELHzMMhA1phYdTA3lcUPvArMSgorxAExODvEDR+oODl0ckLjGQacncN5551nPG2LkEHSLfEwx2NTxskFL5xzMSJC2F5hfmNmKCYZZrtjV8eN3iB84m7qDQxcH5hQGRDH1YD4h3g2Dt2jhmH0wz0DeeOSgtbPOgC3EjucM9nQFAgBzC8IBzx1MRpiSHOID7iMZDg4ODnEEN1Dq4ODgEGdwpO7g4OAQR3Ck7uDg4BBHcKTu4ODgEEdwpO7g4OAQR3Ck7uDg4BBHcKTu4ODgEEdwpO7g4OAQR3Ck7uDg4BBHcKTu4ODgEEdwpO7g4OAQR3Ck7uDg4BBHcKTu4ODgEEdwpO7g4OAQR3Ck7uDg4BBHcKTu4ODgEEdwpO7g4OAQR3Ck7uDg4BBHcKTu4ODgEEdwpO7g4OAQR3Ck7uDg4BBHcKTu4ODgEEdwpO7g4OAQR3Ck7uDg4BBHcKTu4ODgEEdwpO7g4OAQR3Ck7uDg4BBHcKTu4ODgEEdwpO7g4OAQR3Ck7uDg4BBHSLjxxhs3JCQk5Aa3HRwcHBy2UDQ2Nlb9P7/pbJG/Rcpk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6" descr="data:image/png;base64,%20iVBORw0KGgoAAAANSUhEUgAAAXIAAADfCAYAAADr0ViNAAAAAXNSR0IArs4c6QAAAARnQU1BAACxjwv8YQUAAAAJcEhZcwAADsMAAA7DAcdvqGQAAG4GSURBVHhe7Z0HgFXF+fbf7X2XZekdBBVEQUCwoaBYUIJRYxcLsUSN6fnbYjT5jLEk9thiwdjFXhEVRRAElF6l97IL23v75jf3znL2cu/ubcvu3Z0HZk8/Z+45M8+888w7M1H33HPP5piYmF5iYWFhYRFxqKmp2RX1z3/+s/bWW29177KwsLCwiCTcd999Eu1et7CwsLCIU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m8iVFdXu9csLCwsmhZR//znP2tvvfVW96ZFKMjLy5Ps7GwpKiqSmpoaiY6OlqioKB1qa2slNjZW4uLi9Dbr8fHxEhMTUxcSEhL0NaxznKWFhYVFQ7jvvvsskYcKQ975+flSVVUlpaWlUllZKampqVJRUSFlZWV1RA4xQ9SG5CFugPXOdmJiot7mPobMgTmfbQL3oxBgyT2cS3MPcy7XWVhYtF5YIg8SkPbu3bv1EhIuLy/X5Nu7d2/p1auXJllf4HwIHrI365A/15tQUlKil+benGsKAQLHjGVviJrjxuoHXGvInsA1htwNwUP+rHOtKQTMcbZNDcHCwqLlwhJ5AIC09+zZI/v27dMWMuQKOULcPXv2rLOumxrm2RQAANKHwD2XFA4sOY/zCYb8CRQQycnJ+h7Ak/jNNuA+BFOYGOsfwucccx335xyWHDNLCwuLpoMl8kZQUFAgu3bt0uQNkRkLGuImGBkj0sDvcBI9gULJSfomUHBQOLA0pAxpcz6kbgoHjptjwFjyxrrn3sBY/eZa1ikITAHA0mw791lYWHiHJXIvMOSdk5Pj3iPaeu3Ro0dEk3c44SR5CJ33Q+FgJCZnwWBqEBQcwNRc2AeZEyB6ChXWOR/iZsk+iJx7m32mACBwHfdzbvN9PLcB11lYtEZYInejsLBQkzfSCSDTQ0rdu3fXBJ6UlKT3W4QPNAJD9pC0KRi8BcicczmPYMgeS55vZGQec0+2DWlTePDteA7nmyXnm29qSJ/AMc9t7kVhYJ5hYdHS0KaJHPLeunWr7N27V2dWLD4syK5du2oCd+rHFi0LkLsheEgdgob0jVxkCgGOs21qB56EzhKC5ttzviFrjplChIDUQyHCcfZTCED0XEfacZK/Z+Ac7mdqIhYW4UZQRE7iX7dunaSkpGipAWzZskUWLVokhxxyiAwePFjv45wVK1bIEUccIf3799f7DMgcy5cvlw0bNsjIkSM1eZJRFi9eLNu3b5fRo0dLZmamPnf9+vWyatUqGTBggA7G2goG+HcTV6xvMhn3ggi6dOki3bp107/Jom2A9EZaJpAGKATYZwicbdZNQYH1b9ZJO6wDzoGsucbAuc49OU4hYJ4JsWPlm0ZilobsTQ2AJQUGS67nmZxjYeGJoIh87dq1cscdd8iZZ54pkydP1mT94YcfytFHHy2bNm2Sww8/XJPwF198IQMHDtRWL8dGjRqlryeRf/bZZ5pQO3furH2wTzzxRPnpp58kNzdXkykeIhMmTNDXcn8s5Hnz5sn48eNl2LBhAZF5cXGxbN68WXbu3FmXGciEPNta3hbBgjQEMWPpk6YhdIIpHJzbnMs6hQFLQ8jOgoEl6ZrjbHMuBM/9TU0BmEKCe3CeKQwgf9NeACgE2E/6dhYOzntZtA4ETOSQ4iOPPKJJMSsrS2655RZ57rnndGL61a9+Je+8845MmTJFkzxkfumll8pTTz2liZSHAQqC119/XU444QQ55ZRT5O6779byBlb5GWecIUOGDJGbb75ZJk6cKHPmzJEjjzxSLrroInnyySe198RVV10lHTp00PdyYtu2bXWJnkRLobBjx466xE4G6Nixo7W8LVoMDNGTNkm7pmCA4E0NgCXHTeHAErDPBPaT5lmaQoNt8guEzzXkAWoZkD1LtgmG8DnPFATOwD6OOQsDi5YFuDVm3Lhxd2MRNwYSw8KFC2XBggVy/vnna1lk6NCh2ro+99xzNUlCni+++KL06dNHW9SQOedB3meffba+D9fTqKieK+np6VqS4R7HHXecJve0tDT58ssvNdlitR9zzDH6fiRwpBekGyO7OIHlbjrpINtQHSWRYnkj+RAofEi8FhYtAUYyIUCSWM+kf/IFabx9+/bSqVMnHZD/qEEa11cTMEwIpHPOJ41j6HB9RkaG7mFM4N48w5A1eYNCgDgYWQnip+0Ijy16LJNPkTrJw+RF5FJqzgTyNPuoNSNVYjRxPvmPgPcXhh+FCuRv5CWL8GP27Nn+D5qF1Tx16lRtLfNRKKX5MDQomQ/Eko/mrA6y5FwDCgSCOc69TBXTuY9Exn4CMInBF9DhIXk0eeJKL0sKB3R1ErKFRWsD+cWQMkRtiB9ih/T79esnhx12mM4T5I3hw4fLiBEjtMF07LHH6iXbtFMhWVIb5rxBgwbJoYceqvNU3759daDjG/elQMFoo8DA2DIWPzUHCgFq69TAadtauXKlNtyoWSOhWjQd/CJySJUSGoJcunSptqBXr16tA6U+JbI5r127dtqqMB+OxIYVYMBxSmlKbANkFRIDlgGAtEmQbFMoAEp7EpAvWYRj3AfLhOdb7dvComEY44i8QiAvQ9DGyoe8qcnS1gW5Q/QUBrR3URBgKLGk1kyBQGFw1FFH1RlUXIchRc2Bwsai6eCXtAIZI0lQurOE0CFvJBUSwnvvvaf34V3CPsj6448/1tUyAjIL1TYaQLEU6ClJdYAqGkR94YUX6ioa0s2SJUt0FZCGTRLa/PnzdemOBIOmTsJoyDIHFDA8B0I3Vr6FhUX4QR7FKqdmADdQIGBsUQtGIjJyj9OYswgv4FK/NXI+BBYvpTRkSukMsVPV4mNxjKrY2LFjtTXNPo5RMlNSz5gxQ3ue/PznP9eaN8exoinhOc462h6BKh8dcTiPQoGEQKMnz4TkGwNVOuLAtZbILSwsWjMg8oPSIQj9jIeBU089VS+bEtQGcINEI8RisLCwsGitwGvloLAcUgg6Gpb2wQBVPKQcNHsLCwuL1o6DQuRoaOhl/sgi4QAEbhpJLSwsLFo7WqXugEXeWIOohYWFRWtBqyRyLH86I1hpxcLCoi2gVRI5nir4qltYWFi0BbRKIsePFWnFWuQWFhZtAa2SyOmcwJC1lsgtLCzaAlolkQMGAbKwsDgQpfn58uNrr8iar76UtTNmyM5lSyVn/XrJ375NCnftkhqbdyIOrXKGILr0003/tNNO0x4szQHGiWFAMdwurQeNRUvB9sVLZNYTj0r+tm0Sk8AUdiIxKo9EqTSqO8+pHbFsR6vt2FhJSEmRxIwMSVKB83uNGiU9jz7afTeLloCgJpaIBDCk5qxZs/RwAAdzjAekHIb8ZPQ3Mw2Z8WendyvrDB6EVw2BcSkoaJzDjJKZOIdxYiwswgVExiXvvy8Lprwohbt31R+6wlOCdGxHK4KPiY2TGnV+bXKSjLriKjn24ovdRy1aAlotkTOU5tdff63HTT8YRI6rI2Og81xImTFoDBEbicc5JC+EbsaAhuAJeNkwAiTH6JUKuC8ZDosewue3ELg3hM/SFAwcNwWEhUU9KGLOX7VK5t/9VynOz5ValZ5qamqlSu2vUktou7KmWvN3pU6jtVJRXSs1aocr1EihSq+J7dvLqTf+Wo5R+cqi5aDVEjkNncxWxMxCTUlsWN4M0MXIjwwOxhjoECpeM40N1gWJY8FD7s51lmbbFALcC+J3Ej7rhuhZss1+43bJtiF8yN/0rGWdJdtcy/JgFHYWzQiVlnIXLZSld90hUXHxehvyNgGQ3lxLvVD7XStlKg1uzC+QnQWFktGps4y78SYZfu65+phFy0CrJXJI7+WXX5Yrrrgi7ESOZMJQuxs3btSEzfjLkCHrTa3HG6I31r0hes+CwARD+BRsWPUM/A/RY/VzjN+C9Q+hcwxA/IxL7SR5I/WwTuBejCxptf/IQK1KF3vnficrH1AZ3sc382Z2sK9Upa3VuXmyLS9fsrp3lzN+81s5avxZrhMsWgRaLZFDThD5lVdeGTYiZ/x1CBz5hIHzGXAfN0d/rO/mhJPgTQHg3OcsDPgd7MfCh+wN6VMYGLkHwjcFAUsChG4kHoied8K60f9ZN8fsbE0HHxD57i+ny0//edwnkXsDybqkskpW78uVHcoi79ynj4z/05/l8JNOdp9h0RLQaokcgmJS6Msvv1wTTLCA3Jib0Ex2wRylWKLcs6mt7+YE789J9s51z6UJELrx1OG9UQtwEj4FgSF+CgZgajEUBFj8bBurn1oB+9lHQ7C1/oMHRL7ri89l7ZNPBEjkUVKsCvPlOfskR33PTn36yll//rMcNvok9xkWLQGtlsjBQw89pGf2hwQCBUTDJBhMNst0VUxyweQWkLl20bLwCm/E72vbnA/hG3mHgoAA2VMrYN3IQ6YAgNDNhCFIPxSqED/rfB+2OWYagllv69BErizytQFb5AcS+fg//cla5C0MrZrIH3zwQbnpppsCInJmBZ87d64edpdZkJgNieuRUCwhNA2c5O4MkDwBOAsBvgMED/k7pR9TAyAwHyznsWQbq98p70DwED/nYPk7j/G9W1ttq1bVkLa88ZpsnvqmRAVgiDiJPLuwULoPHCTn3nmX9DhysPsMi5aAVk3kzzzzjFxyySU6wzYELD7mBcX7hKnqmCiWiWchb+fs/xYtC07SJ3ha/M4AIUHoyD4QPoDkKQBMIWCsfnMeNYLMzExt2XM9RA/Jm0ZfI/mQTkhjLZn8IfLNr70iW96ZGhCRR1MYllfI4uwcKVAFZ/dBR8i5f71buh8xyH2GRUtAqyby//73v3LOOefouTu9gUmhv/vuO53R+/btq32/sdQgbyuftE4YYge+iB+Ydc4xjbsEyN7IP6YdwBQALCkAuA6yNxa+IX4TDOmT1igMKAiaGqES+SJF5IVuIv85FvngI9xnWLQEBEzkWK8//vijfPLJJ9pyveqqq3RCpIr7/fffy/Tp02XkyJHys5/9TCfsb7/9VvewHDNmjJ4B3wksnmnTpumGxPPOO083JGIlffTRR3p2/UmTJmkLGXz11VcyZ84cPV0c9yKTNIZnn31WE3nnzp3de1yZd8GCBfqZzOcJgaN/o7ta69vCGzzJ3QTPfWYbkB+M1GOInm0jB1E4kJcoEMgHpD/StNH0IXhqA56dvpyFQ0BQ6R4i3/z2W0ETeYGKZ7/hI+Si+x6QjK5d3GdYtAQETOQkQDRkZt2HXD/88ENt+TLZMdt///vftdsflglECWH+5je/0R4kWMa4AwIS9qOPPqobEE8//XRNuiNGjNDnM1s+7n1II5xPAUGixwPl9ttv1wXChAkTGiXet956S5/LrPy7d+/WhQqZhpn5mbWfzEEGsta3RVPAk+yd696OYeFD+hgzGBymsdcUBOwnX0H05MO8vDztyulJ8s4+AKZROF7llZ1Tnpe8Od/RUUA/zx9A5Hnq+T/uyZaSUpWnFZFffP8Dku4wjiyaHxB5zLhx4+6GmP0BVUIImiWJ6YMPPpCzzjpLL8ePHy+HHnqo5ObmymOPPSZdunTRg1bhb42FvWzZMjnjjDP0fbCu6RXJce7HNveAwLG4sZTfe+89nSixoJm0GemDBE6NgHVv2veiRYt0Rx3GWuH+2dnZ8sUXX+htCgp+J/c2JE4it7BoCpC2TMBYMIF0ZwLGiAlGbiHNY4137NhRunbtqmu+9Bgmbw0aNEiHIUOGyKhRo+Too4/Whkn37t21wQKx8wwsfwoB8sCmTZtk7Zo1Urv2J4lV5K8i5I5h4yDupVXVsq2oWI+I2L5bdzlS5WEG0rJoOZg9e3Zgw9hCpBDy7373O3nggQfknnvu0YSen5+viRtgFVCNZJ/Rp5FfuNYAawKQYAHX0OGGREi1kQTENdwbi8U0JEHeWChYL96A5U7VlUDm4L707rz44ou1TMM2GcjCoqXCSf5Owic/mEB+IC0TIHAa5zFQDj/8cN3TGIMF4+fMM8/U8uIvfvEL6d6jR531HwyIT/a+HHlP1cLfVUYWMurMmTPlhx9+0CONUmiQhzHkyH8WBxcBETmJCukDEsdHG3nEkC0Ea0DCIzFSJQQkAvY5YQgXGOKGoA1Jcw37uC8EbUDi5Zg3DB8+XEaPHi3HH3+8TtxYMpA/9+EZFhatEU7yJzgLABNCTf8YYu2zOshJY8dqaZKCAzkH6x/HAWrDyJe0cU2ZMkX34/jXv/6l5VfGIrJoWgQsEJNQsAj4kFTlcnJydIMinWcA5I312759ey1zAJ0I1LYB1jvkTwkOSGQUEFzL/QDPoNrIeVj4gF6WSDHeZBVgEjKBe3K/UKwQC4vWAHJAeXZ2UGRejZGGcaWWELeWenr10nkcxwas/7GK3CdOnKhHG73ssstk8uTJ8tvf/lbX3KkVIBdZNC0CauzcunWrbnCkswzyCLrd9ddfrxskH374YU28EDANnEuXLpUXXnhBkzzVPz4sevfnn3+uvV3QumfMmKHPR/OjMZPzqaZBwCeffLKWRBgelsZSrGoscxKH8WZpCDwHnZF7Y51YWDQXsn/6SeY885TsWL5MElLTJK1jJ4lLTJKkdhmS1D5T4lJS1b6OarudPp6QlioJySmSpvJOlEdNNhjUqHyz7M7bpWD1Kqwm997GQWNnTmmZzN2pDK7KChk09lS54vEn3EctWgqC8iN3at2U8ASsXqfli0Xsbd8rr7yiq2G33HJLvePe7tPQvf0BhQvAZdESuUVzYeP3c2Xu00/J7jVrJKYeKStCdf3fD5XeDVgrVDXRM/9ypxw1YYLEMPxskAgLkSvjiobOyx56xH3UoqUAIg9KWjEBogUsnfu97UMeYczuCy+88IDj3u7jbR8hEJgOGhYWBxuVpaXKCn9aPr39Nsleu9aDxIFKl24jpS4oI4mgrCUpUcSZr+5RVY3h5D/5hhPEqbp2v+Fm0XIRMJEHC/R03KXQ1g8G0PNMYWBhcbBRpCzw+KWLZWByogzMypQBGRnSLz1NeqenSLeUZOmUlChZSQmSER8vaXFxkhQbI3HRqhaqri1UJF6kArPzhIXD1X2qSordG/4DE6hKFSo2F7V8HDQiP9jAu8V4zVhYNBeQJxJjYiQlLkbS4+MkMz5Bkzhk3jMlRfqmp8ohGWlyWLsMOSqrvXROTnJNr+a+PlyoLnITeRAVVCzzOBXntA4d3HssWhpaLZEDK61YRBJIqU1q/ZoHsDTZwpk9nOsKWlqp8dhp0SLRaoncyioWzYmq4kKpLCoMLR0qIsWLJZDxUXzCGDR64Vx3L81+93qUOh8OZ4Jmm5NaPlotkeO7aqUVi0gGFnFCcrJEh+p1pe5Ttme329zXjO1eegZPcx3U6q2Y2DiJt13zWyxatbRCr9DmklbooUpBQqAHKz7wpucqLpzEy8o+Fk5Ao3S+0Y2c4YZfNQPP57q31QKvm/ik4KdNtGhatFoiby6vFQibcWaYKu7NN9+Ud955Rw8I9vXXX+t9dGWm0xOzEdGzlSEO0PIJZqQ7M3yBJ/FbtH60pK9MgVJWVeNfGWDRrGi1RI7XCuR4sGAInEGEIG4I+dxzz5ULLrhAD6fLiI30NMUXnrEnmJGIiS0Yi4Khf1999VV5++239bUMCcyIZgsXLtSkz/AHzN5Pb1ozsp2T/I3FT7DWfmTjAM4MB4uGIy2oeERFteoKfESj1c4QBNm99NJLcvXVV2tSbypAnpArhLt+/XpN2PjLB1MbgJC5FwSNpW7W6UzFqHKQNONS80wzSiSTEDD2DDUQhjFg3YyOZyYg4DwTTKcqs+48ZhE+ZH83S9Y9+7RUqO/m74THMeobbCgolI35BVKhvnW5SgO/fnOq9FbpKRRU7Nsn3191eWATL6tAHDbkF8o69RsylBFy+o03yfDzznedYNFiEFQX/UgBFimTUzQVkWNxQ7QMDMYQngzmxcBfB5MQIXlqAcZCN5MPsA9Lnfix5PdD7gQzGiTED9Gzj20ah80IlYbYnUTPuikEzDISUKHeQVF2th5DGyKLotONsiz179Lb7p7E/Cb2uY+HiuzZ37qIXNWiAiHyjYrIN7iJvEx9zz9+8pl0PfRQ9xnBoXT7Vllww/UBE3l5dY2sVWlpU16+tFNEfuoNN8ox5//CdYJFi0GrJnLAMLsM6gVphQMUDhAjFvKKFSv0SI1MhoEV3tJhSN1J9BQArGP9Y+2zDqkZ4jdEbwoArH8A6fNOeR9OwncuzboJBxt0dc/fuVPmT3lBlr33nt6X1qWL9rxISEmVhNRUSe3S2TWIVaeOap/6rakpkqh+c2rnzpLcPiukCRR2z/hSE3mVesf+ug/GqELkp9wC2aLIvLLWTeQffypdQ0xfpdu3KSK/LmAiL6uuljW5ebJNxaddp05yqrLIR5x7nusEixaDVk/kDz74oNx8880hEzmEBQGibSOhQODIJ5FA4MGCwsqMNY+swzrEj9VPIWCmImPoBd4vA5NB/Mwsz7aZWJhg1p3EbsjeSfhmO1Qwzsm2JUtk5iMPSe6mTRKjng34LeqPa8m2InvnkmPVaj1KxX/4pCtk7K9ucO0PAjs/nybrnnlKFZDV+rf5g1j121fty5UthUW6obE0TEResmWz/PDrG4Im8q2qhtCxd2+Z8Of/k8NOOtl1gkWLQasn8scff1yuueYaPYVWsMCShbiZGQkiZwxmZmKx2A9kJojeEDzrLAmmBgPpQ+ZY+5A+5M53MXNOst9sc56T1FlyjZPszbonSdZWVcmiV17WA1YxBCxSiZu36zxCIPK6dfeSuzD2drH6LbUqLiddeZWcfM21roNBIBxEXqbe4x8++iQ0Ilf3yV28SJbd9ZegiHw1FrmbyM/+05/l8JPHuE6waDFo9USORn7RRRfpSWgDBSSEJcp46Hv27LEEHiZAonjfQP6Qu/HEMYWBIX/cLo2Ug5VvZB50fNa5D8dZB4bYS9evkxV/+6tm6Gr1B625poZR/GqlUq3T5Zz9detqP/cqUwVAvopDhVomqlrGaEXkY5qRyHXNQF3267fels6HND7+vk+o35a7ZLEs++sdgRG5enZxZZUs35srOaog7tCnj0xQRG4t8paHVk/kzPDPnIVm7lB/gPUIuSChQORMa8UE0hbNA4gdwnc25rJkH+SPro++rxttVUhW3yz1808kWhUEddA8GuVauOFcL1HkvXzvPtlbynSFtVobb26LvErFP0kVKNf/72Xp2Lef+4wgEAYiz1Z5omv//jLx9r9I3xEj3GdYtBRA5KELki0Y/mrjpqGPSS/wA2dSCmY/wgfcknjzAqubGaZ69OihZ5CnYB0zZoyMHz9eF9JMrs2MU5deeqnePmrIUXrEQSSTuqD+YHXrUQXdAUvcBLxFYrSnCmer9FBdowvx7Jwcyc7O1tIa2xTw1BqoQVCgGP997u0Jf8nbE857ebtvMKhrAwgCrjjU6mEC4vzMTxYHH62ayLHSyHC+MgQZEd0bF0I64NDrklnImXW8V69e7rMsIgXxcXHSvn1WUCQKuQOurK2tkS1bt8i06dPls88+k2nTpsk333yjJxemkKewX7x4saxatUp++ukn2bBhg+6wtXv3bi3D5ag0Vays2GCovFyRLnHR8XDtChlVRYUuEzsgROl4IEHpuoy6PiyDd1k0CVr1l0FPhaw9wT6sLFwI6UWJjHLcccfJhAkT6k0SbRF5oHYVKCDMsppqTVasM67IsGHDZZKy8rH4mU/29NNP12kEd1OkOtIW1jm1OOanheinK+L/8ssv5StlFKxdvUqikFX0E4IDBVI4rPLq0lL3WnAgDgyaFYo7pkXTImbcuHF3MxO2v+CjoiNv27ZNVzWpcmZmZuoMhHXLBM3GT5mGKKyUHTt26POcDViAainHOGffvn06c2BFMw4JREswPs2cxzbjk9CohWzSmOVFXGjozMrK0tsQOM+hByaTPxPHk046SU/QHIpni4VvVOHJotJFRXGRVKnaUXVlBYmojqDCbeVVqGfhwx2InIDlubO4RCr0tGrKAFDpraeqmfVRZG5AGjSNq0g93bp107U2pLeBAwfqzmCkI5a6UXzLZsn9YYFEq+v8BZLQLjowYXyoOMWq53UZPoKH6zxl2gtM+wDBjMfD+/TmxUPhVLxxg+ydP6/R/OIE51ao++4qKZVyFZ9M9XuHnnW29r+3aFlATQiYyCHstWvXynvvvaerl4wVgqVC4mIWfKqe7MdKYQb91157TVdF58yZoyWMoUOHavcygEsfEzJTRaUKCygc3nrrLV1l5Rn4KZNxnnrqKe1BwvgkWNLopc5CwRsgbJ6FlU0hQxUY+QS5ZfTo0ZbAmxgFO3fKqmmfyeK33pANs2fJ1oU/yq6VKySPgnr9WrXcLGWKoEr25UqZ+u5lBcoAKChQZF8psaoAD4bkgyXyHR5E3kelUyeRBwJiXbpurez9YX5IRJ5AL9zefWWjsvrXrFmjjRkCRhRGjTGACGwb338ag1mSJ5F4ijesl8LFi4Iicv1elMHVrktXGXza6dqjx6JlASIPyWuFBPTII4/I8ccfry2VKVOmaE8RLGoIGiLt2bOn3H333Zp8p06dKqeddpqccMIJ2oK4//77Ncled911Wn+cO3euzJw5U2666SY5++yz5dNPP9XXQbacf9lll+nzzzrrLLnrrrtk1KhR7pjsB4mYeFHgUIAwUBUWOSSOVcU1xkK3aBrQI3Hn8mWy8PXXNYFDjEB7b9fU7pc/1DetUWRBh50U9V0T0zNElbzSRZHo8VdPlvQAvI0MCpUBsOQvt0oNZOgn0IF/2JMthRVuAlUGwolXXCljr73OfUbg2PrOVFn7zJPKqvaf+PBaWZStap2KPKsVeXbp31+ufuoZSXO8B2qxhqSpUbJulhgoZp20Tr6pqa6STFWoxMyZra1zf0GhkldeIfN275FKdc8+Rw+TSx962E731gIRstcK+iBWAR4ekCeJByCHIJMwah/rAMua43gBADIziY6OHgDCNZaF2YcWSeKEkOkWbix5Eij7vYE4USgwbCwNTxA4sg4jEFIAWBJvOmAFFyprceFLU+SzO26XzfO+l3j13aPUdyPExMVLTGKixCUnu4IizESsTr6nshz3bN0ia5cukc2q5lWuLNPmAtZonDvdHkxAs0x2jOjEOsZLZUX9yVHIV0iZSDtMZE7j/DHHHFOXvhlxE13/4osv1p4948adJp10P4rgtHbiwftAXtmi8pYZW4haATIn+ZV863QJpbCxOLgImsiRKmjNRw9kwCij0QHWTe89U52DuNlniJ11gjnOx+eYU/tG+zMaubk34DgJ2hvQK0nIv/zlL7X1TUI/+eST9VghFk2L6uJi2fTeu7LlzdclS32fru0yJFN9u4yEeElXyxRF5smxMZJEOlDfM14FLD+kjVKVPopUGqhmn7rWpIGDDtKxen5qMxX4vAvyj4ZZBgnyTZpK96m6A5V7ZwCgBkV8+BSl5WWyYvUqmev22lmwYIFeIqOaQO2ZwBDNSKMYbeRhi6ZHUEROw8sbb7yhq3C///3v9T4I10gaHKdh8YgjjtBWMaDk5hhWBDo4eh7kzDWAhskuXbpoy5xzwaZNm/Q2ujqWAI09PBPr3t/emvj82sR0cFCtalhxVRXSNS1VeqSlSK/UFD1D/KEZ6dK/Xbr0S0+TPupYT7W/R2qydEtJkqykeKlQ1f8iZckZS7QloE7+CRK1THgZIlztBKG9EWpJgchMTlCg6J6x1TW6vevCiy6WSy+5RM4//3yZOHFinaNA//7968baJ4+Sf2nPIv+2dOu8qrpWdueWyp68srqQU1AuZZX7OQP+QC6mfY22P36Xv6A90fBZUyJgIieB85G++OIL/TEpfSHrAQMGaGsYNyz20UA5adIkLY/MmjVLN9agl2PBcy370Mr5+PPnz9cyDK5dV155pSZ6vEogbxo10cZJVLxI3AXpEALpNwYI31bzDiIw3bCw1aqzww0BkzBOkVKissZT4+OknSKpDqr21SkxSe0PumJ4AGrDVGiHWqBUVyD9BX8X0nty+/baFTJUVCqjKViYX+DZK5TaNLVcCBzvHfI+nbVwnEDmOe+887TkY2rgLRX5xRXy5Cdr5PnPf9Lhv9N+kte/2Sgbd+1/Z3DXiy++qOVaGhbhN4CRCBciNRmewYilVsISI/Vvf/ubPPfcc5rM62paTYCgiBxrmJ50/CDIlc4QyCs33nijJmQklcmTJ2tZAzLnPD42/riUZnipoKUheZxxxhl6JhwSACU8hQPjmlB1o6ce8gj6+A033KBLe0pHnu2P1k1cuaYpX2AkIGf9eln9+TRZP3OmbFGF5s5ly2Q3oziuXyf5O7ZLiUpwTGKAe2BTgq+gg/oeVNlNCCcqiwvda82JWqmtUlZwqPKQSr8hg3esvmswUpX5NEgs0dH+d++PJJSUV8vXS3bKrOV7dJi5bLfMW5MtOfmuvAAhYzxiFP7hD3/QHEdbBG2D9BnAS++TTz7RfIVBi4EK4aMw0F5H2wEGKe0JTclDAbsfYkFjZSObUK2CrI11TCPk8OHDtW+tSTiU2iNGjJDevXvrbTrf4HlC5xvAvTjetWtXvQ26d++u91HaG1A4YJ0TsAb8gSkVqfo5Nfa2gqLsPbLp+7ky99lnZP6UKbLys09lw3ezFZnPk01z5ujljqWK1FXBumv5MtnD+DLKuijYvUsqyyskNUAPBTqe5C1dLEWqgEBnbgykkCqVuPeo6xjvhDSDF0tmt+4ycMxYSfZTPnMCV7u96jcH437IRApRap3G1/7HHRfSqIOMb5KnCsxodwO9P+B9bFOGRynWnYp/lqrBDhp7ijB+etBQv2fvgvlSvGljwAVLQWWVei/FKi7V0rFPXxmiCKy1obC0Uj6ev02SEmizY+C1KElPjpPhA7KkV8cUbXjiOj127Nh6vb0hb5SEW265RTtTYKljoaMkIAUzxDXDSiCtnHrqqVp9aKp2H5590Nnt2GOP1a3pBwOUoqFqnZGIirJS2fLDApn91FPy6Z1/kW2LF0t8Wpr2EKlWNaF8ZSlkr1sr25culbUzvpLFb70p81+aIrP+84R8dNed8sbvfiNzX3vVfbcIQwiZxXll02Q53+B5FbhmOqy2cNVWalR6CBQ8mecTL8ZZiW+j46wYpwzPHuLU9M3Im3jtGQkJ6RgLnsZf48GDd15To1WbqZSAvtwUWysqVVVu7dtT5bt775GNygJPjIuVJJUJY9W70BzH4FAqYeqxulWgwwoWaIwKNSoxVhLiE8TlBGdxMOEsPKiGJ6hvEo6er0w3FyyIR4xKI0mt1OuLVF6pamJV9cJ+zyFUAVw9sb4BxIwFzhLZBCCbwDOcR3secvC7776r5RXOa0pJxaBVEzlSD6XhwXiR/qJw9y7JUx+4ND9PKtD8VakdTpRl75Edb70h7ZUV1iervXRPTZFuKcnSJTlJuqj30SkpUTqq0D4xQbsFpsXHaQ2UCRUKVaisrtYugU1VDfQHzfG1GJvcieZOMaTZ5HaZyhoOvbEzmMKA368bqfVGrR4fvTUiPiZa+ndNl75d0nTop0KvTimSkuiSxGgPpO0OfP7551oDp28KsjJSC9Y3jaHMGIY8TKdGZFw6SdK2hxOIGaakKdGqiZwORM1pkVNSr1y1StZv2iRbVq6SZe++I98+8bh8+/hjWrf+/vn/yrwpL8oSZUGv+PhjWTtjhmyc851sX7RQsteuldzNm6QywI4xCSrhpaSlS7KyovAOyVQWdpYibYgcQu+VlqJdAHur0Cs1VXqofeTaEre3R/PRd/OA3wtf0RHH+dtDew/q6jAUhIHo/OEGBYnrnURpaYXaQWtEu9Q4uelnh8u1Zx6qw3XjD5NLx/ZTpL6/XYJ2Ofql4HlCpyfaBLG6GSWVBk7aC2nzg9ghceRcerBzHufgCILbdFOiVRM5LxRt62Bb5JTAS5YulS2Mi7Fxg3z/xhsy/cH75dtHH5FVn34q676ZIYvUvvkvvSRznn5Kpv+/v8tnd90p0+/5m3x5770y48EHZMZD/5ZP77tPNi5adIA+1xCi3Vodv5jfjc5J8HQHhGbio6MkQWVSLbvoqywMQkkzNZUVUhNETau6tokErRAKFWprMbFIKy49uLUhIS5Gjj6kvRzVN1OHIf0yZVDPDGmXUn+MHLzkkE3wWMEZA0DUl1xyiXbMAJC4IXicOABWOZ55TT2/b6smcs8eoU0NSt0lS5bIipUrJU+V1DG7dkjy+nVSOvc7yVu6RA8+FKssm+j4BLXc3009Pj1d4tV6dXmFFO/LkZ3r1snquXNk8efTZPH8edo9c+HixbonHesMNkZrOBocVj9+98Y1M1YRs78wpMEYHwcwSDNKK80NpIhQhmytKSuXGmW5BSRPqXOrIHJ3AcKV4TJA6HEbDPY3tio6b8bagUXjaPVEfjBajGmdhljpHACp4mo5rFdPKfrwA9n01huSVFQoXdu3lw6JSbojTFpcnCTF0k09RuKioiVG5VqyTKX6U1ZdIyXUJBQhx6hz0flpNS9RmZGCgh6xuFSaUfDw20ejo8fZAkX0S5csdfVkDYBEmCGnHpOrDByMdg8BBjKdWEsFPtNJaRnurSDA+wyExL2ArxGr0knIbRXqW1ZQrQ/gPpwJbRu5ie8aHeu/G6XFwUerJnIQiCwRDBjhkRZttDL84/EXPaRfPynPzpZoZS337ZAlfTLSpWdqsu6W7gzdVUC37q6sv9S4WD0BMEOYGukDQu7Tp4+uup2o7osvKw0vdKRiH65ODHlANY4qHIRfXuGadzIUIEmVBqHpRcfHSSxuasqyDAUhUldYwCxBzQr1DRJT0/zyx28MwRQGWpZzr9O7NCRfdosmR6sncizapvDAQNJgbHTGYOAZphNA3WBePFNZMlXumdpBLJq02pesLC0GkcpMiJcOSQnSNTlJW+nokZ7w5QdPBylGwUOvg8xpkDlGkfsxI0cqQldxcD/TH9Q70/2u8vbulfmLFunOEAR6riEb0UuXnmq0A9Dhik4QpntyrKpxMD6IRejgm8So9BGWtBvEPbgCcoDQscgZatii5aLVEznEGk7PFUZ0g9QgcLximBGG3qyek1zgnx2TRCeK/TTJmg5YO44A0XvVQ1UGLCsukho3UfqDai+3aQye2ZxbkHldvudRujChdoDfLL+f2gdkDqmj20P089Q7mTt7tmzduk3XDEJBED8hZDTHMxuFtzQRBKpUGgoUPLlSGSGkDReRh14zsGg6tHoihyDDQeQ0JkJY9NgCSB6MCcPgYN7A+NvRWmZw7wgCkGh5UbGeZMBfMN63hDhiHqBX7DBVy2D2J4ZwoEcugUILSYd2AEbEozWfHm40mNK9OQjj7wBER0Xr9o2DiTBEOyTwfGpvFOwmLuGSd6qCGDSLeKCRk361tKLSg0XLRZuQVkKxELFGGeQLHZxGTQicUd2Me5FPYE2FISMGXLUOB5MCL9YgNRAIHj2ezg/4x+JDS2cICH7U8cfr8SV0Y2uQwMsovyBPZs+eJV9/843uYIGnDt+A9ggaeY2k4w2h1gbCgdqa6qBGYaRTknnrGCCJaenahztkhJAmiI+VVlo+Wj2RM1EFTvxepYsGwPl4gzDbEN4i+IzSkElPLX9A4o+K8S/xEzP0c3pUHhDLcBFzAwjszfgGni6hkLgBZJ6YmCTJycnaMqcAxVsHXR4yR9JB3mKwIEaao3cdo9D9qAifQY4C/dYgXO8A1JSXSzW1QPU7ggZEnpKq01FICCH94NWuL1dxse6HLRutnsi1J0eALojo35ADfto0KDJOOuMtm6nm/AEaOT7j/mYAXAC9KSL4lgdDTP6CRzIeeNM9ITBQA0pLTXNZ+CNH6iUeOlj+fANG1mRMCwpWuk8j6zDCJoMWVVZVKdKvlNogyMt5BbUgXzNQ+QO+OVZ5qAjHd68KwvsIMGKBnnZOxYGxVvCgsWi5aBPSivGqaAwMhoNlx0DxaN+Mp0DAMgwULos8tGox96CxMxCNPBhQG2huOCkL8nC6jUKqfAMzVyX6PB5CFLCQPFIX8s4wFXr16hlwokbQYAJmDUXi1ADodPX9vHl6SS0An33892kraQzUKMLibRIGVJcE1xkImHLE1UU/8Dxg0TBoc6NGifcbXnC+PNT8QZuwyGnsbMi6odrOYDh4YEAYkATuhM7x0JsL1QwxEOAHDkcj2cEmonA8LV7VmIJtJDUuooC4xMbG6IIULZ6JU+h4RacrMh21NSYVmD59usycOVMX/nQG0xq+OncvE3WoWmAgv4lzjQVMYaLRQJr1G8F8R3UJhZuOintXa5VWmJ4wd/FC3fPahPxVK6UiL991vLpac8P9998vzz//vEydOjUsfVOQBWn3wWDEcMQTDAOAZwQzLkurJ3KsuYZ0W3yj+VC8RCagYKKMRhsy/YEqQBgmlizhDxjtxCt5BpER49PbBZeB3dAWcRhdNg8mGiqw/QGEFZ+YIEcOG64tfCOrUbjTuIvPPrUCPHYINP7y3WiHYVCl9Rs2yOrVayQ/v0CnKX9BrF1uqK5t9jBsA707Q0FwGnuUjkel2yDgd+DT3hpRmZcna558QtY9918d1j77tGx67VUp2rjedVyRNhNJQ7Y4OjCNG1NVAiTYl156SRfiAIORdhwcI9555x09Q5ABDfaca/pfvPzyyzJP1fio/eE8QGdCLPTHHntMnnnmGX1tIGm51RM5jZ3eMhQNmZ999pmuztCASRWdTBouMDNMIO6HMSqOqkLu3goNjC0eCiCzYHp2hgv+J9+mAeSXqAg6ThXE9A/AxRIvHUa3M3PT0n8A2Y15Kqm9oeFD9oeq431Vhk9NS9UufIHA+fWjoqJlX0G+rg0g+ZHhA4Z6fkV+8GOR09gJmeCxwvtojWCAs8K166Rw4wZX2LBeShRBV5fsd9kkDdBWgxsuNXbeCTOdIYtA7qYvBaT/7LPPasMQAxJ+gZCptVFbQxJknHI8r0hTbLOkIMAix4DEQueenv1SGkNIRA4Z3nHHHfqHABIbkf73v/+tS5Vp06bp/SwfeeQR+c9//qO9QJxA1qC68uSTT+pzqG5g3bzyyivy9NNPy8MPP6w7n4D3339fXnjhBbn33nu1W5o/VRxIHF3TkDn3+uCDD3RDJhYWmRJLPNyTxJIRowKY59CXAa2t9ECt6wAJ5ACo64OdeT3SYd6cv1IC34e0Qwan8bWzyoxdOmRJQoDfjLOdX437FhQVygaVXum7AGl8+umn8tFHH+n8ZLRVjkESZvC0em6Z6h5RIbSvmF9AXMLiBtkSwW/D6FLE6wpxrpo0E7Dow1H6nSKlwVFY5hToeE1hdVML45sw6TzYu3evbog//fTTdbsK1jzfje/FufAXpI2bLr2xIW2+nZmSEiJnBEXSks77fiJoIucH/eMf/6gbuAkQaUohOsoQEQgeQuZHY/HS8Ig2BIkakCipotBYRaMk1Y3HH39cky/76E3INcyFR8lFtZZOKsxMzbMbAyUbJShWDS8TIofATZd6LPYmQ4iEyocsVb8/3JNP+IUAElFrQjh+dRXuhwF6SpFSnM+mptije089jZi29NWS2gCZnfRLhseLCuMJIoDMly5ZLLO+nSnTVB786KMPtcHyw4IfAiIEAzTyus5JahmqZBXJwLqGnEePHq2/BRxHGwhkjCH4m9/8Rg9dC+FjYSOTmP4r8Bi8xnWcixEKgSPDGCcMzjOGJu85mNpX0EQOUZ9//vk6ciahkJjQf/jBVEN4AW+++aaOKNsE9GoIH5BY8Qrgh0PODAYF0X744Yda5qBkYh+E/fbbb+uqBzNvMHgUiZeSzRu4P8999dVXteWuRwZUhQkvGQ2cajEZoSkRFROtB5EKiczVa0Wrbq0NTS0ZIdNWgOTJ2RCneS4ZGtdKM9UY+cHIOpA62j3SDkuIYfARgyQ+rYMkpHeW9Kwu0u+QATJy+BBVO2gniTWVklBbpUK1xKkQW1sjMepJOJ16czwlLiRb48kTp4ydzM6d9XprA3mL6RErCwvrAkMamGEx4Cj4iwIUYxTDEGkEDyq+jx7j6Jhj9DbnQvBGKWBJ4zvXoIObCetZh8RN2x3ncS3A4IQ3A0XQRE5kxowZ495ygYhREgFTwiCdGKuXCGors9Q1GSyR5zwTca6lBCMRG59tqqz8aIibF8dLBRz3Ja1A0rwwLHqsF16mTuwq0Tc1gRtEqWfSXd5fS8Y1vZp7w4FgrKmACg91f54dNgTy7CZAcI17LQOMR16nq6tlDIaAD5AujKQDieQU1cj/vlgtr3+zTl77ZoNM+WKtPPnRSnl5Ram8mzZIPk0eIF8l9ZUfE7rJT/FZsjMmRXJjEqUkKk5iReVDL4ROVMif2Xv3yptvvSUffvSRzJgxQxtHOAkgraLhY7z5I3O2RCSqgnL4w4/K0ffe5wr3PShH3Hq7ZA4+Sh+HZyhMUSBQAeCqm266SY9CSvsIcjBeTHwPvgUcQ8ELIG6MzyuvvFLzwBNPPKGNSs5lmAszKz/qgHGwmDRpkpZqeK+BIKRU762jjZOk+WF01jD7DNHT0g94KSQAU8VgHauZxGMSBse4B/eiymFKLs7x1SCAhc+LgrzpQMJLohpkCpeDAT6Wv6TCR3Z1CAoPoerxVgK4FzMFhQO0CUTFxYfM5aHEplxZNP4Wng0hjEWb36ATjgG/wd8GxpLSCrl/ynRZtGqLLFmzVRYs3yQzf/xJps1ZKd+s2S1zE3vKrMTe8nVSH/lMEfr7yYfLm6mD5dWUo2RK2hB5JWWw7I1KUL95fwSoG5jB3MhnkA35CVKD3MjTeGDQ6IdW/8knn+i2rjfeeEO3ZUHyJq+2ZMQkJknH446XrJGjdOgwapRkDj1a4hWHADgKZWDy5MlaNTjzzDN1zYj3wGxBp5xyiiZ0OAde4zjvCTAzELUnOIhzIX/eI+8PIxhjE5xzzjn6PHDBBRfIuHHjNOcFgpCYDUsbwjIEidyCpo3+gw7Oh0b0Z8lHRfLAR5IfgBsP2jjWhCl90MfxDkD6oKs1oPEUNy9+IP66NOgg4aBZcW1jwBonfg25IDYFGEAqEHC2tyt0YRAgwceqBMV38ReBnNsQdC2EER9DJNJQrqZ7fDgQelEQODy/gj8NjMUlZXLP89NkxfqdEhsTLXGxMRIfFyMJcbGSGB+rM3iV+lseFSvFUfGSG50ou5U1vi0mQzbFtZO10e1kRVWClIkqhF231OATaiJX+TY9o50chlOAIiRIivxpvHZYmrF2TOcs5B/yZrjSVXMD9QHDEAsbLjJAIUCqZShpOAa1AA7E6ATOda7jXKMIQNTGEKUQMKoFhi7P8mWk+kLQRI7UQVUDYoWgcb/hIzKvHb6QjIcB+V566aVa08aThSFQL7roIv2RaQWmpZfzccPhOD+aSUtvvfVWXWrhsUL1A52ccU4o7ah20Nhw7bXX1lVhGgIv2Mg14UBxWYW89NE8ufmBt+Wupz+VR1//Rl76eJ5Mn7tK5izZIGu3ZEtOfomUlJRLvKgaiFubRJMMFGSE4n37dONZIAjEWyacIL7hkDZCyv7hKpTcy2AQF6sytboBckVTUllpRY08+tZcmbNsq373erCuukDnIleIUmk/Si2j3RIKaTFGrceqdFlbWihRlWUqngemz7o843inkBWSjtF9ISaMr549e2odH+uThj0s1tZC5JGAGGXG300jZKCgysEHxEOFkpl1CBpSxlqm9KIKQgnDPkiX0ht3GzQlGjXHjx+viZqA9EHJjgxCAiFhECjpSSwkINMZgxKLxGK09YZAYqSgIT6hSiufzF4hj70+U2Yt3CDrtmbLll371DJHVm7cJYvXbJd5KzbL7EUbZMaCNfLFD+vl251lsjy6vWyOSZP4mkrJqi1X2efAxM2eKhXPPaq6WlJVVZcBaqqVNdS5iwxU1bBk9U78RfbsWVK6Y7vLrPIDPHNncUndc3V1WlkTx158id4OBAWrVsq+H37QY800Bm+/u0bVnDK7dVe/eawkqzgEioLVq3TvPH9/u4nDpoJC16Blaj1JWUtDz57Q6PPnLdskz7zznSxZu11Wrt8l2/fkSXZeqezaulNyVv8kZbm5khxdI4m6IHc1MBJ4zZ4Uz7PzyiskVxXaWMIU3sddcomkd/TdOW3n3hJ5eeYWqY1Lk8Q0ZdWlZkl8crrEJaapkCIx8YkSE+eqNUdF41KnngnJK1Ln/VQrAq8oL5VEFZsRkivpynYnXpxfXlUtW4qKJEoVCB169ZahEya4n+ofTFqyaHrg1Rc0s1EVoCUXYoaoTZUBKQO9B2I3wNJmnxH0qWJcffXVuvQGVEE47pRKuB/7nFoRlgDPgvj9TSgUAEF1pnBglSLqe577XJ6cOkuWrt0hRaXlkqCqrWSMisoqKVLW957cQtmxJ182bM+RVRt2yfLNiuCLYmRhVDv5vjpVdtUmqEzsGwxcxTjcnvQT1obIABCuGkxLB7/S2T3foKHfzzd/d8YSefDlr1Sh/ZN8NHO5vPnFQnn23Tny8CtfycOfLpPnCrNkSuYx8nj6KHkqfYS8kXqkfJhyqHyVdIisjusgpVFIGfufQXrGS8Q0dvrjqVShCvqomASJTUzWxB2XlCrxKe0kIT1LEtM7SlK7LpKc2VVSOvSW1E69lVHQT9K7DZD0LodIUkYXqdDjsERpKz1N1RxN4UIcytXz2WK8oDg9QYpFS0bo9eAgQLXLSfRNjWAnliivqJL/fbpQ/vLER/LF98rSzCvSVeaoKFcjkK6yqm3Ilp6ZMTHRLp0yLlailRVWXZovFaVFOsM1li2VHeTORvXhm06aFljGLbWbfkFxmZSWeS+c49UHwvqFnA4sFr2jUn0fJ+jMFe/2vvJEpbJUIXEK9R3Z+fr7Q+zFpRWyL79Edubky/bcEtlRHS/b4zJkU2w7TdwLE7rK94m9ZHp8T/leMqWwNuaAzEdPSgCJp2ZlNToGuKuQV9cwjrlKi6bw0WkJwyCGji7xLss8PkliEpIU6UP46brTiyksuIva0usG2hVShRgmCbfzdbZ4NAuRH0xQQwi29XxLTom8uyBHiuK7SErHftKucx9JyeqhrJ1OkpDaTmeK6NgElyatE74ibPWsSsi7pEBVXRXZqP3VKqtU6ewVOMiQ/khI9eDO0KGiJXodLF+/U257/EO57h9vyC///qrc8tgH8u9XZsjTb8/WBPvVpkL5Kba97IlJkfyoBN1Gkehup/BF7J57aWRMTEtzb+1HUUmZvPrpfPnvu9/pdYiUb2oKcxq4dYHOUt01RqUH49pXpSzwUkW4+eXlUlhdq/Y2nBoYOraxWue+wnJFxir23k5jH+nABH4l5xLq9u1H/S3HLfmN6jdZtGy0+i9EoykujA1VlX2BzFlcESVJyanKikmT+NRMXW1NzuysQndJ7dhL0qiudukvGd0O0yRPBqksLXZYOyoTq9dcoV91YHFA09+3Z4/u1YrOn7c3W1Zv2C4LVm7REk72Pu/joaR0VNacepY/VikZ1mXZNY4qZY2+/81SefB/X8nz78+Vj79dLvOXb9btBdm5rrEpUuOVBVdTJfGKOAlxupEtsN/t6+xZC9fJgy99JYt/2q7bJlas3yVzlmyUT2atkHe+WiLPqTi9ujJPpiYNlJfShspz6cPlwXbHy+MZo+SV1CMlO8pPiUC9Dm/ktWxznrz13Q6pTc6SNJUG9hfm6NDqjavf6tnQqPVoUFUpVaqAr6ksVzU5164G4Ud61TUJ8+k8P6Hn5Wab8zzO5fukS2XdKfWkFWWkxCXaCbVbOlo9kWPV+JoWrDGkJGEJ76+yauuEfyrTMiZDdFyCqv6qoKqu6JSxCSmk/P3nu8FW/T1+Qj2vVhFArPpKhYV58ujL0+TOpz6Rfzz/udzy6Ifac2bSnS/L9fe+offfP+VLefOLRTIjR2RVXJbsikmVvGgVt0aEnVg/vFw27dgrd/znY3l66mz57LuV8ub0hfKUsoLvfWG63Kos5JvvnyqX/+V/8vsvtskrnY+Xd1IGap9lfJh3xCjrVr0AT64JBK98+oM8+sZMWb8tW39T42oHkDZKyyskv7BU8spr9G/OiU7WVvm22AxZH50uP1bES4F6E6HEoayyVsqikiW1XWeX/tyewhztua+kd+0v7VRhTqGepvalqGNJquaWmJal5Y3K8mJXDU3FIKi04AX1fovzpp4/0rltzqvdv5M1Cn7nLZB52KY2yExFFi0brZ7IgRlqNFBgqdbLdJ4bppqqD9Q7GBC4Mk4RE1XyelD3TkmIleS0DvLO3F3yzYq9siOnSPbsK5Lt2XmyZXeutoaXr90p3ypr9fO5q+TFD76XNzdVyNvJyipNP1qeSh4iX0d3bjB2vt6Mic+85ZvkLlVQzFm2UQpLyjVxlpRVSF5RqbbE0YqJy/ptObK2oFpWJnaWHxK7y+ykXvJeXC+ZLe2llEHEgnhHGJ0PvfyVvPzx97JjT556J2qHtnTVvdzvnk/L90XaIMqmJqITN54ZRXnKelWWMtshwPWMGLV0DYgWHcMgS/FaXsM7JCY+2VVzo8FREXiSInxqaQlqm7dMnIlDiqqjxXspXJmzEwIFnsaAN+ivw2nmA5ql81L2edyKe1dXle0/X8Hn09RvttJKy0eb+EJ4rgTThRhSSIrDVlFwJHqNAzKHOl9l7hg9T2f9g1zqebknvJ0TG1Ujy8rT5b6pC2Tusi2KjHiGW4PVS1fjKgQGCVSoE9Bui6pqpSAqQXZX1MqOsioprA1MY4ewiEv23n3yn7e+lbue/kTWb89R/KnIUaUYfRxS08R2YFyolFeqpFVUXim5ivBLatjnPanF8c68eOsY/LguR5buVuTZro9kdDtE0pT1m5zRRRLTO0hcSoYi0GRNprw9LWs45IyqihKpKC7U+0F9mzNE8IK4nbswcekl7vurd6DJXqU73P5cfv37vy6/1vNbA2bR53ZIM2m43MY17MJZWkHhxAVqw9sNgTtKBxx3FBT711zrnrfzp1CxaF60maLWDBMQCCCrlCS354AzLR+QKdxLoK5xgq1SVXEtUcHzMp9QGQfiW3/4BFnf60TZXa4Koios0f1E5Qrqwe6AtcujIRCIq6I4T6rL8ANGoQ8sI3KfvMISeezNWTJtSZ5UxKRrCzM+MVmRS5I+4UAt2B0XoLYrSwulSgX8lvHy8QVv78S5r7RcPUeRYVx8knp+usQnZ0hiu06S3K6LpCprF2LXskb3w1Q4XNI79VUk2MclZ5SW6LgZJBJP93pIIILmRqybbRPxIB/ivIwGV9JfQygqq6x75fpi5w0avrQOpI0MrY+7LuCv1shVDYZ1jBNfHjwWLQdtgsjxPw/WqtB5yfNSbxnGLL2A01Fh9ue6hoF/b3r/gRI74BhJ6KoIqtsAyexxmGT2GiwZndFg+2oNNjGjo6rGZ9Q1uBGHqvISKS/K1wPmm+eVBfqZ1WUxsXGS0bGPVMWmSGr7rup53SRVPTetSz9NmJk9BykL+VCtEaMVu+LCGMrRUl5coOIRHtfFOi6rW7qq+li5WLt6DOkYt7yhyD4uWZF9ajvdduH85lyeLGEapsHzMzq3nenA87xG4LzUH+if53kR2wTPODnPVcsady0FeCvouTfvLyYuVhIC7C5ucfDRJoiczkvBdgqqS+ImgzhhMgg4MC/UgeovswVBOlWqZsBY1TUMAKbIthaPGvRbvFyqsIJq5bQbbpTz/vb/JKt3b33faAhLkxUz86fq3nsJaR0kObOLpHToqazSPtoqTc3qJVUVuKTVJ6wSCUxa4acgm6SnJLp+tlsTxvd4f1xcHVESkttJInHBQu7UW+IUmVeWB177qQf1bOQwUNcb1/l+Pd+1ZjT3Ts383j6Wtz0hghvyWOeNPeOmjuHG6awZ+ILnpSHDxMt5Y/apqNRU+y81NlYzsGh+tBlphZEaA7XKIbPkeOwVdR2Xel5+wO2wFg/0AKlW5N3l1HFy1HP/k+NemCJD/3GfDPrzrdL/2l9Jt4k/lw6jjpOkHj3lkJEjZdJDj8jJ198gfQb0kcS4GEUC7ocYDZY8peIVZXRYeghGQa6x7ln7D4iUlz0NA9Jh3srMzPT978z9eBcc+3Q83FayjgtJqu7EgAGBM8vK3DlzZMGCebJ5y2apVoWdurHrBHNr/R5U8LXd1PB8ltlm6YTaZ2Qoc8i/KDZ+ltdXzbavS+vtZyNKW+MJHjUVklyFkVbU94hLtNJKS0ebIHLGbgkGNOClJcX7zBcapHZ3JjZVfs8Cg8PV6LztMiWpWw9pN2SodBx9knQ7a4L0u+IqOfwPf5Qj//mAnPKPf8qhaj8D+WveInjClf9ccD7GHQfv8HmgPoi3CoePPlkmPfa47tWnf4szHt7i1OCzAwOEl5iQIFkdsnRnrpLiEql2kGAdeJ7nM8MUB2+gMbmsAr3fvaOhZ3t7R25gl6cq4kxQa56X4Fnj6qJfK/FJKZpEG0JOvqrZqdPr4mTANsFbnJz7FNidpHZ67K7bZhq0hFQrrbR0tAkix2L0NnZ6Y1i/Yb0UMnBQXS5QcKxqkOIJ7DfBC8oraJhyZQ9N+CqTkkliFGnFJCXroWfjUjwyr7fcZe7vPMY+laPRhb1GQJ1bJ9+44+BELJ4mkKWK1+irrpaL7n9Asnr2VKeq87mducTHb2v0eACAyJKSk6Vv334yePBRejwfCL3WV4Mpz/Qnjj7AZRQUdVDPp30g3j2sqEF1da1uePV6f27i3O8jqgYmyp6ou0ytoEu7ali+4SJ9Bc/nObfNg+rtq9VDMBh4i0s9HFBSWLQ0tAkih0AD8Vqhav/G66/Lxg0bpH26a85P7xnCvQTsN8ELfOxuHDyD4LyBc915zEeGS+7VS7qcMV7aHz1Mkrr3UAVIrFujr5SaqkqJUUSW2qGDXP30s3LKr26QePcYyhq+ngvqPdu99AnPi32DAgdZC5nFaOX1Lnc+y9ttG41LfTD6oRNaE/Z4l1qrZ5+veAC2OW72ex4PBD6+pd9oKB7qWG11AJMye7wfi5aHNiOt+NNgA2EzRjqzXjPv6KmnnqIb/OqSsZcMsT+z1GpZJUb7NIcJ3JtnOPORWeeYOQ4842agflNqv37S/5rr5Yjb/iLD/v2IHDflVTnxrXdl2AP/liPv/Jsc8ZvfyvXPvyB9hg2TWGX9Ngjn85zxAp7bCpxWqf7iV+4rigYQeHxykgybcLa08xxUjXubG3h7rvOYPu55kn/QwyLs2yfPqPfBJOD/+9//5N1335VvZ32rJzuJjXE0HHuLhxNsN/ajfYDLGrtUH2/sJOJg4uXlXHYl1Hpq5LVSVqX2qWWcqjGmdejoPmLRUtFmpJXGvFbIpFOmTNGuisyI3a17d62R1/G/yRCemcFkEtBYpgoAyB083ye8Pde5zwFG5kPGiUbGSUyUGGVxx6qqe/rAQdJ+xDHSddwZ0qF3Hy2tHABvv4l95lmNPJvDkDihISD94NUz8bY7ZPi550usims9+IqHAc8323rp7YLGgcTEsMpXXzFJrrnmGj3DFcMuM4sLJK8lHm+39vH7NQ44n5MbusCfM0Sy0chNYzjwfI45xH5C3alIKy6LHC+pJKlu8Fn+GEEWzYs2QeQAacVo1E6gnU+fPl1PM3fuuefq+fmYDKNe4vWVyp3pm3MI3tK82p9fWKJDIIDM657teV+2zfPMs70iSgqLffh0q99o9HqfcN7XxMEZJ4/jpsG3HtR7x9rWgW9gghtVqpDN6tNXJj3ymBw9caL4HL7V+Szg8ez6xz1P9h98+3gVB9IBU3Qxbj6TmTD5yQFTBpp3Alg38XCvcy/ttVLP6jUn7ke17qzkijPvCI28scbOuldobuXPT1bncp0hcovWgTZB5L68VpjR+sUXX9TWFlY4llid37ICXeGz0t0z4Zu858wsrJtM5CUzcR1a78VnHyd/mny2ZKQH2Ppvnmme63yWeY63ODQFPO/tbVvFhYZhegOaCKLDp/brL4dMvkb6X3OddB9/trQfPkLSBhyqawYVJSXSb8QIufi++6X/8ce7r20E3n6neR9Arwf3MjSJJ+93t2ObwKQfLPW9Ceb2zucCz3ioYAoxdQO1Q91fXMPbOntT0nHXGNd6Wx1lOsW8/HzXzmDBzdzxcD+uYahziFm5uy9CXEKiHi7AomUj4oh8x44d8sQTT8hf//pX2bNnj3tv43BKK0wQ/frrr8u2bdvkqquu0tPJ1TWqeUDnA2dmAGybTGH2qaXLEwWNuVZPQNCrawf5x+8vkjtvPFc6Z2X4lY8OgHk2YOncBo5t13RervWwg2c4n+sZBx+AwOJUQZp1zEjpcvZEOeTa6+WI2++Uofc9KMe99KqMefcDmfDwo9JDWbyaKH2B55nDzmeHE6rg7TxggCpUHnDvaASe0TXxauRnuIjc94/gPRTkF8iCBQvkgw8+0HPg/uc//5FXXnlF3nnnHfniiy9k0Y8LpKjYNXRwvXfTWJw8Hkuqz3R00feGBr+LRYtARBF5bm6u3HbbbTJmzBi58MIL9frmzZvdRxsGswRB5t99953ODMcr6485Q+n16SuhxsZGy7D+WfKzY3rKMQM6yIBu6ZIQF72/SmvgkUnQLU87frA8+/dr9LJBrbshcD+HZ5x+jvPZzm21jsbsHZ4RDgLOV+T8vc79DYF3rGUXl5Sjg4pvXGqqSw9vjCw8D/v7XL+gfoj6qB379pNJjz4u7fyY1FvD8e7rYNa9HfMTuEMyN+3Ec86RSZMmya9//Wut159xxhl6gnNm1yIt5+Xlq2g7EgjPcn5q57N97bdoFYgoIn/vvff0bPpolYMHD5bt27drV0FvwHJnZn8mJqUhEyv8hRde0BrnJZdc4te8nwwtO+qwDnLD2YfJHRcfJQ/+coS8fsvJ8tLvT5R//fIYueOSIXLVuEPknFE9ZcSALOnTKUU6tU/VMsq//u8y6ZSVHpI1k5SA+5263tzCSQ4ET7JwZtY61EpaSuBzLlL4uGQlteF8FvD2HM+4hBuecfCEP8/lW5hg4C6VO/TtK5Me903iVYpcS8v3T4zd4PtwvgvWPY/7AS7hWUhzyH00wjNFIumWtD/quBMkPrW9ij6/x3VNvecCz+fqm7pWaioZxtac6ESUfiX8XlaiY2Pqu6NatEhEFJFnZ2dLSkqKnvUHmNl/fEFnBJUJIPGtW7eqdFmr5RRm8YfgmXVny5Ytkp+PZVPrNbjusz+gm2emxSvrPE1GKvI+9/jeMvn0AXKnIvVHrhshr/7lZzLp52P0s0NFYryLyHU0zO283ZbjrqgegIvOOk4eVIUKw8sGBS7zcW8N57MbOzcc4BnensN2Qz8xOkYO/+3v5Yhbb5d+V/9Suk2YKB1HHSvtjhgsnQ47XK547Ak9e78v0LOztIIJ+zzgucP5LgwaipcburHTnd744BmdOjfuCgrMvRv7/T6A14pnF32V8rVmzzAQpaomu2rtWlm3fr02jpikxTV2jPe84m2fRdMjZty4cXefeOKJ7s2Wjblz5+oZS4444ghtobz55pui4i9dunRxn7EfaWlp0rNnTx2Kioqke/fu8rOf/UzPzk/jJ5b57t27ZdWqVbJs2TL59ttvZfXq1TpA+hQaFABGW6fQ8JY4w0HYvrBg7V7ZtLtIP4On6Ec1kDcY56RwzybtJZGanCgP3zZJLj7rWN1QFyhoeNu0p0jmrNyjxxlvEDpy/I/Ww9eW5merHUQ0Sqqqa6Rvj45ywrDDJCMtcMtu855iWbR+nyKUak0sGs534N6l4Y4HfxjGt7wolw0NCuDJk8+TjgMOkXRF3O2HDZeOJ56kx8DpM/5sSU5Pd5/pHRWK2VZszpOVW/L3vw+e5e17mDipY0hJZQV7paxwr/6ODCo8SAqlnxTXncb+CkWOu0pKpai0VIacfoaccsMNkpKZ6T7DO6Yv3CH7ClX6rLuRO7hevQtm6QDtFsU52zQhMwDFMMmTTlKu1lwNu4yzsqPINTRCUvv20v7IIbJ1+zZZs2aN9u6aOXOmzidrFcFv2LBB55W8vDwtX5J3OA8DifzDpC70zLVoOmCURhSRI6OsW7dOBg4cqF3DaPQ57bTTtNdJQ0CCgYD79OmjPVOysrK0BtmvXz858sgj5eijj5Zjjz1W3xeiT1eZGks/JydHP2/hwoUya9Ys7eWyceNGbdWTeAsLC3Xi5VwzVK4heifhB0v27VMT5FBl+fftkiqdMhIlOSFWZ1K6i3NPHDygeNf91VJZ7wW7N8mQQ3vKo3dcKUf076H3B4N6RM5cc57wclsKksqyJiJyPc6J46Gun+x6jIHZVueV5u6SitICvRtQI7nsZydISlJw8096JXInnO/DEa8odS7vo6xwnyZ1iHyo5GsiNyPI8LuQMnYWFklip05y7l1/k6xevfSxhlBH5MD5fOC5Ddz7IPL8nevUdrQm8qNUfDp7EPk2iLyqUroecoic//vfa/dL/OnR6GlfOvTQQ7VWj1GEsQNpk1cWLVqkCwhkIAg8UxVGlsibFhB51D//+c/aW2+91b2r5eOOO+7QxIlr1hVXXCEnn3xyo7PMYzVggTNuRz0yCBCQNpYHATnGrBPwU8f6MIGETIGAFGSWPNs833M9EDDJRE5hubLeKjXRFZVUyqbsIikoqZKUih3ym0tPUzUIP9z4GkCVKiy+WbZLHnxnuR6FsR6IrpNA3aABs2SfIpfNK1RBRiOcIoXKKjn/9JHyh6vOkvTUwEfR+3b5bnl++lrZV1SuKNDxnsyqiYczTup95m1dJUV7t7t30HAdI/Pe/Lt7K3AUqnf95rcbZeqszVryqgfzbM/3orYZlTJ362pFnOv1OhOMTI7eJmNkn5RxrgrIG8WKDH8qr5Bxf7lTDj9pjL5VY/jVE3Nl5z730BNenl1v2wGGZdi+7GstN6VItVxeu0UG1xaoNZcmn1deLrN37JIolc8GnHCCTH76WfeVDQPHA2q31Jj79u3r3mvR1Ljvvvsij8hbMiBzrHQCrpEsSdzUJPCOgcyxYCB2pB9qB2ZpvGc8Cd65fTDhk8gbIAw6ApXkuoicgjMpMUFbwdf8YowkxPvo5NMI6ohcFVyQjH4eMHHw3AbK+s7b0kREPlsRua/34SUumsi37SfywtIK+X+TxsrEI7srgt8m5SqdlO3eJcX7cqX7BRdI52EjXL/TD1zx79mSV1Sh0od7B/D2PpxxVHASuap7yg21G6R7bamuIdQR+fadEh8XK0dP+JmuITQGvjeSC268GFcWBw8QeeDiqYVPIPd0UlVjegIed9xxuns3HgbIN7/73e+0twyJHEkHcobk58+fL2+88Yb2jX/55Ze1Z860adO0xw1aI5ojbpfGfZK5R6mRkHFMo1NTAV05ITa6bmJo5Ik6nlCPrVUbBzxebeN+mZyUIFefe7LcpGoHwZJ4PZjnsDTrTgID3kgs3PC8d2PbHnFk1MGEzp0lafAQ6Tb+bOl75dUy8P9ukxH3PSBdhx/jN4nXoaHTvb0PP2+P/NL5kAFy4hVXuff4BmkQ+REpkrRucfARURp5JIKWfoYBMMOxIrug0dMIO2DAABk0aJDukATxcw7aPdY5RL1z507tOknHkO+//15WrlypNXo0fzIN8g4Eb8gcYjfBgGPBWPRc0z4tXgb3yZTDeqRLt6xkPaN/arKr0ZfjcYrYcVOE4NV/rQFXlBRJWmyZ3HzZGXLZxBPcdwsedRp5uVsjNz/FLL0SZ5SUFeRIBXOGuoGleM0vxrq3AkedRr4133ubgQ/QbkBcaHjl/ZRXVMnpJxwph/fz01e9Abw3d0v9MdJZmvfh+Z7MUqGqrETVVrapfdF6XPRjavdpyxyNHBSp9FqUniFn/f4P0nvo0XpfQyA9oo9jtOAabHFwEZEaeaQBCxriC0eDDw1KuH9B4sXFxVqyYUnDK8+hkKAQMA22yDY8F73eKd2YYQhMb1bnsAT+okQR6578UtmTVyrZeeVqvUxyCiukpqxIxgzOklFHHeI+MzTUSSsF5brAqAc2IS6z25CYOs8prfCbB/brLi8/cIPeDgZIK2/M3Chvf+fQyJ2k6Umg7m1PaaWgqFQe/L9L5eenjnCdECQou698yIu0AjzfB3DEsbKkUHatmeuSVqKq5dexW6VbDV4qtdoS31teIVUjRsoFf2tciqJ2CJFQW6QGanHwYTXyVgYaXbHQTUMs7pXG9xf3SYjedCyB4CF8CJ4aAschdCfZm+1giD5cgMif+9ylkSPv+AUHkbtIvJs8fudV0i4IrxmDver5z01bq9sN4o1F7iDHOtTb59qAyIuyt6jNaO3Fc/+fLpHxo4e4TgkSBapgufGJ76WgpPJAIgcmHl7iiIvortVzpVbFp1Naojx18TESk7tXynKypUKlmyqVRgb/4c86TTQEan6LFy/WEiC9ThvzHrNoGkDkVlppRYCUIWsImiruYYcdpi0mfOgZFAz3S3oGQuLsR38n/PDDD1qTR7ahikxVGSsfa58GW84l0yL3mHVqGUbSgSybCtv3lsjyzXlSUenyI+cfwpF5tmYqN1kpXnKtqz/IGZWqdhAOEge4PyLxbNpVVL+3rS9w3P1etMxTkq+iGCUJcbFy+vFHSr+enfSxYIHU88n8bVJeWeOdyIHZ71xG1UqVei/F+3bpHWlpKTL5psul49FD9dyxnU8eK11PHF1XW2sISH+QOJIKUqFF8yDi/MgtAgeZDaKFzGmMNa6RED2+wbiKjRgxQvsGkxnZz3lINVj0aPT4BkP2rK9fv76O6LH8sfYhd0jeV0NsKESfkhgnndolSY+OKdIxI1E6pMcLA/PFx8doyziB3q/q/vt9uxXRq8dCnv27pctjd14pmYqsQkUdke92ELkpSzxhjnkQOQdoUzj1uMHhI3K19Pl2zQEdF9cq65WlRVKSt1ttROmOYxeeeazEB+iuyremXwXfmKGfLZoPViNvA4BoyWy4PoYKrHN0euM7zzpkjlcNDbq4VqLLU1g4l0arN3INAYvPuR0MtuWUSFFZpWzZUyzFZVWyObtYikorJLugQqrydsg9vxonmYEOHewDSCvPf75Wvl6yS5GeI75OsjRgXx2R12o/cqSVarWvW+dM+dtN58vIo/pzZtDIK66QXz85z7e04oSJD1BpobQgW3I2LmFVunbKlE+f+T/3wcZBWkIPX7FihSxZskTOOussPWa7RfPBauQWYQXEznAILGmQZWkaYykEkHwMweM7zxI5iIZZtHtD7p7LYIk+nNAaOUS+bJd2yXQRtetYPRKvBzeR09i5a6MkJyfLbddPlIljh7sOh4D1O4vkzpcXqoKLgbzcO32hXjwVkefvJ/LundvLx0//WR/2BxgGP/74oyZyvh3WOD2iLZoPbVIjp9MOnXUgD0BjoCGRYIGVAlHhRWKkBhJ5WwPvEaKGsNHica9EukGyoeGMDE/g3RiCZ7gDfJCXL1+u/erR6em1i6xDQcB7pRqPxc/SyDdOF8um1OgNyiqrZdnGPNnM2DfqH/Naal5U0dBLzdnqj+u/6487XiV5e6SiuECuu/BU+cUZo1RaC71gwiKfsWSnllh020BDIBpE0hUdLfO4hlEQ3dv20gn+u4nyHegpzbemuz5d8MNR27MIHm1SWsGa+O1vf6tHQIQUmN7tmWee0Z10IHisP4gIQNBICBAHsgHyANdQtaRAYB8EBenQmQdSokAgcf/pT39qk2TuDWYgJUgcrd4XjEVvCkSsepYQPt/CjNuBZYs1b7YhEt41QzUYS94ZwmHRo5HPX5Mt89bkaA8aiBR3PRMqq2kMrtVeKdUqrvSMhdhrqiulYMcaGTe0i9x0+ZnSMbPhwbn8xYZdRfKX/3mxyA1p+wDvkQGzcrev1hZ5z64d5MMn/+g+2jAoPOnLYCQV3r9F86NNWuR0uGGkQ4iARAlJX3TRRXokN2YNYjREGgNxpUL7ZUZ9PDpYx8Kk4Y99DIFLwyAWKKMy0mGHWdfp1ck5EDxeIhbKAlQFH++5MevNWPRorrxbBmbCosfyGzlypN7HSJe8WwiJ2hSFJ9V8LHrWaZClgRfyZzZ8LHpcMgnGqicuNMga+EP09G7t0zlVThjUScYd3U0mjOwpowd3lmMP7yhD+mZK/y7p0rtTqnTISNAdqZLi43RDbaxUyXEDu8gvf36sdOkQPuLLLVIW+VJlkTfkteIJN8lXlhZIWX6OHrZgyOG95Uw/XSExdHjP9N705aXCO6YA5n3znShI/QEFON8hHIVuW0ObbezEOvzzn/+sMzVzdkLqF1xwgTz44IM68//jH/+Qzz//XJM1xAEZMCXcW2+9pQNd6OlKDyCUqVOn6pmHHn30Ue3RQYFAgXHppZfqcywODrDkIRAsewI1JbONNUkhgtXOEo0ey55tCm1DOgSz7rTwgwFyDKMTZqYmKGIPL0H9tL1A7n518X6LvBFL3ABBqCh7q+RuWyPt0lLkrl+fJ2NGDnIf9Q0KY4aToHH77LPPdu+tD4wdvJsYOIt3PHbsWF0Y+4Pnn39edyiyboyBA4u8TRZ/+FfjYkeXeIgaAsAip2SjOzzSCgSNBcgxLDzGUIGksdYZOteA85yWB9totlT5PYEliNXIPQFWI2Tj1HuDBQUQnTMonNoq6NiEdIOEQyPcxIkT9ZSATJN23XXXaQKi0EYWg6SxMBlXm4L5448/1oX3l19+qWtX6Pa411FrY2xtrH+nlY/kA7k19O0YXKtb+6SwkzjIKSjT1riRdmqqVVBpT/1vmM/VCVUVWMsxisAH+kXi/EbyB66nDCXhDbyL1157TddO//CHP8jPf/5znSew0M1QE1yP5W1qU2jtFAzkB94/6Zf3ahE42qQfOQmJDGn8qMnYM2bM0NII/tTnn3++JsR3331XT3gL2aKto6ezzrUmQUPaZhzmc845Rydaqvr4ZmOVO4Fl+MADD2hiYHwVBsriXKQDyIFr0XopGAD7IBsyEvuRA8gwxIHfgBTB89kmrsQbwkKesDgQvEPeJxY4489TkPP9hw0bpgMNtBTYvH++PwRD4c03ohZnpBzet57h3u2GSfqh8dZIOFzLN+MbgaaQCwpKKmTT7mJJTlI1jIRYSVDEjC891jnGOY2gpkGWaLijouNUXpQnR/Ztr2eO8qehGKkEA4f8QluSN1AgYo2fdNJJeghbCkzeM/mCCWAoED/88MM6N9Snn35aF5a8b/LPJ598otM2FjzXHYwG7NaCNt0hyFT/SJwkLrQ/MjAJnUTHoPlYZqbDDNr5qaeeqsmYBEfGN4BgIWcIFCsDq+O8885zH90PiASLg3PJ/JDCKaecomsHNL4iz3AtzyYhkwn4SGQQMgfHSPBYPXjdoCWTKaZPn65/C78BCYh1iwMBufL+kVSw3j3B96EBG3Khim+8bih0Cb1799bvHEuT2hXWJIUv7x1rE6KnYZd9kB9SA4WBseD55obojUbPdw6GtOgkdezAjnLCwM4ytF+mHN6jnfTrmio9spKle4dkVQuIlQ7piZKWFKcD23HabbJWOqZEyZ8uHyOdsjLcd/MN4oqlTNxJq74AkeNxhFHC+zN46qmndFvRzTffrGu65DvSPTWi0aNH68kqeMekaSaZpjZlSTwwtFmNHFBVxKLFCjMg0UHqVAvJ6GS6KVOmaILGUsdSIFNifSHPOIGFhjZO5j/zzDN1QvUGrv3vf/8rr776qtxwww0yefJkrcmb5951111y5ZVX6sKDailWPRNoXHbZZVrqIUOg5UMsniATUUW1HTQOPiBmCloCNTbT65WCH6sdI8Fo8iwpvEl/LNnm+3MOgXPMOgW1r7TkD3bllkpJeZXsK6jQcsyuvFI5vHuqKgQOnB7RExR8EDSzY1EbdRK0J5ChqBVC9ljlBnfeeae2sidNmqRrtR988IFcfvnluuAzujjHbrzxRu1NNnToUPeVFv6iTXqtGEDUWF9OQIRY2mQsQAaCULEa8LjAYsMSNu6JTlCVRG4h0TZUlSbDYrWhGTKHKAUJVU+q/Fh6WHPEg2o/hIAuS7UW7RdLG8KgEYnneeLZZ5/VhO/tmAFWIoWYIXsyIAUVpBEsTC2DuGOBGmJqS+Cbm/TBu+W74sHEMMWkKdIQVj7pjvOwdPGbx5rn3RlLHquetGAkPL4/xoOx6glGujFoKL2lKmucxlaGIWbIgqH92kuPjr7ThxN8S0jcDLfcEEib/A5+E+mPa6ndGh2c/INljzGEQULASMGhACuc5/BueG9tLe2EijYtrTQnsNqwxIYMGaITLzOrYMUw8QQNdCRmfHWxWKiiI51ggdPQavR3bzo4NQqkFVMQeQMWFtYPHjVksGuvvVaPXAcBoQNDGMY/GLKAYIgD8YXsqaVgYUI07KOwY/3rr7/WUhDzqCI7NJbx2xqQC4x0w3eE1Hl/7KMRlu/LPo6zn9oY6QQip+CFJCF4vgckSQ0Qoufdc56pARiiJxiJoiGi9wW+IWmQGsWECRPce30D8iX+xBXCxlBh35gxY3Q7A/fiN+F/jkwDcXMejgMMusVv4TeiweNRZOE/2rS00pygkYeEbWYLevvtt3XGRL4hkZOwOY6eSCH73HPPabJFo4Uosbqd8omx3NAY7777bu3na3quegPn8WwyKc9lHlRmR8e9zPTYY0JqLER87rk3lhT+9mRA2g7Q7Gkz8KydvPTSS1rTp+HYomFgrfKOKfQa61wDCZI2IG0KWwpX9rHOd6SmBgFC3hTykDdLto2EQ6FBrQ+CJbCfbYInkD7QrZWhpz27LFoukFYskTcDIF6sWjRHI4Mgn0CkyDNUw7F0IVFa9Nk208NBvJAomdKAxln0RzIrlhkEC+kbi8wJU93FKicz0yMVEmCY2/vvv19X7R977DHtxYNVhaSDRYU2j889MhBxpe3AE/wu9H9qGbj8WTQMSBlyxgrnW4QC7uMkdkP4JhiCB6QdSNykPbNNIN3RjkNhTe0LCxoZxKLlwhJ5GwYNTFSF7733Xl0dRtL561//qjM9RM9+ChssM6w/Gmdvu+027b3Dfk+iJvNTs4D8sfgh84bAfbAEaQtAwkEyotDw1v7gLyAzNGcIiThSKIai/bcmIJXwbSF4T6Jn3Wj8AJ2bwgXdm+/o7Ddh0fLQphs72zKwwNFbTSMWuioaNz7uaLW4haGxYn2zn+PUFvCTx2In89Nl3oDjuE/ScIrsQwHRGBjmgEA7ATUKPH7wBMJKpGChYDASAbUI9HtqBhA9+4g/z0VXRZZgHwT12WefaRLnfkgC1EwsXDo5NTYImpogVja1PBoa+QYs2UfNgMKY70haoMHWomUDjTz8PRUsIgKQpGkUhRzxhKHDBhIN+jzAssUdDL2cJZkcIkAvdwJyp8EW643qOBY9hUVDYEgEqvto7rik0T6Ax88333yjG01xo4S8IXGIBbLHh57ncG9qCFzHfqxNwPORgHDXpH8ADbtcb9E4qLmgsZuCsqE2FouWB0vkbRBkVKxuCBpgqd1+++26ik21GhKE5OneTganAxTH8bbgmhNOqD/sKYUC3glYvxQCWM5O9zhv4P7EATLG+sYTh2vZ5jlY2qxjZaP90sEKP3ssbc5nIDNImt6szvYCrHk0fBrqPONp0Th4l9bjKPJgibwNAksY0vX0RsAlEcI01hiZGpdI3OPobQphc42zExXAgwafeEgVaxiC9kebHj9+vC48kFSID/INuiwWPlV6GnUpELgXxEwhQ4MqFji1A2/aLY3B1Aj4HfSUbQzcnzYAAsDax6WPwiIcQIaiUOJ3RgKwymkst4gsWCK3aDZAxnTPNgUDHUSQR2h4vf7663XBgP6Ndo/cguwDIVIQQebIOE7Q9ZtCBDdJXCix6BuTVjgO0T7yyCN6Gx9txgGhFhIO4C76r3/9S3d8sbBoKlgit2hWYM0btzhIGIsc10cCBAvRcg7WOfILxI+3Cw11TkkFYK3TgErjD/IKQyB4c8F0gntRy6CQgGzxgadGQAGCRk+7AXHBl564oNdzf0ZKpD8A+2jk5Ty2nYULGj335XfQOGth0VSwXisWzQo8KJBV0MzR6tHnkTnwmkGrpcEVP3p6NHIenhQQL54xeFk4JRzuhUaOro4XBrp9Y0QOKBAoTOgZC1H/7ne/09fhE8/9eTa9EHFnpAMPAT0fkqZwQbenERaJiFoFNQ08aj766CPthUO8aST2d2xuC4tAYL1WLJodWNZOn3M0WgZSQj83HVY4jk6PNQ6502kFoob4nYB8OQ99HML3F5A1xgyWOPfk3nTEwqOGcVJoH6ABl/tzjDhDzBQYFDq0KaDX0wvSxJnGWKxz9tO47K33pIVFuGCJ3MJCAaucUSvNyH1o5PSSpbESlzzGecc/HbdIrHE8adDpCZC/U+ahARU5BakHC5/zkWkgfn/Ade+//74e4Aww8QUdsxrzBGoINOKaCTToG0BtwqL1wBK5hYUCWjeWswFjaGOlY3Ej+yDxIPdAgFjr7ON8CBJS92wcpUDANx5SpoEWqcVfIuY8xtehtysFCeto9DyPrvPo88Z3HtBLlpmNqFEArkGTh7DxwAGcj+895/BbnddbRD6sRm5h4QYSCx40WOA0uqLBY1ljbWN1Q+5IKmZ8FKQeNH30dYYXMON1I8HQaQoXSgZA45540XjOGOULFBIUDOj9DGbG9UhG6PAQuilQkHkoKHC3pDBhqjUajGm0ZdAyM8oi8aPAQbOn0Zi4MkOSReuAHf3QwqKFAj/2P/7xj9rt8oUXXtCFBtIPEzxAxMyLSQZGe0ejpxBCj2f6QKzuhx56SE/0YBqDIXKGL6AQoJBA8uEe5rhF5IKxVqy0YmHRAkGNgLFwqC1jyUPE1ARo+MXChuQ5B7kFPR23SyQZdHz20djrJGkIn3HFKQholGVkTevb3npgidzCooUCSQX5BBJGroG4kWoYSx5CZpvxZ3CNRPrBykb/htAhfSfYR4MpMO0BSDgWrQNWI7ewaKGgwRKfdNwdaWzFGqfzEZMco4mj4SOToJuj2WOp4+uOeyauj04XTIicxk+8Z2gcZcRD9HSLyIeW2CyRW1i0TNC7FLKGoLGgGbudJRY6mjkWNXo5ZI+MQoMoDa5cR8Ms1xlg0dNoi7cKPWXR2y1aB2xjp4WFhUWEwzZ2WlhYWLQCWCK3sLCwiHBYIrewsLCIc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rewsLCIcETde++9+VFRUenubQsLCwuLCEJtbW3Z/wde8W5f1dagEg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5" descr="data:image/png;base64,%20iVBORw0KGgoAAAANSUhEUgAAAXUAAADgCAYAAAD8IfaMAAAAAXNSR0IArs4c6QAAAARnQU1BAACxjwv8YQUAAAAJcEhZcwAADsMAAA7DAcdvqGQAAITuSURBVHhe7Z0FgF3F1cfPulvcPYQohOCuCe4uLdYCLVK+Ii2UQimFQksLLRRvcXenUDwJBIITI0bcNrtZ9/3mN++dzd2b93bfeyvZvMw/mb33zrV59878z5kzZ85NuOGGG35MSkoaJA4ODg4OWzQaGhpWJdx0002Nv/nNb4JZDg4ODg5bKv785z9LYnDdwcHBwSEO4EjdwcHBIY7gSN3BwcEhjuBI3cHBwSGO4EjdwcHBIY7gSN3BwcEhjuBI3cHBwSGO4EjdwcHBIY7gSN3BwcEhjuBI3cHBwSGO4EjdwcHBIY7gSN3BwcEhjuBI3cHBwSGO4EjdwcHBIY7gSN3BwcEhjuBI3cHBwSGO4EjdwcHBIY7gSN3BwcEhjuBI3cHBwSGO4EjdwcHBIY7gSN3BwcEhjuBI3cHBwSGO4EjdwcHBIY7gSN3BwcEhjuBI3cHBwSGO4EjdwcHBIY7gSN3BwcEhjuBI3cHBwSGO4Ei9nVFfXy8lJSWybt06m9avXy/FxcVSWloq5eXlUllZKTU1NVJbWysNDQ3S2NgYPNPBwcGh7Ui46aabGn/zm98ENx1iAUQOYZMg77Vr10pRUZEkJiZKamqqJCcnS0pKiiQlJdkl25B5RkaGPSYtLU0SEhKCVxO7n232kfzbXMe79J7r4OCw9eLPf/6zI/VYAZGXlZU1ETka+fLly6WgoEBGjRolmZmZ9ji08urq6qbk3a6qqrLHcD5aO1Cyh6hJCAWuRT4EjlDQpPtVUHANL/ED9gH2A93WpR7rBIODw5YPR+pRQokcLRxCRiNftWqVdOvWTbbZZhvp27dvE3m2BZhmAAKDe6oggPwhd/Zzf8oCkXsFhZfkOVeFS3p6esglpK6CQwUL8JN+uCXCQH+zEwwODpsXjtQjgJfIsYcXFhbK6tWrrUY+YsQIS+RKgF0JEL8SPUAgAOz9QLf5bQgK77GQMyTPb4ew+X0kJXCSmowQBNqzQDgo2NbnAvlrCiUcvMc6ODjEDkfqYQCZQXpK5JhW1qxZI3l5eTJy5MguS+TtDe0B6KAuz4Q8EtsIBO82+yFowBLiBxA3hI8wUCLn+bGtpI5g0H1ci3XdJuk6S45nqdfTbZKDw9YMR+oeQEx4qaDJsg6hQ+S5ublbFZG3F9D+6+rqLEFjRmIbkxGpoqLCHqO9AxLPXNc5h2dNgrBVQEDqEDmAwDEhcYyON6jgUOjxnK8CwZu8ebrO0sFhS8VWT+peIidB4mif3bt3l2HDhlki95oUHDoXkLWSPQJCxxJYpwel22pqooelggGoYFDNn3Ulce0laB73Yh1BwTbX8vYAdN3bO+B4lnotJxgcNjeiInUa0qxZs2wlJmFz7dOnj11ChAsWLJCcnBxLhjQQuuKLFi2ymu7QoUODVwmA/Rs2bJAff/zR2qYHDRpk89COly5dakl1wIAB9li0usWLF1tyHThwYFOXPlZAANyH+6s/OWXlntjI+U00Vof4AISucwO8pM+2Js2jDnqPpZ4r8XMd6h71EOKmPei4Akv267Gaz/XI4xy9FskrGFjXBFRAsM/BIVpERepU9ieffNJWRohx+vTpcsMNN1hb6NNPP20rIgS8//77S79+/eSZZ56xeWhSBxxwgIwePTp4JZEVK1bIq6++atdpDAceeKAVDq+88orNo0JPnjzZEuxHH30k8+fPt9fiukcccYQ9JhpQXuziEDkEzmAnSx3s5D5OI3cIBeonSXsEkDkCgLrOOgkhgIlJt71CgnqrnkbUayV4yJtjdSyBfK6TlZXVJEDYz3He8zg2XFLBgGDhvg5bH2I2v6BN//SnP5U333zTkvM777wj//rXv+SDDz4Qcz05//zz5f3335fbbrtN3nrrLbn//vstyQMq/7PPPitz5syxx77wwgvy6KOPynHHHSc//PCDXHvttfLYY4/JJ598Imeffba97t///nd7PNe5+OKLZcyYMfZaLYEGokROTwIiZwmRO9OKQ2cCrV9NRBA9bQDiRjCw9G/rsdRXdTWF/KnTELafzCFwXedYBAPgWM6hnut+FRDALyh0m+upMHHYshATqaOx/PWvf7XkeM4558hvf/tbOemkk2TXXXeVlStXyt577y2HHXaYnH766bLjjjtaLRty/vDDD+35y5Ytk9tvv93u32677eSrr76SE088UY4//ng57bTTZOzYsfZYBMLPf/5zKzTuuOMOe+3HH39cevToYQWKHxA4ZhrtvtKzgMhZ5ufny/Dhw51G7rDFAsGg5K+kD2Gz9G6zjuCgJwo4R0meus8xbHM9ehBe0tdtFRwqLABL2hZLyF57A9redJsl8B7r0HmA1KPuo2GH/t///mdJmQpEpaGrCPRl+/O8REplgmg1j4pAQkvx51FRtZJwHa1goYBGjs3/66+/lnfffVeWLFki48aNswJmv/32s3Z7bzkcHLYkUPcZn0JB6dmzpx1zoseJWXPChAmy0047yR577CH77ruvre9HHnmkTaeccopdHnroodbMuc8++8ikSZNk++23t2NdgwYPlj6m15qblydEIaqtq5Ny00PAaYAxr3nz5tk0d+5c21uePXu2fP/993b7m2++sXm0OdoeCtp3330nX3zxhV0nn+0vv/xSvv32W3ss13XoWERF6pA4hEmFwGcbIPWZjKOAzNHiNU+JXoEE5xhmYyroYjLIqnmcQ3cTzYFBTQDBY2Ps1auX3faDCoqgoQJPnDjRTtWn4jsid3AItDsS7RbBQDvC8WBYv74yuGcPGW3az45GOOy9226yjxEMU6ZMsW3p2GOPtenoo4+Ww484Qg40+fsdcIDstMsuMm78eBkyZIj079/fXpc2qz0JTEdwAA4UmFXpsbNO79mhYxGV+QUpi+THzg1p0lXDPDJ16lSbry8PzYE8zCpIdl7kJZdcIjNmzLDaBpIbaX/MMcfYJVPtqRxI+8MPP9xKeMgY8w2mGswyVBC8aTD54KkSDvQkuD6VDOHj4OCwKRoa6mXpZ5/Jgg8+lLoa0yPOyJSU9IDXTqZRypINQScb5csqZUbpYpmamRVYZmVKYnKKdB8+PHg1h66CqG3q2LXvueceue6664I5YiXyvffea+3V2PF+8pOfWLJ/4IEHrDaAhn3GGWfYcy+99FI7EIqG8NBDDzWR86mnnmoFxlNPPWXjqKDZn3DCCVbqf/zxx5bkuRbEv+eee9pzwgHTzsyZM61Q2HnnnYO5nQe0FHoX9DpoAHSbNVEmzEos+Y1oTraRmO2WTEsODu2JCqP4fP/Ky/LFk09IyfLl2DvxMw4kg0bT7lhni/qabjR76mlmcJmSnSPJ+QVynCGQFEP+Dl0HMXu/RAsGbtDYX3zxRbnqqquCuR0DBnI/MxoIhLmb6Up2FiByJjLRK0GQMUYAcSOYSDQOzE667jVJ6TbPScGxNCBdQvy6zW/jeAQB65zv4BAJIOxv7/6XJfRGU28STB2i2jUYCmcJlTewNBuEd2NZb86x22ZZZ1K5aWMZffrKFW+8KQmu7nUpdBqpMziK5gr5hLOJtxe416effmrt73jidCQgb3og9FAYqKXSQ7KDGXwyPRdIl/JQFnovJB1c5lh6FTQWdWXTJYDEWVcNnm2u4xUOkDzbJNYVKgh0diRlCpecQNi60Gjq0HuHTpZk/OHNdoOpf5awg8TOdr3dDubputlXUVsni0pKbR3uMWiQ/N/LgbkmDl0HnUbqnQkqKPZ8CPOggw4K5rYf1LwCmUPqmJ8gUEicwVqdaNIegLgRAPwmr0Bgm9+neSwpiwJSR5hA2Gj0uu4VAuSxT4UF2wgABrsAvyOUEOAclhzrBMKWB0j9o+OPMhp2kjRzNrQbCc3zDLzbRaaOfbxilSSaetl9oCH1VxypdzXEJamDadOmWa0XF672Apo4M2ExsUC2mHmw/0PkDMp6NeWuAEhaBQDPQslfl+QB1kkQu5I156q5x5tUMKhAUOGgBO/tIfiFgAo7zec4h85HnelVTjvjlJjMJkWmzn+yao0kmjrVc9gwueS5F4J7HLoK4pbUsakzGQm3rLYALRzPHJYktGHIiQFbNa/EGyBpJX5NbGtiW81GCA2EgfYGdIlAUHAc+YB9kL9uIxyV+HmWJAQDS/LYx7VUwOhxTiDEjqqVy2XGBedFTeqNJq0xisAXq9dJUmKCDJwwQX7+n4cCOx26DOKW1AkxgA0/1jgxmFf4NB3ukWxDJup9o+YJh00BwXvJXwUA5E3PgP0kr1lJtXbyIH3V6NnnFwhAyZ/jlfg1D4GgeSwRBrqt99naBULVqhUy4/yfR0/qhtVXmXf41Zq1kmye9ZAddpCz770/uNehq8CRugeYV5iFyqAnDR9CwqzCoCdLZz/uWPC86QlB5LpOgswRDCosVGB4BQKCQgUAZA/IZ79CCZ39HIvw8BK+VxiwZD+CQgVDvKBq9UqZcd7PYiJ1q6lD6ub5DN95Z/npnXcF9zp0FcQtqeOnzmQlpka3BLRFNHLs5Eoi2dnZlsiZik3ldejaUCGghK/RFEMljmM/5K7avq4D3Qa8ezUXaT1gm/2QvCbOpfemYwosEQi63dXqUNnCBfLF/10SNanjAbOirFy+XVcoKUbQjdl/fznpppuDex26CmIidbQiXAbRnoh0SAAuGgyzRVkyRR/NFoLEtk1DII+ZpF5AqJAvlZ+Zn5ApWjJxI2gsBPvSMKREhWS2KeYPbwjfcGBGKYHDIHVtsArKD+Gzn9+gjZRBTyZFafAjh/gGwoC6QJ2ljmnvQAUACQHAMdRhzaO+cryC+kUdIk/3kcf10PK5j+az1B4AiXrnFQgqKLhehwgEU5aib76Wb6/9XUyk/mNJqcxZXySppmwTpkyRY//wx+Beh66CqEmdSk3YXCok8SOIb064AOKgY38mj0A/5513ng36xeAiMV0WLlxoQ+ZSyQHHEraXRkQeH6og0iPn0Iio1BxDlEYCAr399ts2eBGzTglGRPiAlkAwITxVDj74YNtguCbmFbWT08BoqBA5ggIh5OAQKVQgQNwA8vf2FtinYwnso66RR7vR+sg1qOcQN8dA4hwHqXu3OQ5wnAoA1knETOIaCAqvmUgFxyYw1yqbPUu+uOrKmEh9qSH1WZC6ude4gybL8Tf8KbjXoasgKlKncjEr9JZbbrFxzVWLgDwhcab9U+GYMUp0ROKp33fffZa4CQ1AvHR1MSS624033ij//ve/LVETL53gWwiEO++804bQveuuu2y0OYiYCqr3QPsnFG9L0HgyRK5DK2edcnAdNHE0cmdecdgcgOghdRICQE1CtC8EAUu2VSCo4ACQNsdovWXJNmSvgoIl21xbwXnkIQASly+T0n/fxyBDcG9kYELSwuISmV9cLGnpGbLTscfKoZdfEdzr0FUAqUcsrtEaIFTIkUiNxDb//PPPrTYO0HrRLtCk33vvPVvh0IDRJjC/oD0DKh5aMxWNfRzDh535whHbXINrbbPNNvY+TLuH3AGx1Dk3FCgH5pz//ve/Nswnwb/4OhOEzjUJvQvJEw8Gs5EjdIfNARQfNF2t+ygXKBnUT3q92267rTVH7rDDDrL77rvbULqaCHtBHvWYY/R4zqVOcy0Sigt1HiWGhICg3RYVrZdSo0TFilrTdq0oMH+qzTWLNpTY8ShMqQgf2rbD5kfEpE7FwOZNpYGQ0QRuvfVW+zK9XT20AQQAlVfBOvmAF8+5up98/zlseyuj5rPULqYfnANRk+h+UqkJAYxtHiJHSGC3d3DYUkH9RxhA2hpX3SsQ6CFD9ihRkD9hMjTxEZvddt1NhvTtE7xa9AgQemD8YK0RDt9++40dv2KMjcB7KHMkvnZGTx1FDUWLcTLGxBgbc8Tf8YiY1CFNKhLaMpozH59A+4ZA0YYBXT8kN4OnmgeBk4ftGlAxIVwNlk8Xk8S3QjGVALqU+DWTB0nrtSiD2uX9oKJD4HwjlYpNRacH4B+g7UyondVVZIfNDRUIDHLGWh8hdc5NMm1ywNChMti0aWKp9+7d20Zcpa3RtlWpgg/Q4hnHYjIgY2e0YYeORdKBBx54XWvhbAGVgpfFQCnrTMWHdImvgg0bKcyXUhgU5XNzmD/Iwz7Okg9YQM6Ybfbaay9rIsEeT/x1SJ/P2RGPnZgqLOkVcA4VQgdd+QIL50LWLYEKhIBAADFQ25mgZ8EXXigrvxvfd13ykQB+H+MEmJWY5IQ5id8K+dMIEAQ8X2/vx8GhvVC2aKEUzvg0anJloHS1UbZKq2skLSNDtp8yRUbvvIslcybmMcMaxwl6DihwLHENxixEPsegFMIhDh0HekwRk7pq6iSkMKYMiBjpjF0PckJi84EMNGYIH0ImTzXnN954w9rh8XThxUNmvHSOp8tIRSAP6U8e3xWlMkBwaOLEWcG2COm1BO6LoODenWVyoeehrpQQO+XFZsqS3gY9DPVQQNuBvCFxfi/PjvIyYQrBqIIAIYCQZB1hgKDiGM5ByNGboSusJrDWnouDQ/E3X0vx119ZM0o0gNRXmvpWXlMryalpMmznnaV/Kx+AhzOo+9R51eAdOhaQeqdNPkJ7fvnll+03EiHnjgSaMJ46aPRoCx0FyBQCRuvGhASx0jvAkwcyD6cNQeoQv44ZqJZO4josySMBGgbrHM+5kLcKBu7JPsYkOI7rKVSg2W53UKBQLpZeIeN6BVsJTJ358fFHZcmzT0dN6sRR/65wvawqK5fM3Dw59LLLZWIMYTgcOhadOqMUssHc0tGEDrgP/u1o+qT2BmYTzEsIKjQQei8MytKrgCg7AhA6xK2Ez9IrEBAGED1LBeewH9JmXa8B+SMQSKwjfDgOeMme3+YVCKwjUBAMrlewBQJSf+IxWfLMU1GTeq2pO1+uXSfrKyolK79Ajrn2Ohltes0OXQudSuqdCUwUaOqYcdqL1CFOroutHOLE7RJyw8QDoXdFkoPEKbc3KekjEHRdNX2AYOA89kP4nKN5/EZMPiokOIcE2SMAVBDoJBntFZBcr6ALwLzHJU8+IT8+/URMpP756jWyoapask19P+6Pf5Jt9tgjuNehqyBuSR1NmglOaM6RhBVoCWizDOZi12b8ALsgS0wsEFg8Qkkd4Ink7SGQ7xUSED6ErT0FElBBwbaeC6Gr8GBdNX9vb4ClCgaOUQHh0HbwKbsF990jK998vW2kbhSak/58iwzbaafgXoeugrgldcwiDFrix8vAbSzA/QrfWsgI0iExis9ovyOZTaHEr0uSCgCeIUmFBeYeyF6PZZt9eixkzpJtnjXrHAvha0IAQPgIAHoUeDl588ONZ2zNgNTn3f53WfPh+1GROkcy2WjGqtVSVl0juT16yE/u+Jf0HTUqcIBDl0HckjreIWjqaNTjx48P5rYOyAOtHJs8ZIJWzsAn7loMOjqiaF9A1F4hQKJnBMGz1H1K6rwT9nkJX48DehzQ4xAemIHUPMQ7hfwhftbJ9wqKjnzH6xcvkjlvvSX1psypmKbSMyQlI12STcrIK5CUrExJSUuXzG4FthwZefmSaMrUXrCk/s/bZM1774kkRknq5rlOW7lKqmrrJNcoS2fdfa/0GjYscIBDl0HckjomA1wnabRMqW4NuBPiPojLIA0bsw1kTopXE8uWDK8QUCKH3JXgSbofQJDUCYieXgDH6T4VIGo60p4E710JnzpBTw1BoOv0DlQoRCIIFn48Vb5+7mlZNvNzc89GSTLXTTLX0pRirp1s8iDxVHN9rpmSYe5jtuvN5beZcrAM32VXSTTljxWQ+g93/ENWv/u/5po6q1jNNMu7bsAqpM73SWvMc8vt0VN+etfd0mfEiMABDl0GcUvqNEzi1NDwmB4dCjRkJkMx0YkGj788XXgGQEnOxBI/ULs+ZK8avGr7KhC8+RAq+ayTzzrgOEAeA8bUEa7BcdwD0lfTD4SfbepTtqmDKz+ZJrPfeEOKfvzR7rNCwBxvEVxyvmVTuwjkQaZV5volZWVy0q1/kwmHHCqJ5nqxAlL//k/XS9HMmebiXJ37eNg7DJTUpxpNvdqUJ88oPefe/2/pNnBg4ACHLoOoSZ3KjVkDWzMVG5s14W2pkPiGEyIXctQ8fLgJysWgov/L/pzPxJoPP/zQeqjgv04eJIsDPbEsdFIUXidcBxMIea2FyqWcxHdn6Z9YBYGjlTPTlevprFO8WGiIDg4K6o8SP8lL/t51jqG+Q9YsmRpvB4UTEqV2+sey4cP3pXbDBmkwQqC+wdR9c0wD/wyn4v9dD5ebPAYjodn6xsC+SnPdKnP9yqoqOeVvt8n4Aw5os6b+7e9+KxtmfR8kdeAld5ZA9wW2jRiSqvo6eX/ZClvO/D595MInn5aMVtqhQ+cDUo94RimgIt97772WhCFdzBQMHEKQt912m/3QM+FzCQGAm98//vEPS+YIAabOewctv/76a3nkkUdsHBkEBdeg4Tz55JM2ABEDnczSxAf86aeftu6JzKJEcBCgi0YTDjQuZmZSXvWLxyOGwEOUj4qJnZxZr8x0paxo9Q4OXqCJUy8wuWBmweyCfR4lQOcmoBTQDjSh6Oh6D1PHqj6bIfLjYsk09TXDXCuLlEJKkWyzzDbL3FRSquSZlJ+WKgXmXhB8oVFA6kxdhWLre/eRhatXy3fff28VHw3DgTJFj5NZyQzu44WEsKG3Stmb9TjNtdZ98L5UrVlNIwlmtg6OpBwLNpTaYFHpRhna9eRTrLnIoWsBhTgqGwOkSyUiGhwEzYxNNN/XX3/dkidT/SFcYqETEgDSJIQoU/4fe+yx4FXEzsAkmhuRE/ngBdf55z//aaO6ISywg0Pizz//vK3ATCRCYBAoDHIm7kxLgNSxhaJFISz4IAfR4miUY8aMseXhWs6TxaG9oXUPIQBxZxohYCqZ1c4D+0WSzJ8UjjP56ZC9SZkpSZJjyJ0EsacnGq3fnhHQsFE+qLu0Pdx0aR8asgMSh9Rpmygt1PUPPvjAhqF+7rnnrFJEeumll2S9aT/RELofVqc35U4zbcmhayIqRkPyQ9wvvvii/O1vf7MfrUDrRQvfIzgRAc0Fl0K0dcJ/AmzUkL8CjRstAwEA2I+2gXatA5tUWCoqJA4ZAzQjNCHMOqHAgOc777wjDz74oDW/oM3gzYL5h8YAmfMFJbxiHJk7dAZoH36Qs0kyf6xZJpgCVvwAAj3L3lYJgtBRfPDqQrHShJJC22Qd8ifeEnneY0YysBkcF4gGlK9JKJmEcrfYCBDiHNHmiLVEnkPXQFTMhgZCMK7JkydbDRttAM0AjdgLuqvYGb0gT0ElpXuoQLvBnOI9B9LVPDQRBXnhCJlBKio+wgRNBvJGcFDJMbeg1XQWEFJTp061vQ9MTQg+hAzjAxorJlSDd3AAXl2aWpKUkmrbiYJ1lCw1C1HXNWIi8ymIeUSiF0zAPdKYsWMk1hZQY9qg3r7OEPgSo5RRpzFpEkWVnjm9gaeeekpeeOEFu00+9R8FC+XKzxMOHYOoSJ2KRKVREwYDQmjd5EFYegwDkJCq5kHC3kFIhAODnWjmgHPQzNHyVQsnj2O4FkQI8D+HDMPFj6GC002F2Bmw5ZqdrZWjvRC4jA8DUH7KgBbDc2If4wvEoafCv/rqq7Z7/Mwzz9hGwMcFsIkhBOjpMJCMnRQh4BWCDvEPSLRJ5Bvhn86gpLJqG5AQoyKhp6GIpBhhssPEHZp6ACh4LDG1kuhF0DtGyKBooZTRdvEYcuh4ROX9ArEw+AlZqbbJuQx0Yo454IADLCnz2S1e6O23325D5WJq4eMVvHwGRxEIDGLyjVLMNviHM1gL+RFvHe0aIj/00EOths03STWOCCR/4YUXtkrU+KlTRmzxnQFs//x2yoiJiN+PuQioBwWaChVc11l6eyfk8UzRwBCYqs3zrHj2/GYNt8tgHds8D7XhkseShDDz9o4cNg8W/vt+WfHWG9KAUI6QlBPNcXOKimVpaZk1e9SaenDxcy9IP2ZwtoHYsc1/fsHPAwOlUQA+X19VLTNWrZGkxAQZMHacnPfwI4GdYaD1XJfUY+qpq5Mdi5hcGtE0eTkQELZwunqso1nSDWQdTZ5jGeBEUrOOTZtgWNzrnnvusaTDxzXQ4NHK6R5CZBwDKUFsaNxUCmZ44gnD9REo3LM1MFiEsDjkkEPs9TsCEC1aNeXDJZJyUT7ItSXvnHCg4qu5iSXP0rvNkjxA41DiV7LXdcYvWKcMHAOU7EmUj3foFQK8BwSnQ/tizt//Kms//kgaTRuIhtTnGlJf0t6kbsow9eTjpdGjSEQCSH2tqV8z1xSaOpUog402fu699wd2OnQpdOrkI4gdGxzpuOOOC+Z2HCB1PiyBtt+aVh8tIE16J/RAMBlh8sEEBSl2lAAJBYQAJK/CwL8OdKnET1KBoMLCnw/JA4hehYCSv65r78BpXi1j1s03yrpPPjEvq6FNpH7Rs89LP6P4tKV+QeofHXOEJESpcEDqa0z9+GKtIXVTjwabnva5D/wnsNOhS6FTSR2ygQyplGjvHQ16Dmj3+MG3F6lzPXoXCCg0c7RyeiudTeaxQoUAYAmp81v8QoDnxbEQPe9MNX6OJZHPOST2c7ySPglhoL0B3rWus48e2NaEWbfcZEh9OvaINpH6r199XXq28VsEltSPPdK6JEaDJlJfs84K8dGmTZ18818COx26FDqV1DsbmInQpPmmqbpExgrMK9joITp879HKIXSIKp7RkhDwrgOEGmTPcSTMP+zX8QDyOFbzIHfGAxAYmOJYV4GAkPTu35IRC6njx/41Xxkqr7DvoMYIzms+mirZ3bsHj4gNsZI6gmVlhemdrl1n6/y4KVPk+OtvCO516EqIa1LH1ZKBS2K/oCnGAoQCZhY0UTWxuNmn4QEBQdqhiN+7j3X2QfwQPOuQPlo/+8lDQJCPQOA4iB7hzLP39gLwLkIQoEFyTFcTArGS+pfrCq12bB6VJfVrp30imea3tgU1hevkk7N/GhOpLy0tl1nr19vnPvagg+SEG24M7nXoSohrUtf4LrhYqRdKJIBE+GoS7oSYWPgYtmqSjszbF0r0XvJnneQVCizpCfBulPgRAmwjAFiqEGCb/bwrNH/eG2TPF/BZzzRL8lONEEBIdHRvqyuRetXKFTLj/J/FROpLgqSebp7dxMOPlCN/97vgXoeuhLgmdUiZCQ+4T0LOrQFiwA6PMEAjJ76N+tm2l03eoW3wCgElfG/S/KaegCHDakP+RE8pXPqjFK1cKZKaJomGyBMyM6QxMUlqzHtHgOB7DcGnmYQQyDDavyV+8/4hfxUQ0Qr22X+5WdZNn2rdCWMl9WqzvG46pB65chIKVatWyozzzo2a1OtNIRaVlskP64sk3TyPXU8+VSZffHFwr0NXQlyTOhObIHWmSuPrHg5Mc0YzZ5IPnixo5mj2NOQtYfDToWWg5X7z8kvyzQsvSGVpCW5AllwbJVESUpMlPS9fMowGnJiWKqnZOdKYkipJmHNysiUhK1tSTC+t0RyvrqEIf9YR9kr2CANMQuTZ3kAwP8tc9/vfXikbvv82Ko8TP6kbcSa/ffd9yTRlbQuqV6+ST39+TkykPr94gyzaUGJ7PLufcpoceNFFwb0OXQlxTeoEN2JCEAObzG7zA0+WTz75xHbXIX60eRol9llH5vGBwkUL5bOHH5bF06ZKdVmZzWv2Zs17TjKaNx+m4J1DdhA4ywpD3r0n7Sh7nHmWdBs0SGrNtvYESPQM0PC9Zh9mTQKIn3goDYbsu7/0vKSsWS2NUZL6V4bUV9trNxoyz5NLX3pFMoyAaQtKZn8vXxkhE239htR/MKS+2JB6uunF7HP2ObK3SQ5dD5B6VKF3vcCmSSx0NFxCAlCxIVFmiTIdnslGVHz80gmwRSwUJiV5wX4GIh82DY/AXUw2oqEwxZ6Zp0yth5QBJE0e9yAEAF3klsC5TD7CS8VrU4fMmaKPFs+1Mc9wPTQsBtscoW/5aKyrlR/eeF2m/vMfsvSrr6SqvMIwZVBD9yZzrCVpU+fqTX3mM3MkNPHiwkLJN/V6zD77SkGvXk2aOfWOusI4C4O0uLRipqOXRz2iV0h7GDJkiIzYdlspm/qRHaCMRjvGpfHH0nIbT91uG+GQOWas/VgGPUvaDcKEQeFozEGVq1bKmvfejdgMpOA5FVVVS5ERVqlG6Rm1197S3yhCDl0PhBmJmdSxWf/yl7+0jQJfcFwIb7nlFrn00kvtrFBimTBdnjjrF198sfXvJtwuIQQA502fPl0effRROf/88y2RExyIfGKhnHvuuXYb0wikjGAgzjoVmsBBhBdoaeILlZ5okRr/BeHC/Qg/QJQ7YlUwA5QGuqW7zTk0R4VRAFa/+orUz5sjPTIzpFd2pnRLT7Mxy3NMncmBJA0ZEvY23SyTEhLtpBpimJcZcq8ydazWEGqvocNkm933aHGAkvEWEuRKfbR2+bS0QK/P5K159x2pWrvGkHrkdQxSX1pWbr82BP0mpCTLsP33l5q6etsDwKuL9oeHF662BMxi9jaOAeThgkvdZ/Kdzi+gPSRs2CBr338valLngx24NJYZgZdiftsI04b7+xQ0h66BqOOpK6goxHWBeNGw0a4JTkX0RrSVXXbZxUZre+211+xHMiBPQoESsEoBuRLBjXgxmEcIKUooX4iXPFwI0XbQqvX7ocSEgZAxkbz//vvBK4UGDQuy5mMbBM2iok+aNMnGmCEgGBp8S0KhPcCzoYdC2ek5MIDn0PForKmVBENAaUnJ9sMUfKCCz8oVYA4x5N7TpD6G7PtnZcpAk4bkZsuo/Dz70Qo+H4e3R7TE197Qu1NjkpNTTC83EFqX+ElEISWWEu2EGdNHH320HHbYYdbTKxBrvZ+ta8mJjbKhaJ3M+u4bmfnZp/L5p9MlpbFekhsbbEqyIwuBFOi3hEMgHLAisbkRy6GLIWpSR+qjQTMwBFEDSB2fbuK3ALqouJ6hTXjzOFfBfoid0KCA/cRPR7tQkwvdXXyU0U5YBxxHIlhXKKCx/PWvf7WavX6nFK0eMke4cG5Ha+bYVglLzHPCzEN8GAQaX3UiYBkfDHn22WfllVdescehadEjQdNCCKBVOQHQBlj1NkA8PMWmJ2my0IJJ2K2TjYadYlIaKclo2z4ib3bu5oKpB9ixUWRItAN6nmpWxOxDj1gH+TFhFvToK/98+Xu5/tGZcvtLs+XFz9fJh/OrZfqGHHkjc6R8kj5QvkrrI4uT82V1UrYUJ6ZLdYIRgI11km5ScohfrU+m3vRmFhgF6RNTt+ldU78xt9KWUVwcNj+iJnUIiy8b/e53v7PkSNcTAsLGTgLYpdmn+Zrntf+xj8ElL9FzLcwvCAkF1yGPY4FeJxwxIxDOPPNMq70wAIrGj42zMwZAlczpbdDLQJCgPSFU6LEQXAzNCq0KkxUhSunZ8HsQXDQOwvLyJSm++oRgeuCBB6w5ip4QHwBBUOjn/xAA2Fh5Pg6xQYk7FIFTWzq2xrQOymQHSCOou9TvmbOWykV/eV4WLje9xPUVsnhViXy9YK18OmulfLxog3ycMdgQ+wh5MWtbeTR7gjyQM1Huzt1Rbs/bRf6Uv5fcnruLfJHYzWrvCtYwSQHaaD7eYUbQoJhpOGnqPXWU8TH44b777rNKDLHVqbcc59A5iMqmDhEjkdE8kdDYyCEYNAT1AsBWjdkBmzrmEvIYNGWAko9GnHjiifZaaOBop5hJ0OYZCIUM6WJCcmgcxGPHfshgJp+wO/bYY22PAG2ca4eK1si5aDPYNrErYmKBODsSkDmeNJQX/3Z+D4Nn/DavnVW1LdW40Law+aNp4X1DORFCfJ2J6/AM6E7zsQOOUz9pzF88Y54Nz5CEto+pCVMV4wc0InozGiIZjwyEJeXoaOG2uVFjnk3Rl19IlRF6kboSor0XmufEYCBoMCTWc8hQGdmKTb0lMC1/5ZtvSI2ph9EMlBLedv6GEmvjR1PPM3Vj4uFHtPpN0A9mzpM/P/iOrFxXYn6PIXl7ywSjOOGt0yh1LPkYdkKSTWjnVSZVJqTYVGpSUWWV9K8vleFSbsg8UE9smABT56rq6u1n7HY64igZu/NO0seUC4WJ9k99pddNnUWZwikCsyp1nJ4FPXt6yQ4dC2zqUbs0Qgx0s9DAIRKk8X/+8x9LJFdffbWdlo8J5Sc/+Ykls9///vdN8dHPPvts6x3A90jRVCE2Blcx40CMnAMJ3XnnnbZiQEbnnHOOJTOkP4IBckMLPu+884IlCg2EDOXjHty/I8BzoAuKxqIf4oaw0WbaGwhHhCpLXaeXwzrQHg9LzFjac+K56pLeDu+PXgFQAUPDI6ng8a6TtjSULVwgCx64T4q++tJ6jkQCTDEE0VpoyBTgwrjtvvvKYZddbsk9FjTU1shXV14mpT/8IAlGGEeKZMPI7y5dYbVjJi0NMG3hrLvvtR98DofvFq+X6//zgRQWlxphUmsTqK8z6w1ch/oB09vsIAIbmlVVvkGS6qrllMZlsmNjkTQE9yBcPl+zVjZUVUuOUVbOvPMu6UMY4AigdRVFoiPahUNztNlPHZKA2HDr4uVB3GiSvETyWOLySB5Ae0WrvO6666xpAdLX/bx0bISQDlqomnYgca6DdgpRq+YL0bcEyA3PAMDAbXtCyZzyoJV3JJnHAm1IJJ4DS38egOz1HbJEm1eBDfGThzDgd/H78OhA64LwWVctjP2a3xXQHqTOpKWdjj1ODrroYqspx4LOJPUPv1stf3vu26YBTfOmA3YTXSaYOmDea0MT2deYumDqhCH7BrNeunapFQBphspPa1wqExuLm5H6TEPqxZB6jx5y9l33SK/guJdD10KnTz6CLHB3RONGU+9IQF50RRAS7XUvCA8TB0vMIphMILItWQPxE76u61IFAIDoEWSA3gCCFuInn+fMOkkncakQyDRkVGCEPILYCgCzZFp+R6G9SH3n40+Qgy68SHKN0I4F7UHq5kVIvzFj5Ox77muV1G97cZbU438IF1tCN7C8HNTFzfu0O+z/4AFmUV9bLStnm257QqKk+kidM6tNGaauWCXV5h3ndO8hZ911t/QOOjg4dC10OqlDEjR+tHLV3jsKkBIuk5AS7l9tAT0QbOZcU2PJbOlkHguU7AFLJX5dehNEX1lVZW3Ts99/V5YaAZuMKSclTRqzMiXRrKcZTZ9BwKyepqdjljmmV0a8lazMwCSfDEPIOQgAs4xmHCCeSB27/Jj99pcT/nSjpJrnEg5vzVwh97wxN0DqfijJ+5fArNdVVsjKOVObSP2cxsUyurG0Gal/bEi9xrTd3J495bwHH5b8EONZDpsfkHrMk49iAQ1TzSodDe4FGaM5hvtQdWvg/Hfffdd6muCpgu0fExLmn2hIJl7Ab+bdkXiPCGaSmsRICDuSNceYrv2sJx6X+c8/L41FRVJfWCj1a1ZL/YrlUrdkqdQYsquYPUs2zPxc1k+bKqs++ECWTp8uCz76QBaYvOWlZfL9/Pky49NP7SA6pjtmFJMYt8F0R49BB4IpH2WpM3kMlDKDMtaB0npDYP3HjJXhO+8iaTEO8GE6WfXO21KzvjCqgVIjE+VH89vrWDHX6DVipCX2JPPbwuGbRevl68VFTVzdBC+R+xHc11BfI2Xrltrnhzvj7rJe8qWu6TTCBPDBDtwZ03NyZPfTz7CTkBy6HmKefLSlAEJXc0E0gCxwz0LTZ8AWV0QGZzEnbG3aeSxg2v1CQ9LPXXShzHnjdattQg58yZ6UaMghsd702IwmaxhZGs07qi8vN2RcLLUrl0vR3LlSs3qN7Gx6Rccff7yccsopTW6qTLyht6RB2nDpxKRHZcYN9P4HH5RnnnnWkn5ScnTzEbBH08tQQHJtEd4NVZX2t0eLGqNte8k5khI0Fdt7IvBu+y/qO1Y3/bt4Jjq7FbTlmTh0POKaodQUECnwvIHM8bnFZo4/OVp+VxoE7eqoKS2VL+64XT694XppXLPGdOdF0oLaMqTpTXYeoyEIkmEKOyC3wWjKlUYYQxtW+zc9AZ1wxsAsbqwIWFzn6DnttNNO9utW+P8jAE4/7TTz3g61bqLe8YDWwP3qDJnWB6sLxFVlSBm32DKETgzkXGfOs14nXYEEvYwNmrYbpa6mKrBq/wZ2hSsxzyUto21fEnPoWMQ1U2EGwKWxNUDmhDTA7x4yP/zwwy2Zc77TSqJDgiHm1A0l0ts8tiE5WTIyP1dGFeTJ+O4FJnWz68PzcmVYXo70y86QnhnpkpeaYrTTeik2ZF5nzm8JvA8S5h9MLWr6QfDaZLZZ2slpkcvzTYAQLyxcb+dWvPrKKzaEBa64TKp54oknbOiJt99+2/YQmLfBnAF6eHgL6bhDonUUp/60oSAG0SgmFv4qq9v+pSJ4/QCZN0pBY03YEmNGSiA42lYMZof/6U9/snGr8NSLFMwgV3fijkRcvx0aP7bWcI0CLYzZm5A5rolHHnmknfizNQ6Cth8a7cQXnp9Ox9eUYnZkGc0715B4niHiXhkZ0j8zw8ZhYaq+kmFXAJo5Jp7Jk6fIcccdJ6eeeqr87Gc/s6YgYhwRg4WJYggQGiqzKolTRE+PeRv/uOMOGxJiQ3Fxm+oSdTe/b99WibSiui7AyiDAzhvhzdcEOEbXPfCf2pqgjRfc+8Y8Of5P78vpf/nIphNv+kBuff57WV1cGTxC7LwbZnITpJAJV4zpRFpvCQ8SjRCIFXHPXKFMMJA5mjmNkElDSuZb6wBoZ4MnrEljsXRFQMapRgDhfqk9AdwymYPBLEpmUDIDmjAQUyYfJCccf5yccMLxcsZPzpALLrhADj/sMHs8MdFjBfURF9ryssBHOsKhvLoV85D3EevD95J7C8AsBezfMApSPKCypl5KKmqlNJhKymul0jxX/ckzZ860SiKhP5ghy6RGTIHM4obsr7nmGjnjjDPsbHt6bVdccYWNWktoDwQ8X1YjLhUD/R2pwERN6hAkXgiEy7322mvl9NNPt4ORuCoSGoBZocSF+fWvf20L/vLLL8tPf/pTueqqq8TvOsl5Tz/9tB0Eu/LKK+WGG26w1+EBMPv0sssuszNOAf7hP//5z+1Duvzyy+2U/NZAI8T8oqSOlEQzJxYFZH7UUUd1OJnzG2Oxxzp0XVBXbE/EJMw8H3wxXx54aYY89uYX8s6M+TJ38TpZsGy9VCSm2ZC+G6MiBiIjeqMj+kEtrK4PfKjbbpt7LVu+zCoh99xzj9x99912djUmIAaGqc/Tp02TlatWSmOC53r+S3u3ffvqq7GpB+o/f9PFEJnd8sCUJ9H81rwODrmxOcFvp5cJFZB0XUH4cCYaEjwNWBOfwU033WTnwvzxj3+0vTg8tfj2A8fCe0x+PPnkk21cKsKVowy0pffWGqJ2aaSSoalMmTLFdkHxMkDy0BX5wx/+YG2PxH9BqiHBsD/x4Qxs1URNBBApwGuBH093FYlHMCsSXVkqL3El2KaLg82Sa/zf//2fDWX70ksv2TK0BFwS6RrjtcKD5qXgmkgoA16MzmTtCOCVgZCj/MS45nkwC5Uy4CLJb2ASFhN4CDOAW566CLY36mprZcZ/HpBPHrhfFnz4oaz67hspNGVYb1KVeT5VJRukvqpSko0ApOG2BQ2GIAo//UQqViyPyI2Pp4/r3nrz+0tNOdHacQXM6dlTtt1n35h8xGOJ/YJ5aHVFpRRX19gy8NGMIZMmyfBddpVUU39CgVgqdzz9oTz48gz5Ys4S+XreCpn2zUJ565M58vrH38vL0+bKO9UFMi1jsMxIHyCzUnvJ7JQeMj+lu6xIypX1SRnSvcE8dw+F8jxqzO9fUW6UAfNc8POfuP8BcqhRlnbYaSfbM0BTpKdAO2RAmCHn2csqZXXpJlQcgL+Ks82hwfzailKpLFlnthMkxew4vHGVofXATg4rr62T5UY54RlhCtrhyKPsvnjDp3PXyQ8rSiQ5aOrC539QryzZYUR3yc5IscosiiGxrHDZVTC+ss8++9hBfKwAaOaY65jRfuONN9pBfeI3EZiPAX3vR3vaGzG7NCKhsDujiePHTTeEAFKQE1ovXU7sjf/973/tLFKIiodAHqQG0EQQCLgdAiooPxb7tmopGlaU2OneML54QYQbcEAz5h5MFkKoMIhFGRE6BARjyeBaR5E5AogBNO7PB0F4uXhlsKRrhn0Wya0ukggehBsByzQyI5oYgzCE56VXwYsicBqCDUFAFzBSzHrtVXn45BPlc3O9lab7t/iT6fKtEYjT771HPvj7rfLKb66Q5y78pTx21ply36EHy91TDpLHz/yJvPzbK2U2X8nZSkEdxMsjOSX05KWyimq5+cG35cX3vrHrEEBtXb3U1NZLdU2dTZUsDTmWJqbK2qRMWZBSIN+n9ZLP0/vJ/zKGyIuNvaWsMckcEYaMg0gwKmNySrKdmGU9gkxivgR1iIQSlVMQ0B43gRK4F97tlm9tUWd6GVsDeOe8R8xlJF0P0pH1tCKgIG3QCzvRznAfwOxCYD44CksGpI5yR35HaudexHQXSOX++++3XzXCSwT7ElBPEwiTBOl7vU/IU1MED5BtiA3oOeRrHiAPkwyCJBJPFvtizD0QJizR7rGZ0/XpaDLn5dEzoSdiekB2oE21b/XU4LfRLUPTIpIdxI+UP+KII+SEE06w5iwG5CB/elB01Tge4QepI/0hf3o3JExVdMXpnkP+2O3mG2G22GiqEPZ7t/5VykwlROPj2aAFs+79hFsdybzTWqMt1xih+OOcOfK10eiLVqwI/rotC8Q44XeZlx3MiRGcHuIScxevlqvueFnemj7bkDgzpGn1m7Kj/1RcOJmlaRR8qSgvkRqCbQX3hQPvLK93H0MIm/Y4tM1wp01s6npzvUGI36H7GhrMbwistgxzr8Kycrn7vvtsTxoFBPPpm2++aZUxFBkC+/FBGjzKYpkjsjmx0zY95NR9h8oJew2x6RSzvsfY3kZLD/SeUQhR0Pjt2MsvueQS2/vG1IwWjnmZ53DMMcdYbZ3ZnXCkWgZIbPNR/I5EzGECIEwStm6M/zfffLMlIwYfGdhB00QDRVvGVII5AvJBIz/ppJPsNXgA//rXv+wDQWOlgqBZU5FxHaNyYJOny4Mk5GHR/cTDAA2WBxQKnE9lZ8CC+3MOxNgRQODwYjGx0JNgslIkwicS8DsUuu7NA/xOBAraAiacktJSWWu08fK33rDCt9qQDhZSuvI1sIkP3sZcY95nhSFE/MWZvTj5ootl99NOD+6NDLUbimXu7X+XdZ/NkMQITEncv9Lcd15RsTU50MVH2PQbPUaO/v21NphVtCj+9huZf+/dUrZ4UURlAHws45t162VxSamdpl9dXi77n3+B7Pezn28yo/TeN+fKa58stmYt3gffRGVWJuRo1xvMEzfJBs2qr/M8ZPPbTF5tZeATc+lSJ5c3/CA9jT6vwbP4ixnq89VrrRkG4XTEb34ru5x4UoszSv/w+Nfy5YJCU55gBhfyVpUw25huSlYulNLVi0xegnSTGvljwyypDep7nLKmolK+WLPWhmsYe8CBcuKNN1mlifpG3aOesSQPImcdsyJKHfUSBQbFqqsjMPksuBEE7QvbuoLfxLtToGxyDDygQImjXnAsiW20dJ6P7g8I4/YHgiRqTZ2CQca8OAqOrZgZfnQHMbtApLxITCaEzUU7ZVATYmaGJhN6kFSYFjDH8FCIpY4pBi2TgVa0UmzOGjudz+Zhr2JQiErD9fg0XTjoA9OlnwjbC2glCB1+A5o1YwztReiA8mvyDsx5E3mYrXiW2O52MmUY17eP9E5LtZ9qG4GfeH6ejCnIl+27d7PLEXm5Ng3KyZLemRmSn55mP3LMxB8bw9uAZ4bJa5rRvjBnYV6jC0lj3VoQrtkhGxOSUiQpLVNS0rMkNTtf0vN6Sma3vpLVc5Dk9BoquX1GSMHAMdJtyAQp6D/GaNsjJaOgj+kRVZleEo07fJ3Ud9CmZu+/PNveC+p+33EZRgXwgnqA0DWV0J6OKQjQrumhM+5FzxTFCTMsvU4InIFBTI44VDDvY0uAdcE1v8+bgj+3CbQ37XWT2KZ9evO0vULemMpYB979HYmoB0ohEoiLiRh0MTBr4JWCpwmBsxihRztmQJN9uHvRXYEU8FyB/Bkw5YsoZ511lq0M2JDR5BkZxiSByYQ8NABcw7CrYztEm4fYIU+mjLcGtHt6DfQOEDjtBbRyupyYUpjNCKFG8rIwfcw25f/upRdk9ezZss48p3JDlBXFRUaja5BUoxFGEyPEC+6t9y+ZM1s2GG3VtMhAQ9Rk/qCF8uk2Eh9fth9iNgkNFW1eQUUcMmlH6TlqWylaH/iIMUIMgscExAAwA0dK+NgZ15kud7n5LSVfzJR687uiGSgl7kp7DZRWrVkt62d+LjWmTkX6PEMNlA7bcSc7WOr/OMXnPxTKgpWlPp5sesoet4nAko9OE1gsoTFBKotXG63ekLrJZ4B0j8b1kmX7UhxPdoKU1tTKGlN37cxbQ6ij9tzL9FjGtTiI/cG3q2WVx5/aInDJjQgWqQmsmx9RXVYkNeXF3FxyTe9hr8bCpp4Dv3GDKc+6yirb9nsNHy5j9z/A7gNa7/yJ+qOJbYfOASbYmM0vdCuAvkSF5qt0At48tHQ+Wo1NSuN3+M9BOyD5rx0uPxww30A6CJdYg3p5Qc+BHgiDIAhChEUkgKTmvvO2zHzkEVm/dAk/2DYgL+zvMb8txQjMXPNc0nNyJat3L+kxeoyMP/QwoxFG/rGKpc8/K4sffzTiuCOQB6FV9ZNlgK4+EQr3OP0M+8wV/nV6bCQ1/VQZYq995UVJXb6MFxo8Mjx4Cl3V/HLA+RfIviHML3e9Plfemrl842skbXwsgW1Anq6blbqqclm38CujrVdIQ4LpYUmNXNIwX7qbZZP5xVwQc8d3hevtpB/GOyIxv1z+78/lh+UlgWLofb1LhW+bd1i8fK5RLpbZew+XMvlVwwJD7YHyUDeWlJXLbFOedKPE7HbKqTbGvEPXREzmF0U4Kaz5XnjzcO3BBq+EDvzncE22/dcOlx8OaBZo0F4iigVM/caOTw+DL7gzqBkpoa/4+it54dJL5H833SiFhmQgWsoD0XuTHbw0y2rTs1g7f74sNNruJ6Y388mzz0htlU8D6wC09IR43pr0XZF4vjwHBCa9q11M95uBX96tCupYQBe/vLxMvv/uW/nB9GYwz2H6UQ+D9ga1ifEGSDSSqlVVUy919SgXwYxQpEny7/ddO8NQeWsNkLpiZ5Sa590SyqvwbTcr3rIA/703KYupi9j9DchKN2Xywz6X4LpD10drdapDACF0BtTrJFYwNoBbJi6RmIlwicS2H4lQaayqls/vvEPevfoqWf3llzaUa0QwLZPByg2GwPgoQVsFUmcjElJsFeYnIzCI782UbNw5eQdPPfWU3HHHHdbzCq+fp595xrqPMgeBAXbGANYUFVmzXaSCPxYESN1Hfnq7cCTa2fDel7K0tN0COGxrCRMQL9gspN5ZoGFjFojWtQqNEDPLiy++aAeC0MxZRoPqkg2SOH+eDExolLHdC2T7Ht1knFmOzM+TYbnZMiA7U/pmZkj3jDTJSU2RrJRkG9Sq0BBSuSF1GhPaWfHKlUYgRGZGUST7zAWRgLgsXQUIsvT0DBkzdqzstcceNvQxHyxn5vGFF14oJ596ujTmDpGXP18nr85YJi99NEee+e9n8uQr78mdDzwhT7/wuhQWBWKu8Bw1RYJIj2sV3guZR4uMwY20U4S0vkpd6i3DbUeIeJ9RGi+Ia1KPFnj24J7IDDFGrfEbx0Uxlp5Fcka6JCQnNWvEyaZlZ5m8XHPtHunp1vNkoCHg4bk5Mrog32h/uIk214pod1G2vahJnesznX1LwPI1xfLXR9+Vu1+cIYvXVssXCzfI1Lkb5IM5ZfLGN6Xy7uwaeXpVntyYOklu6r6P3JG3izyYs708mzVGXssYIT8kF1hOC/dMNT/RCDl6aswNWLtuXZM7GghJzN4svUizGzEAjHAOca4HHF4VA/lXVAV7glyg2X1bhw29a3s2jZLRGJ0C4dD1ENek7o/9Eg7Yf3HFZAIP7pS4J/IxBu8kqGiRZM5NSGr/Kf+dBvPMKktLgxtRwAiHJNw6oySl1sDVZs5eItfc9bq88fFsm9GShaXeVO2yhFRZlZRtp+V/mdZH3kzoLbPqI3unmH7KTC9v9ty51vTDRJs777xTHnrgHkv0mPbCwv/T2Y7icUTBx00oJ0oj0Pv476lkr9Btz81Yxc7vPYzXWBllT9Fh8yLuNXXsq+EG2CBz3C+Z9MREKXxsmf3VFjJvC9KNEPATFQ3M28g6C9yTD15EC8iwvUmdKffPvP2lXH7bSzL3x9WSmgKh+h5UC0BDJr4J3ieRgolF2zAb+eij5aQTT7QT63C5/ek559nJNHWREp0+hhDvNd1oxaF+RbMnZ54jnlAxjxFwGslfjhheT6Kpn8xudejaiJnU0X6ZReWdSQU03zvrCvIkL5xHRKj9ofJCXbsloE2F06jwq8ZXfsaMGdY9saMD7TjEjgWryuXNb8slrftwyeszwk7wYaJPel4vSc3Kl5SMHElOzwr0jCA/T8InvLqixE762chokSFcDy9gjjP7WrpcBLciGiJWf/VRV/hPTck0+rNpB9R7EuskytdURhZ6Yrh7k+89DoT+iQ6dDOU1Urh6FyliInUqFJEUr7/+evn73/9ubY8A0wWzRsm/9957bR6aMp+HI4LjAw88YPO8YBATDwaC3xBEHjBrkck9xChGi1ZgIsEPk4lJRIZsDRA6Go4GDQO4J3I/BkKZAcdHDwYMGBDc2z7gldSYP9H6DPhfJW2vypQXl0fQ1pfdHqAMBK7ShBcIHyQm+BGlC/xtbxjaw6yTmmZncKZl5RnttYdk5veR7B6DJaf3MMntzQzOsdJt0HjJ77+t5PXdRtLMMXU11dbv3ZJ8e6Oln+rdp2Qaw6OhDr9olA/aEyagJ5980poJaWcoJEwIW7Jk8ca6offyItx28Nj62kBPlk18573gfVYHXR7jHda9GFL1JEN2wb0BwCWMr7D0KpxtAZYEQp4QRoV4Tszl4X16eSsaxETqSBVmEULeRC4jyA0goA+xXMgn1gpdVmYfUlBiDfOdSb4YouDh4DJIbBg+D8U2wXEIQ0BsFyKcEV6AeMVMImIWK7NQCX2Jrzu+y+HAQ7EEZK5JUuFC0C2mNeNNQTe6PaEN64d58+S5V16RNaZ8SVF8+msT2jFEVGteOAJssXnR+Gvzonn+mvyam57XHvBzQVVNnbz72Tw545qH5ZzrH5dLb31ebnnwbfnPS5/Is29/Ie/PnC9fzlsha6tMjyoxWWoTEqUumNrV09lLSmzY3x1cmrzEpBRJTsuQ5JQ0s8lBekInQ3+y3j7CR1DriYpYV1dr2tcJcsEvfmG/S0C4aULvEhyKd4/L52czvzHvn98fPMkL7729+6N4LE2XSEyQjGDwvnjEuk+ny8JHHpTFTzxm06JHH5bVH7wvtUEzJEHKiLRKIC/CIEDCatqlLcIz2gZZ0ib9+cCfBzcyf4ewCnAkiij7ic3eEseFQ0ykjmeIxjJn4glT8SFNIhSed955Nh+yR5tA4yaMAOBDwZCzggpJ7BjivQDImmswBf20006zeUQpJCYMsznp9mqsCRIDWKGAps85H374oSVCehVo/Aya4tFCtLX2Bi+IF8DvJTaNukHS8CJFqDbGCyaEwo+LF9vvZdov5t9/vzz88MPWb5uwCV6tjXvXpWdwYvAKbQeEsXxtsdz84H/lN/98RZatLpaFy9bJV3OXyWtTZ8l/Xv5Ubn/yA7n6ny/LJf94TS77tkGu7TVFbsrfS/6Vt5P8J3s7+Silr6RG3XdpAeF+nvchhnqg7YDaOn5HBM/Xe39zeH0tn1Y057ZyKpffeGogcqn5Y7V2yJx6hVcWg/l8nOGAKYdKYnKwKeuJ4e6h+a0d50HTIaZOJaen21M3USTiAIUzPpPFjz8uPz7ztE2Ln3hc1k79WOrLy+x+yJhwJYytoFQSJkU/1kN75MtH8A4gdhX8hEKLUgoPAfiAsClYJjiXNkvbZXIjfMXzJKYOARE5h/uo5h4pYiJ1BT7gmDGwR1NYtGq1S0NGJOK1aB6k7LVxI40wh+Tn59tt9ut1mIqvefwgzDR4swAmppB4yKHAfbmPBtei1wCZI2jY156gbEhrehe8FGLXIGGJpxJ4DZHdj+ukJyfZuCNe8DyIdcMgLtEt0RAIksSXoY45+mgb2IweB/HtIf+5c+fJdNNjosG1BxBJn836US75y3Py5rTZkp4aMGlpory4/+ESSa+EDwzAL+jm1QnJslIyZU5NkvxQl2K/+BMzQj3GcJdr31fcDJiZSL7XFEA73df7szAJ5PXuTaUO5mwK+669J3Eo23qKf7sZiC8TaEfszrRxaJrDnmruTy/xw48+NMrFNKuM0YOEcGivtGU1TZBomyTqbzSEtDlBT4RvwWLqs4letsnT0vMMeNb8Jggdsy1tj6+2wTHEtvrLX/5inS7gNb56xEd5Dj744CYzNfMsCICIYOALbsy+pn0TtHDfffe1lgTInPaN4so10OK5d6SImdT5YbxYwuby+To0dW6M1g5YR6OHiPmBCu8MT47hhWvkP7YhJ47x5nEdljqJiHMgdSV5PyBzyJWPURBsi+1wx8YKykAlRjKjnaNBoZ1zP8oKAm6NbfuSkB/YsSuqaqSyulYSU9KkR6/eMmjwENlu+4l2iv7BB0+xQiU6v3PTrU7yfn/HwPy+ktIyeej1r+XCW56X1evLJSWZoGXBMA2aQjOFRYPRTKtLi8yypumZxIymlhVcegvbxku3G6LgLg7FfTBU0aP9OU239T8b/xJ41znebCups8HgrRccbl0aTX2gXY4eM9YoYXm2vdN7hgPoLRIqm2B+zPQlAitfzkfhY94Hyl88AM6BcNG0+W3wGgltG02bMUGsAjwbBBpKJL0qPmLCF5FQcIk6i7kZ0w1jhHAIXAKfgsAgfIBfYxWGMZE6N8NEgmRiAAfJzAsn9CtTuikQP4BtYoKQh4Tjh6kdmx8OgUOC/FCuSWAoupXkYaYhDyGBuQTSVOFAxEDO52G1BjR2hEJ7gTLxWzAdvWoqLks+iEFZ/PdJSg+SeowvR5FgzucKRSWVct/z0+To/7tPzrzuEbnw5qfl+nvekLue+Uiee+dL+fjLBfLVvGWyYl2pVEiy0ZSTpCaYogW/c8WqtfLsZ8XSf+QOUtB/lOT2Hi7ZPQdLZrd+klnQW9KzCyQ1M0eS07KsHZtohCRKW1NRKtVlhGduR2t6OAbk4Xj3xfC47afjYjkRxPADuVNa0PvFj2hLUV5pSDnUSf5y6THk63NrBd5Dk00b33biRBln2igeY9R75nRgKv3FL34hF110kXU8OOiggyyh0dZRqNos0LsIIGq4CXMyAowopSh1WBrIIzItQg7tnGO1t0xbUsBjPCe+v0xoCzR8Pc6PcPmtISZSh2ixH0Fk2JKIxwGRY+Ig9COGf0bqyafrgVS77rrrrD2Yj0szeQMTAt03Yi/jjYK2zwc2mOCBrRDtl64HD+lXv/qVvRcV5ayzzrLT9+maEH2xNUDq3ofaFnAd7OavvvaaTJv+qey86+5ywIGTJTMry7wABmaDBwahDaItoBu4dsUKeWvaLDtA+ejrn1ktffnqDTJ74Wp59/N58vibM+XWR9+VX9/2opx3w1Nyxt0fyO/z9pY78naW+3ImyoNpo6ImCjQGKjA9UEvMNn54hqRk5FqvkvTc3pLZfaBk9xoqeX03ep4QRzw5LVNqqyqksT0bszKL94donsJ/uyhu38C/WOtJS2WIEpyON1E0qKyuM8/arIR6Nloeb7laKK9v0x7qPVw9scIBxQbiwjTBx91R0tq7l9xRwCU2MTXNhkkOJLNue6eBp6JLlFgUVGzftBGEF9o6SiefpcTKgFaPoqvnsI5JGc0dJZdjcNyAU9inGrqucz6Aa6Plr5hD77YFaOZ4siDtOhp439BrYGBXH1y0QGLihfDdd7Pk8y+/kQ31WVJYlSapKUnSt3uO9OmZJ3nZ6dIjL0v6mnXszilZ6TLn1r9J4dSPaAn2S/It3Z2Qs7PXF8tS8xKVXBqNhl2ZnCHrdz9B5hXTBYZs/c0uPCAHyLW2plJua/g2pFYIuN23hetlVUVFU6MmzseIfQ+Q9wYeK+vWl5vKGdzBUi/jXQ+isbFeylYvkeKVP1itXTFWSuSihgVSaZ6EF1wiVOjdPqO2lcN+e5UM32GifDV/nfzz1XmyurjKfrigqZDee/vKhZmoasM6G1a2pqossG3ufXDjajmycYV9F96fUd1QL98XFtmY6pQBV1JC/xJ62Avs6dc//rXMmLvOEBgSL7gjFDxlQjiXF66Q4hXzpIGvH5kSELf8yEZGHTbasbn3V+sKbTlozHg/XTN1mmQVhI8KOndZiVz10BeBIGPe5wDYBv684HZ9XbWs+O5D+3wYyL6ocaEMajQC2eyzz8W8m/8tM8/LlIXY9pe88JKkBceq4g1FX30p5YsWSUJw3A+Xxox+/SRv7DgbegNTCYopZhOUWGIRYe8GmJ3Q3FFSGedinAFrBm7T9Fbw5sM8yreaMVXhPYjXIFo9jg44nCAIUWaxsSMYOR/TFvb2SL/chst3p5M6Uo6v6fNQ9EPSHQkeDNo1XgIq/SIFjYo0d85cmWGEw5qKJPlqaY0sWlFs8gMaS+AYu2aXEGm3nEzp19c0whVLJausSLIbqmSH6pXS1zQWbWN+0JjnFW+QH4Mfq0g0JLNs0M6yuMcYqUlA4gcPpLl57hfcaAbKhKcFsyjZS/pb1KSeKAN33E2mjj5DCiF1LwsqPOSgYPZm2ZrmpE5s7iFSIdc0zDF/Q5P6XEPqqwypM/CKNpjSvbv0OuAg6bnNCFldliyfri2QonIjGDkhxH2bENwHiYYj9aMMqXsvwbqf1Cs3bJDTbrtdJh5+ROCgIJpIfZ4hdfU4AS2VyYBnUbpmkZSsWmQnREVC6igTfKDjijf/K5lBZ4JQ2ITUgbcs4cpm8usqy2XlnGlNpH6hIfXBYUidEMCXvf6mPdWha6JN8dRjBd0L3BQ7g9CBetsgTKIBNrG1a9fJSy+/Iq+/O1WmLqqXV2cWyqLl661Jwnp5mJSSnGQ1dqaupxkNPTM9VSpramX+4tUyvzZNZiZ1l1fru8lcyTLkltjU5lpFQ51UDt1dcobtIN0Gj7WTabBpZ3UfLBkFfa0JJDUrz86mTEox3URCDBjiwAxUXV4qNeXBDya0BRslSXNotp84FL7TIv7NQRBbvkePnvbrVscfd4JMnLiDuUbAC8pC7+u/cCs34jSIiyHhNj2bUPcJ9yw88JsuInkufA0r7HsIQh+LvSDr3m3g33aIa3Q6qXc2sGnRK4CkIwHaEXasaVM/lldff0tmLKqSt+Y2yHc/Br7JaoUEjayFhsaEF74bX1tZInXlxZJgNLOYHrTpDdjIfqZRJhphiE07NStX0nN7SFa3fpLTa4gl+vz+o6Vg0DizHCX1NUbDM11qf/m0XYdDq+29pQtwsnd/azeLALa3ESRBvC1UOG9SUP92K/dONu8lxaRWYZ6f1hnqT9hBq1APzluGsA82wQ6Uht0dBIPkraGsipmH5jg9lIuS/OVgW2/YtN97EISwcZu1WqMkNKGFOu/QdRD3pI6HDQG6WhtJZj+DF9jFmOVakJ8rg7ffT9YkDJSk3AFS0G+EZHYfIOn5vSU9p7ukZ+UHvT5Sg1pyIKED1tZUSFVpkdTbeCMBNG86obHJMf6GSQMPJvvPlBkzkCbKEq7h+W3ZUcF7SW+ZNJ9tXQ99+1bhvWyL8B7Euvfeui/GMniBEJn/w3z57Isv7DdpMRmuW7tGVhcWSVV17cbH7C1PqPt693tANl8Z2ugFHTsqanB/C26AUGXy3ya4XVdrFIBgKTi0oLF5j7YuSOqYs9LjeDZpPGGr0NSZHBQuUiMaIRoZkyjwrcX3Flet8dvtIGkpTLQRSUpOsx4dadkFkpnXy2jJAySrx2DJ6zfSaMhjJH/AaBtoKrfvCPtBC9z5rKkg2PL5W2X+NvcAbg6aTqo5XkfLLYINz0LX2U3y7gN2u9GaYkKhqpVX7bnrpvDe239fL1rb3xHwF9xbhhZ/VMtAyOcX5FuFgOBvuK4x2PXc8y/LqlVrAuMz/ut7f3sb7l2LAhJk6UjmOTS7lW5weiRl8L0v32YTqJfpmIIcujy2ClIP5/UCmTOdl9FntDEGU3HBZITaQhuFXVLdjXZsteSgdoymTAM0B+D+lJKeLYmMKPpaBqfXGE25NY9tJgxxhJ6eYO7RDC2f3vr+cDDnMZu1RTQrWHDpZwD//ijAqRGf5j/QX452AHZ9ZvuNGz3azvQ76qij5ORTTrWxP/ikIR80afH3essU5fNAO+Z06laeKUNEXlvcg+R/Fv5ysK3lCVEuNb/Y+5vkjUPjsGWgzaQOyemkIAWuP3icaPRGwGQhf54XzDpjv16L66Jdk6ezVIH6iDJRCVtna8D8gp+s1ZyD4Dym1H/55Zd2an/Pnj0tmfdmOrYH6aYLjoeDbWJay/0NQpdc33OPNsMIo5TKDZJghUYQenlvORRst+H2bSq59962XP7CtTO8hfXet43PIBKgCDQYomv6hf57hvrpwf1WIbB1JNRBG7Hx2rh31tm6XmLaBW0DEyFthfZEW2DMpb7eXDNUGTTPvw3I89VZjDD5Yq5p1wOoC5I65peMnKCy49Cl0SZSh3TxA7/llluCORvD5jLT9JFHHrEkDikT00CnEfuFAD6dTLMlpC5TjAkHQB7mEPKIe8696BIzC4trM+kJUo4ENEQd9KJ8aOV0pRE+aGAEEguFtBQ8XAhlEMxQsK0139sCzNKaT3Q7BjS7lf9arPvu17RsdmI7I9z19f7effSMfDNrI0GrP0Hv1RL8F+jIZ8K1Q5Wp2bMILoOor60x+zcegLrQ0s/i9dNWaAcvv/yy9VlmIh9xR5iUx/jP3HnzZP6SNYHbtlQmb74WwSxxffXugsI9uwP7KLMpTGq2M79sCYiZ1NF2qVxXX321JV0AcTJLim98MhuUmVZMn+Vr78SA5tju3bvb8AIKtA4InwiEzFKlq8l+ZpdC2uRB8kQ6w+ecqGeE9MVpX534WwLXQxggWJjSj2bOoBemlj322MNq8uGglduC2k1qlhlEUytoDM5A2/Sxqp+DtwH5gUDw7g8pTLxge5MykdHSXUIj1BmYmKyQ8l5/k/sFoRdgX6j9rYBTWix1a9fU/U0XQe8MmDE6FFrwUIX33tx3DLvyjFYcKsiZ9s0aG4zmXJAvp59+upx+2mnWxZNZ1UxUwUQI4S9auEhWLF9q3lXwOiz89wWaF27bB90dWAYP2qRCOnRFxEzqECWxfwkHoJ9/o5KhSWj4Xab2E9AHgoaIAbFgNFwlgGgZhNLwu0wthngJjEN8YUC4S2ZxEUyHacgIBuLBkBAGoaCmGwQC64S3JKGVE1WSa7QGTJmW1AD12dsQSN46HqZxAHaVSbKdhNP8pOZIS0oy9wtuGDR5RoS6NrtC5Cdal8vgRhsASVSXlkhOBgHYPGUOc99maIf7twj/9cNsMyOQYFXNRWVohH8rYcAl9ST/yaFuxzG+49DTNznVnNssTICnQqCAMLOQqenUY5SSQ0xdnrDddnbSloUezpKkN/BvA3tsQPCxuomAMXWgzlMWDfsQidnTYfMhZlJnEhFaA1AtAaKH2LOzs+02hIiXAPZrzUNz5lwF2j2ki4AAHM/1uI43j2uh1WscCbZVCw8F4sogcDDrIDSwmx9yyCFNAcUiQU5GqmSkUh6zEajPgSXbWv/Z1rx2hfl9NRU8XJP05gb+e3nWOSzRMzXfi9Y9on0w160oKZWUBNPolTAU3NNbjnDrHQW9v8J7P285IgR1iZmihGfQ0wiTYAe9WwMn+H+zdz2KcgRAWRqaLpGRnWPt2S2hNmhabFYObxlAqDKZvAZzrv6EgD19Y4E5hUFbXj/PqDYpWX5YsMCGliX0BkoTCVOpmllpy5g1If6m3oNDpyJmUld4R+Z58fj38pJ1G80actY84I1myPkcB/Er0PzRSjSP/ZA514bsAcKAfILqhAK9BCKhEZ+BiHJo+15hEhlMpfQ0gKal5rFkW/fZyo8Hix4QC8y5pjGgYVrdXhsGl9T7KTz33WSfDxsSovvtNMiy8nLrzmce86YIVQ5FqONbQSvFDw3vfViP4b4KCD3okm29TjIL8iU1q4UYJ6F+f6gyRP2jPDBlSkOxCfkCNqK8qi5wG285gP/ebPsu1cDkNgN2+Q8H3rxaQ9aQ+cKFC21vGoUJ0ykfg+B7Aphj6Q0T2wnip0eu7dWh8xAzqdPoGZXHpq0Dm2jUkCmftePlYzIhiA1B4TUPf3COAYTQhdSJtkhlQOqvWLFC9t57b2s3JI9zSHw1CRczRv0hGg2qQ35LgMgRBgiBaAE5G0V1I7yNRde9S5OfkGwElhV0zZsITQc3Of32YZM7JKRNCh5PHsKq28BB0mfESEmy5pTgtZpfMgBfIw2H1g7zX5oyFOTnywDTs8G22wTvhUKtc2iocsaAVoWj/z663Q5l4DeH0jStFq35FM9/iG6HLHq4g8MjEm23strjXhkJQhxLcUPZ9635xZSBdjpw8GDZfddd5bDDDrMhd1GYsPdjztzV5GMO7datm21r8AImVEymDp2LmEkdQsVejqcLfrtEL4NwjznmGPtCH3roISvN8YxhMg+DkwxyMmrPIOoC043je6TY1A8//HBrLmHgEwl/8803W3sh4SzxdOEYHRzlC0B8u5TrYFeM5KPRuH5FG/sFpKcS28U8Iq3r/jrPNkkbsF1u2jDwN68gZO3goZJtegyZ5nml9egpKYY0kzIzJTEt3bwJ06RMGdNNd3vkHnvKWXffI6P22ksSUwgdbC6y6WUD0HxvOWKA/4tLkAkE1sy8xSHhyuFFDOXwFx8NsqIy8FGUgA03eGM9SMvh31aQH0M5WkNJeY1U1xrB65Xbei/vtrc8Zhsh2ViPeWPjjrb26RSbKPLcQvNC7QOab96zHp7nmx5Hvtr3mQSV07OnXfeC30XPGndgesO0USITElOddt1ZMZ4cNmKzhN4FxBTmO3xed8iOAGROtxBzjo4BRIoN5bXyj5dny9RZqyUtNal5Q/WCFmH2JSYmS9HKeTZKYWMDPYNAy6mprZPdJ42W6355jPTNSpWKtWukurBQqk3PpLpwndSVl0vN+vVSuHSJpO+2u0w4+lhJNQ3lsfcWykufLJWqmvqNDTd4ryboNktzUPGyOVK2zmhHHg2PtV82LpSRjRv9/b1g/4qycvl+fZG9DD0KPjA8cv+D5Ithx8isxevMbzN79D4bL70RwXwmZlWsXyXrf/zOEF/Avo89f3AUURq5f07/ATL+1FNlyMTtZUlhvTw+vUiKKxs27QT5yxPchoQq1q+UomVz7ReYeDaESjiucbmNjOgNm8A9S2pqbOjj9VVV1uSVZHp4J918i4zZb//gUQHMX1Ei/3xljl0S0M0iTBm8IJTE2vkzpbIk8CFhZvj+omGRDUnsjbdCWT5YtsI+k0aj8Y6fPEWO/cP1ktpCuNt/vTZH3v5iZVPIZgvKADQrRBkR3MVL50h54XJLzmOkVM5vWBgc0DfvzeyfX7xBFm8oMcpGtky++BLZ5YQT7T6HronNEqURQLS4ZPG9vo4GJiFSLCP21TXVUltXa8iJFhDMBNpggKexoPMkGSKjgTQ73qCxvi5gbjFknTlosBRM3EH6HDRZBp98qgw/52cy+vIrZc9/3Ck7nnKaJXSQnREIU9AEvZfmee6tINB/SDCJhEbvbfge2Fw0c/Ocug0YKLuceJIce+11Nra5hfc0b5lAiHJEi2aXMGVMTQ18VID3xiBc02Cg/z7htln693UUvPfx/hD/c2oGAnoRY3/jyRxeVb9xkBTSTWd2c7NKsCnKKoMfyfCCi3jL5V3XMppE/PuWyukVFN7xM4eui83ylrBz01XDNaujQUVkND6a7yRicigvK5MlixdIWUmxaVOex6QNwg/yTbLaqa8RQvJo6800qQgQ+BB1cEPv6720/3Jmm95CSKSmSyI++eZ5NBiixusBTbDJvm+WuEMOGDdOjr7mGjnooottHJtm0HuHuG+zcrURkBmD6UOHDpcJ47ezYzDZ2Vk2vwn++3m3WW/H8jSDeZdNlw51T/+zUYQoD4f6D/cfhoZulYQWELCpR/Fs9FBPPqu+r9Ta46qJ0W5AG0h3M0q3CGwVojcarxfGBbD/T502VcpLNkh2ZoYdNLO13tsggHfb1x68oFEWlZSbHkp0vQUuaTWw1u7jL1cIpG43SfpNOUR67r6n5I+fILmjtpWsocMkc+AgSevRQ7J695FxBx0kZ951twzfZdfgWSEuqxnc048IyhEOnBa4JAOUDdb8kZIemBgGmTcN1up9/ffZeIHAun9/lOCe6wvXy7qiIjtQjyNAdVWFSVVB4WxuFqoMgHKQgodZxFoeL1mHQRPnh7qXlsMPmx941oHNRslrDIQI8KLp0ka70B6kQ9fGVkHqkGpr5hdG7PGqYRYrLlkjR4yUffbZW/LyCzYOFmqNp6b7G0vTtu5sDsrQisK1CZou729pLZUjFEzjzdtzPxl69rky+rIrZPubbpGJN90s466+RsZcdrmMOPMcmXTBL+TEG//cLL4H5W36uo/3PqF+B/taK0cLsJc35eQjH5h/xh5woPQcNjSwU+G/b6hyaB5L336IK9QpfvCuKAcD9QR7wwuLevHN11/LgoWLbK9vE+3Z/9u925HcNAza8EgDaKlcBoQJCDyZ0Pfy5jnzy5aBreItYcPHBBMOTJrA64aPxnLcAQccIEOHDbP7bHWnUVK7tXF6W4A3z4ABuk0bfKMRKrjCBbcjRJoh1AQ1lvou6b9va2isa/77E1JSJd1o51lDh0vPvfaWgXvvE9yzEfyObjlpgVu0dB9v2fzlVKAVWlNP0NzDwyAFn1WgN5Qg/bbdVqZc/CvZ+6yzzaanenIYZWipHCDMfrJTzV++fNTqJUy5kpKTZI8995CjjjzSemIx0zk3L8+WnYBeTb/T/3u1nF4Et+2YigehYr/4T+Wzgq2BiVOb3DdUubxoOjawg79e+z5gjKg26MceML/k2HWHro2tgtQxv4QywWBqwY8W7xj853fffXfrI68zWQFBvZqRcdjGAUwj9dnUIXM8Rwb26SbpaWHs3WGQn53a/EPL/mXzNhiAX6C0EQHyDW4o2NY8bheqHD4kGiGS0a+/pBZ0kxTzfJPSAsKiwbyDeiNIKfbQSTvKYVf8RiYcckjgpHDgnt776k/2l8lXLmzGAbuxntACDHFDwjSQ/Px8+xX4UduOkbHjx0l2VrZ5Lr7eG/CXSbft7egt1jSdR3ZGiHm+9Qi94EV49unZuaZOtdxMy6pqm98X6LaiqRwhlkHwrVQ/8IAB1vwSpx+cjjdscaRORS8sLLQR6jCXRAK6jV7tWa+BWyVRJvlyN361ob7YTZWmK26rNn8CdTwAX6OwCO7njOqaWsnLyZQDdxsnF50+Rfr0CP/x4FDAdtvMq0Hv3UI5kvgCU3C9XRHqouRRDt2n2z6goaf37CmjLvqVDD7ldBlw1DHS75BDpZfpIXQzRN5t7DjZZv/95eBLL5UhEycGz/JBr6v3CnGfTcFBGw9svhUeePz0HDI0pF92WUWN1NgB5BAPxHtx/83s4fzZeB69Br92rCQKqLMbykrtnA7mcaB4oIRQ73Vqfn1drZRX1po6HTypJXAMt9djzVJ7D2TjjRMWnmMduja2OFJnijJRId9++2078YmJSa0BUsdmDrCHMhv1s88+szNiCSHAjNemb2D6kGW069zMFGsKoZtbXdcgtUb75svtxLHWmCHaTuim2vjWBsMH9ZZzj99Pfv/L42T08P7NBEtU4HJNNwguFdpIg/kJCc39wDsEWgYtE9ByhABCNDEjQ1LGTpB+Uw6WQSedIsPOPEdG//oKGf+HG2THG2+W/X5zlQwcMzZ4RoQIVQ7QtM0BelDLgBQ5DULvPniw7H/++TJw/PjATg9qas17V3OHIpJb+MtoQFaI7CZQX9YaAse2T+A6JtyhhGDfJ2Ip6fvvv7c9zqaf6r1gqHL5bthQF/AKIzsUZavHFlU3Be8phy6PLYrU0U6INwEZX3zxxVZTueOOO4J7wwP3OBoIIQgI7oXWM3LkSDvTtbVojTuP6iEn7zNUDt95oOw7oY/sNLK7jBtSIKMG5snAnpnSJz/dkr79mIZpADVGiSvIy5YDdh0nN192ipx+1J6SkxUIQhY1aE/+RtradgjUGc2yzXMX9T7h7tmUZ+4UnHSkgBDw/KnETOCH2YkpJiUzwljd3Cfcb/av2/AK3oMNjLbZ5MrJ4HmQtLAdV1dVSreBA+XQX18uY/Y/0OR6LxgAv8VeEga09whuK7ynePd78yMEs2onTNjOzsxkSv6xxx5re5TM2CQwHXUXJSVZB7MV3vsq/Pdv2g6s8JcPcntPYb3aKCjsCzej1KHrYYsidbqfxIehkgOmJofT1NFelixZYj+IQXeVb4/yoQHyJk2aZH3kGUANF+VRMXZQvpy41xD56YHD5bJjx8r1Z0yUq0+aYNcvOHSUnHnQCDl+zyFyxM4D5MDt+8oe4/rKucftI7+74BjZdmi/TdpSNGAWqz0fcmJFW5xtZSb5W6DvpyBk+H3DB/eWIQN6xl6W1k70lAvhmZSUau/dBFbNvjY5T/jLwDbXDV7bwnPLwD52eE9sDLhvDh0q6b16S0pubsB3nz2mLvQePkIOu/wKQ+jNZ5GGRKh7gta2IwSXbzDC2O+1lZmZKQUFBTZe0tixY2Vn3E+TguNF3Mv7c0GocpLHtkn6nsjKkU3jIzWdbo6rrqw0vRRngunq2KJIXb1YNMojM0XDmU0IMgahMwhKLBo8XLRBYI+nK4vWTmJbbZYEGcPeTnQ57tWMnAyo5HlGM+/XLVMmDO0me47tLcfsNsiQ/gi56Iht5YZz9pSTD55kbeltRW4m5BgIf2rt+hQlVCP1wu5nUC4QGGzPSdvKb352lIzfJvKQw5ugpXuF3BfuhDbAf0nd1ufRCvQ99tpnX9nmoktk6E/OlEHHnyT9jzxaeh80WQYeOFkOu+pqGesLCxARwpXBU2Z/PQrl+QKwqXNkvelN8H3SnsOGtTpQWlTKF5XMil6Q9ea3aw7dZ45vqA/0nsKdYsttjqO3N2f+fDsOhcmHYF2YQlGSUKz4xCQ9Z9pMLLO3HdoPWxSp48ECUWkYX9a9YXy9gLzpqvLxDb4/ilaDho79nCBgxILh03YMPFFJqaz+xKfzIH0qMKRPKFGOV9LXT+x1FNKNpt6/R4b0yk2X7PRko7knSk1tvVTX1EuN2vYN2TfZ9S0hJJh9ddKjIFeO3G+S/PHi42SXCcNDEkjU4CIeQmjGAq3cIBxpxAT/vSIsB+SIhp46crT02nsfGXD0MTL0tDNk5AUXyo6/uUr6TtwheGQE0B+k9/Pe118Gs00wLzxqAKfhaeJvfNTnGvNOG0ziy/0HXPALGbbjjja2e0vwB2OzIIvUyrPZOFDauEmURrYCH542J5r/daYc69aute6/2PVpN9j1/e2GNsM4AO1G1zGZOnQOkg488MDrGCzcEoBmjtYNweJ2iIZNuE8N5RsOxGVnVmDfvn1tREnCg7I+ePBga1sfM2aM/SITdkr26Yc40PY1HDDnY8bhWmglbK9evdpue70ROAfTD9oKJOv3vIkGmYbU+xRkyIj+uTKsT64M75sjvcz2wB6Z0i03TXrkpUlmWrIdzDU3sW5ndbXV0je7Qc48Zi85/+QDJSM4KzMWMOA7fc5aWbK23Lpl+tp8ACF+Wn1tpZQXrmjSMBlU7p6fIyccsoskxWCDWbuhSqbPXmvjhm9SDr0/SxL7zJJ711aWSVVpoSEu3AQD5LfnpFEyZkTrkT3DYUVhhXyxwGilFbWBsug9Aet+2DxDmYY8y9cvNxq40apNOfB82a12tWQ1eDxXTH650XRXG2VjtzPOkN1PPV2SIxicfObjHwODtwp/OUKVC5gbl6xeZOsnhL6brJdusnHcg2suNHWaAGeZuXly8pVX2vZGW6HN0XbwGMO2T6RG2ic9YtoEChHtE8WHbZQsXEMdOhYff/zx5ovSGCuQ+nyIly8pQcCE+g2nrSsgYYgZGzxfQIoFaORUUAam0DpIaPpaaTVwGMKGRkIlh9AxD7HOkkRvg14CiXIjQGKZqUeXu7K2Tlavr2paVtTWmh5EhUwamiU7jh1qy9EW0Bu467W58vZXKyQp1LXI8nCJorp0vaz+4TMbmRAbbG52ppxy6K5ywSkHBY+IDrOWFMutL8yS1UWVAb99PzTLQ64M1lYUrpSi5YEojeibyeY5X/mzI+T4KbsEjosBn81bJ/e/9YMsW1dhP0reBH8ZmgFSr5c1P8yQGiNoIO/0hAa5dkC19KyvktqqSqk3ygADuGtKy6R23Hg54pprbaTMSHDiTe/bcMAWIZ6FRYhyNdTVyvLv3jfFSbRC5sLGhTKo0ZQjuJ9ew7vLlkuiIfX8/v3lsldfD+5pGbQNwm5D+i70bueCKI1bHKl3VfhJn3WW2Bj5QAgBzPhKE8QPmUPukDnkzjqEr0SvpE/ieDU7dTZqDak/8r8F8tTHiyUliR5HIL+pu8/CSx7BdSX1hsYE6d0jT35y9N5y+hF7BHbGAEvqzxtSLzakDpFyH++9gW4Hl5bUCb3bzqT+qem5PPD2fKuxNxMwuqplalY+Q+qNhtTnBUidbHpX//71sdInLVGqjNJRY3p6DYbcSwy5jzjuOEnPKwic2grovZz5t4+tAG6C91mApnI0R11VuaycM93WLTxfIPXBHlIn/O/7S5cb4ZUkOxxxpBxz7XXBPeFB/Wcci17rEUccEcx16CxsttC78QgIGi2druiwYcOsDZ8Zqvvuu6/tevIFKMIPENMdzwV1pYT4CSCGSQkbJF1WtfHzERL8ktW2zzEMTjEwhVkIwcHgcUeBxt4jL12G9MqWnmaZlR5w3aysqTeaYb0RWA2WTPg6Tl19YDAX237Avi8ybpuB8stTD2oToYdEM8IMwrsdJDNTEvNnI9lxCOVqCyrMb8ec1ESYCntxk8j3ly9UeQ1RZg4YJLnjJ9jBW+z7g04+VcadfW7EhA6aNHQvtBxeaLm88CgKrPlt6tW4wppj+m87WvY+8+xgbnig2DBwytgTM7MdNg+2KJv6lgpIG00dcscDhzjhmIFwq0QA0EUlMYCLjRLTEto5Wg/2ebXZIwCw5WPuwZ6v9n6WbKMdaS+BHoJq92j7sUBJfUS/HBk1MFdG9sszKUf6dsuUAT2zpFdehvTMT5PM1BRr/1d/jtrqShnbL10uPfNQ2WfnMTavLYjIpu4DJoWa8g1SVbLWbAUGkfk9e07aRsa2wab+w/IS+XpRkQ13u8kApW76CZwd5v5NNnWzPz8nU445aCfJyWpb5MMqI1xf+XRpc5s68JbF/4yC2wTzKitcZp8Lb2+fulWS0VjXdAphdwtNj+fY318r/ca0/h6pe0ySwiEhki+SObQ/tkib+pYIPGaw/2Nbbwsgeez4DEaxxAOHgVm2mTHL9WmgJLXlq13fa+LBju9dsi9aoJ3zZajK6jpZY0i3ypAcywqzjT/zziNyZOzI9omXH9KmzkJ5zLsOzHZCYrKUrf3RftmHnkNdfb1MGDVYLjv7MNl+28HBA6PH21+usF+kWldSHd6+r6zYVL4EaaitkTXzP5faqnJLwKOG9pV//u6n0rt7XvCg2FBcXiM/u31ac/OLF1pE7/MJorqsyJRppq0vaQmN8seCQsmqLZOGmjqprSiXYvMeM44+ViZf8MvgGeFB3cTMSF3UeSQOnQ9nU48z0LAwx6DVQ/po7pA9g8vkE5QKEgfeJZo8XWftIdCbYIk5SQUBDX9z4fsfi+Uvz31vST05ORDC2JbHS+rAQ1xK6usNqdfW1sm4bQbIr356qHXvbAuaSL00SOohyLKpPID9pqx1VWWybuHXUlddYUl95OA+csc1Z9oxh7ZghXkmF9/1qR3/CAnvs/E9p6qSQlm78EtbvszUZHn0/AMlvcaUjx4idaiqUsb9/IJmPycUqDvEp0FLZ9YrXzVz2DyA1J35JY6gBKzmHbrAmHgw4dBTwM6JKyfkDXHjdgnp023WySNq5sFuj0kH8w49DSZlYfZhP9oY1wQ0aO7bkSAK4fyVJVJr7sVAaV1do1RU1VlyJJlsq42rwZyJpImJSVJVViyVG9bJ9qMHW0LfeXwgnHJbsHBVqXy7uMja1vlwdEiQHSTOwCFGU6+rlYqiVXayD8Xsnp8th+6zvWRnxhhCIohlhRXy3lfmusHfvgm0LP6imu266kpbJjbS0lLk0v/7iWQPH2E/oFKw3fbSe9JOm5wWCtQb4s4zXoTi4LD5gPnFkfpWACZLQfb44SvpM1BLA4T0GbjF95h18tC00NIhbICJB9LXpfrpk5g3QNJJWRC/kj4CQxGL26YiLSVJBvTIlG365cm2A/JlZP8cGdw7Wwb2zLL2/e456fZ7rkzWAgzYVtU2WFKfMCRXLj3zEJk4eojd11Y0kbrXph6O+Zrym5M6BJydlS5H7LuDXbYF60tr5N2vV9rf3CIDs8/L+2bbS+qpKcly1rGbxtRvDfQOCY4HcAxw2LxwNvWtBGjeADJvCyBpteFj3iHpNo3ba79XDZ48TCVqzsFlk3xdp9fAdiyDuXjglBmNvbSiVjaU10ipWS8uq7aEu8HkVRtS3310T9lhTPsQOtjEpq5k6SdNQJ4F5pdyWbfwK6mpqjCk3iAnHrybXHT6ZMnNbts4y7zlJXLVQ1+EN78oNilno1QWr5XCxd+YtQTJykiTjx77PTsiBu+YiKfY0o8++mhndukCcDZ1h3aFkj4EjyBhXX330e7R4iFzvIAge02QPqTOwK3a8xnkZZ0E6ZO6Av77xQp59L0FVkNu8pkHSuB+YgfWph4g9fLSDXLw3tvLFeccIb26t50Ev19SLNc++lXrpA6ahIyB0ezxxilaOseWD2+c/z14dXBn61A7+vvvv2/fFTNMW5vZ7dDx2Cpt6miX06dPt54jzDDFHxy/WmzQbSEOtFVm0REXg2+cYt6AwLYmQNCYd/jd/P4+ffpYuz7unJh+sL3ynGn8HAcZqF2ffQgA3gvkjykHmz6mHSJskjRMA8nro6/CoTPw45oymWu04/Wl1dZP32/Xb+J0Q5SWQ/lj1jG7rFu1RCaM7CdXnnuEDOjTcsjnSLFoValMnbV2o03dS9x+eAWPeVw2jMKGdbZ8vXrkycmH7hbYHwEQ2O+++659h4TbwGXU2dM3P7Zam/p//vMfG5GR3/3vf//b2oMZRITcmQ1HRdWuJAOGTAJCGBC7AgKCwJkMBAFxHFrmc889Z6NCcsw777xjSQYf9K6iYW5uYGOHoHlePBcGbnUwF9LfZpttbD6CFl99Zt9inoEs0Aohcd4Bz5xeAL75vBuuyYQXSF8nZbGf3gG++ggN3kWsvvp+ELu8b0GGjOybY2PxYNcn5Wel2qiazFo1HGldDPEhZ1IWc5UqSkukT3ajXHrGZBk3cqApU0vsGzkWrSqTT+YaUg9uR4OaCvz4Cy2pF+RlyUmH7Brc0zJ4HzxvnvuRRx5px2QcoXcNbJWkTuOmkTMhCLJG2zv00EMtUTN7E/LBToitl8QsTjTD//3vf1YDJSEIqNCQEcTENf/+97/LIYccYiNCQiTMAiX2hQtiFICaWDC9QNihwHtBg8fkwnOD3CF9NEGIY+jQoVb755kjHBC+XBNBy3vzavqYeyB5vHd4VyQ0fwZ3tVcA6WvQNVIkyDPEPbRPjowfUiA7juwh2w/rblKBjBmUL+OHFsi2g/Jk7OB8G4d/VP88e+yQ3jnSKydZTpk8QXbdbpikpLSfoF+6tlw+mYOmHswArcmL4P6q0vVSVVZkhdAOo4fI5D0iM5/wjFFcdt11V+tNFQpo8tjaUZQwp0Vqb+fd0SNr6/jP1oqtVlOHjJmKDzkTnnfKlCly11132bwdd9zRavJoiRMnTrSViyn/fD4P4oBoXnzxRTv9n6/MQypohW+88YY9HgKCUDDrEOZXwwFs7eA5oZ2HI/RIoKSPYIX0IXeibvLMiR4I6aMxeklftX3eEQkyh9ghG0ieBOFjH8ZtE01f3TYRFmil3Jfyh0KK0dwz0pKlW06a9M7PkMG9smVEv1xL8tsP72bTxGHdZNK2vWXbIb2sl0l7Yum6chtJE/NPE7ykHorgyTNCoKpsvVSXFku3/Gy5+vxjpGdB6++GNjBt2jS7Tv0PBZ7f888/bxUmFByEKG0ukrkOtBsUqF12iT0+z9YMSH2rjf2C+x4EjjYN0D7QKCCNww47zO6jMaNx//e//7XaAxUaDYQp/V4NBRMLjR/yAFRkiIfr+QGhPPXUU9ZmDIg4iR2ec9oKeh4333yz1UC3RkC8PHdIHaLHTXP77be3rnYIb2LvIIyVYCB+hLQ31DLvBZLnnfDuMcd98MEHVqgzZkJvjhg9KhQgLMg/HIiVg7tlz7wMSU5q/+ZWVFYjVTX11tSDyYcY+4RMbvqoSihofiMzjxPtd3RHD+sXzAwP6jhmS+IP7R/m61AQORo641Z4xKAw0cZoO0yCe/rpp+0XyBhgBTznJ554wh7Pc3/rrbfst4eJgdTSc3UIj62W1Gn448ePt9ojoMtP5YMATjrpJBk3bpxtwFQyNA/ttkMGVFBvhVO7OcQP8NuFVEJp6RDIQw89ZO3vNICHH37YaocQEhrQa6+9ZslFQUOgkmMuQmigQXI83V8agQoSzmXg6k9/+pMtn8Om4BkjaHnX9MDQ7qkDvHPTY7VEtddee9lJNPTOGNylntC74B3zXuiFYdLBRMeHIiAw3gX1BNLn3dPj08BrKAu8D31P7Y2BPbJk8qT+sn/w+7mjTC+hIDtVMtKTbeCx8so6G6cG4uej2XjJYOfn4yq1tdUyZa8JEQ+QMqZBPUNDD2cewXzCV8X2228/+8zoKfEc6QVpD5hjIHXa1+uvv26fFQJWe0Sc11HPa2vAVjv5iIpFVxzyxc5LpaIR0g2HxCF7KheNGO2Prjwf06C7T0OFELykzTokS4J4IQiO9YOeAI0cWz0aIFojPQMIAbKmMs+YMUNGjRpl76Nk/sgjj1iyoXFgv8f8QG+DxoWgYcAQu/N7770nP/vZz2zjcQgNyIP3yXvnfSjI551D+tSHHj16NHnwYNrhXbGOdq/B2bgO5/GOeK/0knj/1CEG4EnUKRLCAOWApD7+CsgsEvOEH70LMmTcoHzZblg3GT84334UfYxZbs8262bfsH450r97puktpElOZqqkpiRKmtHQB+Ynyq/P2D+ioGL8LmaN8nxaisCI4sNxtBXaiALNmx7v7373O/tMIXKeDQPjtBnaD+ZLngnP7vTTT7fP1SE6YH7Zav3UaVQkGq92v2l4aNBURgiShgb50uVE24CkycO7AjKlUXuBKyNeAXT5ww0gAbT8Cy64wNoPH3jgAdsrgNgZZIU8LrvsMmujhzjUjEOQpD/84Q+2cZl3ZrWeUD0BNE+6sgzyOnQueK8klAUdtIXo1ZbPOvWHYyAs9czhnSJc1CSEQKZuaY9CzYKxkD4gPC+hFtDaWTJhC1NNQUaCjB3a+kdjMLvQDlAYTj31VFvGcKBt0Pvk915xxRXB3ADZoIzgJYby9Pjjj9vxj6OOOkqefPJJa4ahDSAQ6ZlyrEP02Kpjv9BwIEw0DwXaOSYYNDTVEiBOXO3Io2HRwOiOh7KXo8FxfmuDgVybSsy1sTkiVBi0RQNCc+EaaOU0YsgdTQbtZ+edd7bnIozo3oYqAwO+5557bouaOqaDF154QXbYYQfbYB988MGmmDCxgkZMo+ebldihuVYooRPP4N1Qn9DeqQPUGd4n5IWWr2EY0FQR2KoY6AAt9RGiRxio9w7aLL01NF3qAXnY/TkGrZbjqSfeeuwHX2jis4d5Wak2Lj5a+yBCJxdENo+C+oZZENMUPZWWoAKJOkDPBIWIctM2EAz8Luo+5E19Z53rk0+9B5izGLfinFgF2daKrXqgdHODBo6JhUaA9kaDpsuKvZIvxqANobEw+Anp0wNAw6ObT2MOZ3NE62upgQOEwb333msbEoTy2GOP2XJA8Azccl8FpEEDpVEzMAgwXdFYsYfqOAKExm+AqCjf7bffbvMdNoLnDuFjOqPXh7LAO6d3Ru+QQVzs+wh0JmhRP7xCgGes5gnMF4y3YONGmL700kvWvEGkRMx3kCUmOY6FQGOFml0QUpS1NVBGCJlxKX4rwh2S5zeef/75dp1e7+TJk63pk7pKnUFJweOFwW16Aw6xY6vV1Dc3IEg0fxo2hIpWwoQmGisNCY0IElcNjkZFpadR0LCxP3rJG7MRDRySJh8tMZzmTSOCmNGqMdXss88+1ucYLwQECPflWtwDYUJZIfdHH33UepBA8vQIcNmkgXIO90RQ8XsgLYTG2We3/rUch4DnFYKdOkCdUE2fniN5kDoEqC6bbLNPzXPUCZ4/SV03Edho9HjpkOidQfQIYeoI2jH3BQhzzvVrxeRjkmTwF5JuqffnBb+Fnh+DzdQH6gUCjUFnSJs8fgN51B8mnvHbEAjUWY6hh+O09OixVdvUNzcgVYgSAqQRALwpyMfGDilTqSFeGiANATJGQ2cwikpPI1BAvmjPNHA0MxpUS+YPGjwNFUJ+5plnrPmEwd0rr7zSrt9yyy1WE0TTgzwo18knnyz33HOPLSe2UQZv/eC4u+++25LNRRddFMx1aAk8b+oCz6ytRMa1EMoQNkvqAkvy9T7UIe6D8sA+tiFw6iH1EfKGXBEwuHJCxvQgWxoncugacAG9tmLQiC+//HKrCULkdNUZjGXglsaPPfTEE0+09lAaNuSP7f1vf/ubPRYfbn+94TzIHkF03XXXhe0pKBAYaJHY9gHaJfdFqLUFCDjc5SBJBq35jQ4BKOnr4C0Kg5I+eUDJnveMNk3vgPfvevRdH5C6s6lvpUBTo8tLtx5AwCTsoWhlfCgbP3pmzzI4R88Bguc8BAIk4AVEwExAxgAuvfTSVgkd4Cnx6quvWs0fjRIbPWaktoBy4DLI/REQjBHoRC8HaTLtoH1jFsHUgccUg/AMXGKGw8xHTw/THx4pCFlMJA5bBpxNfSuGkjWeGXS5aejY5DDj0PVGQ0NjwwaL1svgHjNtAeTuDbUKKaOlczzXwoaLvRRNLxw4DkHBRBQGCjHn4GMPCTN4qy6iDBhiC0ZoMMGKGZ0IH7wpOI5xCGzClB/zAmYqyAozFfZg7Lf8FofWgQmGd8/zZNCVeEYISN6/Q9cH7deR+lYKSBmzBERN15ptdSnDroqnA6SrXW8G5vBYwL7OOhq+t6Fj38fOj1anx0OmOl4QChA+x6KtY7/nnnh/4MbJPmy4mHIYG+BagDEDZmzi842mjyaOqx3lgXy4Hxomk7kQApyH2yi/xSFy8D7VJdNhy4Ej9a0cdMUhVQXEDomTVMOmcUP8ECzHo8Ghyfk1N8gUAuA4PHdaI3QFrpto5mjrf/nLX6xmzmQU7kV5IG/uD2mzDsmjoatmjjaOXz4mBQW9BcrNYCF2e8xMCBmHyKFC2mHLgvNTd9jsQECg3SMI0MIxn6BV04vAtnv88cfbwU5cLHGp1MiX6qcfyhUPAsdOjL8z9n809tbAIC0DwcQtAfQANDJne+DWW2+1HkUIGQeHjoQjdYfNDogXMgdo5PQc0cjxsME2j9aISQVix9cav3m0cQZy8dn3gn24aN533312ujqkz2Se1oBZibANTNxhsFVj8SB08MvHKwj7v4IBXXoUejxeJIxREIGQwWLyFPwOjmcSj/qGOzh0FJz5xWGzA1MOA5uYWdSWjl2f7j9aOZo3mjuDo+Rhe8cNEgHAOIDfZRGzj9rhNeKiX5v3g/2UA/JFS6cMhI6F0BEUmHAIwEa5EBQMHnNfBmpZkkeETAZp6VlgVkIYgX/84x/WowgtnSXXcHDoCDjzi0OXALZx9aoBEDJT5idNmmSJHMIkD0KEzBlMxVsGgvf7tDNYilcOphuOwxWvNUJXoNwgEJh2j5CBrPnYAx43+Gyj+TNIi/0e4iYBYrNgvqH3QJkZk9DxBDR3BA+zczEvOTh0NBypOzh4gPskH9TAzRNA1PQMEDp8gATBgsmHD51gg8c8xDbH4cLpHbDF7n/nnXdakxEePtjrMSFFaqdHkBA6gmsDPITI0/GEWMC5mLZwHyWuP70Sh/iCI3UHBw8wm6Bp430D0K7J03DMmFewjRMTBW1e7emQJWTN+ICC9auvvtqGV2DgFrt9a777XiAgrrnmGtsLANdff729ZqQ9j1Dg/GeffdaWhV4Fv8EhvuBs6g4OHjCJCtOJ+r1jviGUAbZKAOHjv43GjK0dkmY2JuYhNGpMLaqtY1PnOtj2dT8mIa4bCXA3xY7PUgeIiT/OOqGaMRNB8MwMZcIYkTQJ0EbERsxXTN5iwJiQCZiqIHKED7HMGS+A0J2rZ3yBeupivzg4eED4A7xq0NCx5QMGRfGEUXKGrAlBQPAyCB7tHXAug62hNHEIXT+uoteNBJD1r3/9a0vo//rXv6zGf+GFF8pZZ51l73XVVVfZwVqur+EQLr74Yrnjjjusaei2226zH1fRgHBo6gRlo6x4HCFg+GCLQ3zAxX5xcPABswvmFi/x4gkDmTKgqx4teOpga2cwFbdHEl4t4UwrOtgbDaEDNH16AwwIY/7BJRLzD/Z53Cm5JqB3gMslrpgqhCgrZiMGaVXwkHfCCSfY4G3EMEezx1bvED9wpO7g0MWB8MD+jVkIUwxaOTHwCZV8ww03WEFELHzMMhA1phYdTA3lcUPvArMSgorxAExODvEDR+oODl0ckLjGQacncN5551nPG2LkEHSLfEwx2NTxskFL5xzMSJC2F5hfmNmKCYZZrtjV8eN3iB84m7qDQxcH5hQGRDH1YD4h3g2Dt2jhmH0wz0DeeOSgtbPOgC3EjucM9nQFAgBzC8IBzx1MRpiSHOID7iMZDg4ODnEEN1Dq4ODgEGdwpO7g4OAQR3Ck7uDg4BBHcKTu4ODgEEdwpO7g4OAQR3Ck7uDg4BBHcKTu4ODgEEdwpO7g4OAQR3Ck7uDg4BBHcKTu4ODgEEdwpO7g4OAQR3Ck7uDg4BBHcKTu4ODgEEdwpO7g4OAQR3Ck7uDg4BBHcKTu4ODgEEdwpO7g4OAQR3Ck7uDg4BBHcKTu4ODgEEdwpO7g4OAQR3Ck7uDg4BBHcKTu4ODgEEdwpO7g4OAQR3Ck7uDg4BBHcKTu4ODgEEdwpO7g4OAQR3Ck7uDg4BBHcKTu4ODgEEdwpO7g4OAQR3Ck7uDg4BBHSLjxxhs3JCQk5Aa3HRwcHBy2UDQ2Nlb9P7/pbJG/Rcpk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6" descr="Chart, bar chart&#10;&#10;Description automatically generated">
            <a:extLst>
              <a:ext uri="{FF2B5EF4-FFF2-40B4-BE49-F238E27FC236}">
                <a16:creationId xmlns:a16="http://schemas.microsoft.com/office/drawing/2014/main" id="{92F2586C-657D-4F7F-BFF7-A8C51ED5F53C}"/>
              </a:ext>
            </a:extLst>
          </p:cNvPr>
          <p:cNvPicPr>
            <a:picLocks noChangeAspect="1"/>
          </p:cNvPicPr>
          <p:nvPr/>
        </p:nvPicPr>
        <p:blipFill>
          <a:blip r:embed="rId2"/>
          <a:stretch>
            <a:fillRect/>
          </a:stretch>
        </p:blipFill>
        <p:spPr>
          <a:xfrm>
            <a:off x="917895" y="3807526"/>
            <a:ext cx="4445793" cy="2672775"/>
          </a:xfrm>
          <a:prstGeom prst="rect">
            <a:avLst/>
          </a:prstGeom>
        </p:spPr>
      </p:pic>
      <p:sp>
        <p:nvSpPr>
          <p:cNvPr id="33" name="TextBox 32">
            <a:extLst>
              <a:ext uri="{FF2B5EF4-FFF2-40B4-BE49-F238E27FC236}">
                <a16:creationId xmlns:a16="http://schemas.microsoft.com/office/drawing/2014/main" id="{6643DD4E-2D8C-4C54-9039-2669D8C886E2}"/>
              </a:ext>
            </a:extLst>
          </p:cNvPr>
          <p:cNvSpPr txBox="1"/>
          <p:nvPr/>
        </p:nvSpPr>
        <p:spPr>
          <a:xfrm>
            <a:off x="917895" y="2406460"/>
            <a:ext cx="4814883"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Alternative 1: </a:t>
            </a:r>
            <a:r>
              <a:rPr lang="en-US" sz="1400" b="1" dirty="0">
                <a:ea typeface="+mn-lt"/>
                <a:cs typeface="+mn-lt"/>
              </a:rPr>
              <a:t>Migrating the passport renewal application process including biometrics and passport photography fully online</a:t>
            </a:r>
            <a:r>
              <a:rPr lang="en-US" sz="2000" b="1" dirty="0">
                <a:ea typeface="+mn-lt"/>
                <a:cs typeface="+mn-lt"/>
              </a:rPr>
              <a:t>.</a:t>
            </a:r>
          </a:p>
          <a:p>
            <a:r>
              <a:rPr lang="en-US" sz="1400" dirty="0"/>
              <a:t>Total Cost- $1,647,225</a:t>
            </a:r>
          </a:p>
          <a:p>
            <a:r>
              <a:rPr lang="en-US" sz="1400" dirty="0"/>
              <a:t>Total Benefit- $2,391,756</a:t>
            </a:r>
          </a:p>
        </p:txBody>
      </p:sp>
      <p:cxnSp>
        <p:nvCxnSpPr>
          <p:cNvPr id="35" name="Straight Arrow Connector 34">
            <a:extLst>
              <a:ext uri="{FF2B5EF4-FFF2-40B4-BE49-F238E27FC236}">
                <a16:creationId xmlns:a16="http://schemas.microsoft.com/office/drawing/2014/main" id="{45FC4C91-6404-4BD4-8994-EF9B357A109F}"/>
              </a:ext>
            </a:extLst>
          </p:cNvPr>
          <p:cNvCxnSpPr/>
          <p:nvPr/>
        </p:nvCxnSpPr>
        <p:spPr>
          <a:xfrm>
            <a:off x="6091237" y="2436019"/>
            <a:ext cx="23813" cy="3857623"/>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36" name="Picture 13" descr="Chart, bar chart&#10;&#10;Description automatically generated">
            <a:extLst>
              <a:ext uri="{FF2B5EF4-FFF2-40B4-BE49-F238E27FC236}">
                <a16:creationId xmlns:a16="http://schemas.microsoft.com/office/drawing/2014/main" id="{BB6B7A77-7294-404D-9515-5FEB8BC067CB}"/>
              </a:ext>
            </a:extLst>
          </p:cNvPr>
          <p:cNvPicPr>
            <a:picLocks noChangeAspect="1"/>
          </p:cNvPicPr>
          <p:nvPr/>
        </p:nvPicPr>
        <p:blipFill>
          <a:blip r:embed="rId3"/>
          <a:stretch>
            <a:fillRect/>
          </a:stretch>
        </p:blipFill>
        <p:spPr>
          <a:xfrm>
            <a:off x="6587190" y="3819433"/>
            <a:ext cx="4410074" cy="2660868"/>
          </a:xfrm>
          <a:prstGeom prst="rect">
            <a:avLst/>
          </a:prstGeom>
        </p:spPr>
      </p:pic>
      <p:sp>
        <p:nvSpPr>
          <p:cNvPr id="37" name="TextBox 36">
            <a:extLst>
              <a:ext uri="{FF2B5EF4-FFF2-40B4-BE49-F238E27FC236}">
                <a16:creationId xmlns:a16="http://schemas.microsoft.com/office/drawing/2014/main" id="{CB224FE3-4C3F-45E2-AC4F-886A0F5D20C9}"/>
              </a:ext>
            </a:extLst>
          </p:cNvPr>
          <p:cNvSpPr txBox="1"/>
          <p:nvPr/>
        </p:nvSpPr>
        <p:spPr>
          <a:xfrm>
            <a:off x="6384785" y="2283349"/>
            <a:ext cx="481488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Alternative 2 – Provision of evidence of Ghanaian citizenship only rather than also attaching completed form witnessed and stamped by an upstanding Ghanaian national </a:t>
            </a:r>
          </a:p>
          <a:p>
            <a:r>
              <a:rPr lang="en-US" sz="1400" dirty="0"/>
              <a:t>Total Cost- $554,794</a:t>
            </a:r>
          </a:p>
          <a:p>
            <a:r>
              <a:rPr lang="en-US" sz="1400" dirty="0"/>
              <a:t>Total Benefit- $1,322,908</a:t>
            </a:r>
          </a:p>
        </p:txBody>
      </p:sp>
    </p:spTree>
    <p:extLst>
      <p:ext uri="{BB962C8B-B14F-4D97-AF65-F5344CB8AC3E}">
        <p14:creationId xmlns:p14="http://schemas.microsoft.com/office/powerpoint/2010/main" val="4286228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0" y="98858"/>
            <a:ext cx="10077557" cy="1093166"/>
          </a:xfrm>
        </p:spPr>
        <p:txBody>
          <a:bodyPr/>
          <a:lstStyle/>
          <a:p>
            <a:r>
              <a:rPr lang="en-US" dirty="0"/>
              <a:t>Recommendations</a:t>
            </a:r>
          </a:p>
        </p:txBody>
      </p:sp>
      <p:grpSp>
        <p:nvGrpSpPr>
          <p:cNvPr id="87" name="Group 86">
            <a:extLst>
              <a:ext uri="{FF2B5EF4-FFF2-40B4-BE49-F238E27FC236}">
                <a16:creationId xmlns:a16="http://schemas.microsoft.com/office/drawing/2014/main" id="{7E1F1CB9-9689-41DC-A7D8-8004B728EA5B}"/>
              </a:ext>
            </a:extLst>
          </p:cNvPr>
          <p:cNvGrpSpPr/>
          <p:nvPr/>
        </p:nvGrpSpPr>
        <p:grpSpPr>
          <a:xfrm>
            <a:off x="9153688" y="2866538"/>
            <a:ext cx="2937088" cy="2059594"/>
            <a:chOff x="8921977" y="1466725"/>
            <a:chExt cx="2937088" cy="2059594"/>
          </a:xfrm>
        </p:grpSpPr>
        <p:sp>
          <p:nvSpPr>
            <p:cNvPr id="88" name="TextBox 44">
              <a:extLst>
                <a:ext uri="{FF2B5EF4-FFF2-40B4-BE49-F238E27FC236}">
                  <a16:creationId xmlns:a16="http://schemas.microsoft.com/office/drawing/2014/main" id="{130606EA-658C-4507-8607-8AA321420D5C}"/>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Biometrics </a:t>
              </a:r>
              <a:r>
                <a:rPr kumimoji="0" lang="en-US" sz="2400" b="1"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Centres</a:t>
              </a: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9" name="TextBox 45">
              <a:extLst>
                <a:ext uri="{FF2B5EF4-FFF2-40B4-BE49-F238E27FC236}">
                  <a16:creationId xmlns:a16="http://schemas.microsoft.com/office/drawing/2014/main" id="{79AAF058-8828-44D7-A90A-D39E7A6CF618}"/>
                </a:ext>
              </a:extLst>
            </p:cNvPr>
            <p:cNvSpPr txBox="1"/>
            <p:nvPr/>
          </p:nvSpPr>
          <p:spPr>
            <a:xfrm>
              <a:off x="8929772" y="1925881"/>
              <a:ext cx="2929293" cy="160043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14999"/>
              </a:pPr>
              <a:r>
                <a:rPr lang="en-US" sz="1400" dirty="0">
                  <a:solidFill>
                    <a:sysClr val="windowText" lastClr="000000">
                      <a:lumMod val="65000"/>
                      <a:lumOff val="35000"/>
                    </a:sysClr>
                  </a:solidFill>
                  <a:latin typeface="Calibri" panose="020F0502020204030204"/>
                </a:rPr>
                <a:t>We will accept biometrics obtained at a nearby police station, fingerprinting facility, or notary public office, so applicants will not have to travel long distances to renew their passports, saving money and time while providing a high degree of comfort.</a:t>
              </a:r>
            </a:p>
          </p:txBody>
        </p:sp>
      </p:grpSp>
      <p:grpSp>
        <p:nvGrpSpPr>
          <p:cNvPr id="90" name="Group 89">
            <a:extLst>
              <a:ext uri="{FF2B5EF4-FFF2-40B4-BE49-F238E27FC236}">
                <a16:creationId xmlns:a16="http://schemas.microsoft.com/office/drawing/2014/main" id="{25CD43CD-D6F9-49C2-9F70-3696E9FF3C70}"/>
              </a:ext>
            </a:extLst>
          </p:cNvPr>
          <p:cNvGrpSpPr/>
          <p:nvPr/>
        </p:nvGrpSpPr>
        <p:grpSpPr>
          <a:xfrm>
            <a:off x="180147" y="4427623"/>
            <a:ext cx="3750131" cy="2196689"/>
            <a:chOff x="-3823" y="4515243"/>
            <a:chExt cx="3750131" cy="2196689"/>
          </a:xfrm>
        </p:grpSpPr>
        <p:sp>
          <p:nvSpPr>
            <p:cNvPr id="91" name="TextBox 90">
              <a:extLst>
                <a:ext uri="{FF2B5EF4-FFF2-40B4-BE49-F238E27FC236}">
                  <a16:creationId xmlns:a16="http://schemas.microsoft.com/office/drawing/2014/main" id="{C1A01D56-740F-40DC-9D52-77D47B7D50A1}"/>
                </a:ext>
              </a:extLst>
            </p:cNvPr>
            <p:cNvSpPr txBox="1"/>
            <p:nvPr/>
          </p:nvSpPr>
          <p:spPr>
            <a:xfrm>
              <a:off x="809220" y="4515243"/>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Verified Photographers</a:t>
              </a:r>
            </a:p>
          </p:txBody>
        </p:sp>
        <p:sp>
          <p:nvSpPr>
            <p:cNvPr id="92" name="TextBox 91">
              <a:extLst>
                <a:ext uri="{FF2B5EF4-FFF2-40B4-BE49-F238E27FC236}">
                  <a16:creationId xmlns:a16="http://schemas.microsoft.com/office/drawing/2014/main" id="{AD4B6265-E988-40C5-BD6A-A36ABF3D4FFE}"/>
                </a:ext>
              </a:extLst>
            </p:cNvPr>
            <p:cNvSpPr txBox="1"/>
            <p:nvPr/>
          </p:nvSpPr>
          <p:spPr>
            <a:xfrm>
              <a:off x="-3823" y="5111494"/>
              <a:ext cx="3705292" cy="160043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14999"/>
              </a:pPr>
              <a:r>
                <a:rPr lang="en-US" sz="1400" dirty="0">
                  <a:solidFill>
                    <a:sysClr val="windowText" lastClr="000000">
                      <a:lumMod val="65000"/>
                      <a:lumOff val="35000"/>
                    </a:sysClr>
                  </a:solidFill>
                  <a:latin typeface="Calibri" panose="020F0502020204030204"/>
                </a:rPr>
                <a:t>Make it possible to verify registered photographers who can take images of clients and passport photos. To reduce danger, the agency will only accept images from Pro passports with the photographer's information stamped on the back of the passport, which the institution can readily check - convenience level high.</a:t>
              </a:r>
            </a:p>
          </p:txBody>
        </p:sp>
      </p:grpSp>
      <p:grpSp>
        <p:nvGrpSpPr>
          <p:cNvPr id="93" name="Group 92">
            <a:extLst>
              <a:ext uri="{FF2B5EF4-FFF2-40B4-BE49-F238E27FC236}">
                <a16:creationId xmlns:a16="http://schemas.microsoft.com/office/drawing/2014/main" id="{A821744F-4428-4636-A81E-51215D3829A7}"/>
              </a:ext>
            </a:extLst>
          </p:cNvPr>
          <p:cNvGrpSpPr/>
          <p:nvPr/>
        </p:nvGrpSpPr>
        <p:grpSpPr>
          <a:xfrm>
            <a:off x="264629" y="1947614"/>
            <a:ext cx="3651272" cy="2059141"/>
            <a:chOff x="332936" y="2698249"/>
            <a:chExt cx="3476710" cy="1744773"/>
          </a:xfrm>
        </p:grpSpPr>
        <p:sp>
          <p:nvSpPr>
            <p:cNvPr id="94" name="TextBox 50">
              <a:extLst>
                <a:ext uri="{FF2B5EF4-FFF2-40B4-BE49-F238E27FC236}">
                  <a16:creationId xmlns:a16="http://schemas.microsoft.com/office/drawing/2014/main" id="{2E95D72D-A3EC-4705-8A0C-0586C833E7DF}"/>
                </a:ext>
              </a:extLst>
            </p:cNvPr>
            <p:cNvSpPr txBox="1"/>
            <p:nvPr/>
          </p:nvSpPr>
          <p:spPr>
            <a:xfrm>
              <a:off x="332936" y="2698249"/>
              <a:ext cx="3476710" cy="39118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Improved Payment Method</a:t>
              </a:r>
            </a:p>
          </p:txBody>
        </p:sp>
        <p:sp>
          <p:nvSpPr>
            <p:cNvPr id="95" name="TextBox 51">
              <a:extLst>
                <a:ext uri="{FF2B5EF4-FFF2-40B4-BE49-F238E27FC236}">
                  <a16:creationId xmlns:a16="http://schemas.microsoft.com/office/drawing/2014/main" id="{8DF86B14-2AEA-4331-AB9B-B8FF47C512A7}"/>
                </a:ext>
              </a:extLst>
            </p:cNvPr>
            <p:cNvSpPr txBox="1"/>
            <p:nvPr/>
          </p:nvSpPr>
          <p:spPr>
            <a:xfrm>
              <a:off x="340731" y="3086922"/>
              <a:ext cx="2929293" cy="135610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Different payment methods, such as debit and credit cards, internet payments, money orders, and bank drafts, should be made available. Applicant may fill out the application and make payment from the comfort of their own home-high convenience level. </a:t>
              </a:r>
            </a:p>
          </p:txBody>
        </p:sp>
      </p:grpSp>
      <p:pic>
        <p:nvPicPr>
          <p:cNvPr id="96" name="Graphic 53" descr="Puzzle">
            <a:extLst>
              <a:ext uri="{FF2B5EF4-FFF2-40B4-BE49-F238E27FC236}">
                <a16:creationId xmlns:a16="http://schemas.microsoft.com/office/drawing/2014/main" id="{BB924399-0F1F-4744-B46C-F90C26DBD0A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02569" y="2291756"/>
            <a:ext cx="914400" cy="914400"/>
          </a:xfrm>
          <a:prstGeom prst="rect">
            <a:avLst/>
          </a:prstGeom>
        </p:spPr>
      </p:pic>
      <p:grpSp>
        <p:nvGrpSpPr>
          <p:cNvPr id="4" name="Group 3">
            <a:extLst>
              <a:ext uri="{FF2B5EF4-FFF2-40B4-BE49-F238E27FC236}">
                <a16:creationId xmlns:a16="http://schemas.microsoft.com/office/drawing/2014/main" id="{29854EBF-3C6E-4304-9212-6BE076C20C53}"/>
              </a:ext>
            </a:extLst>
          </p:cNvPr>
          <p:cNvGrpSpPr/>
          <p:nvPr/>
        </p:nvGrpSpPr>
        <p:grpSpPr>
          <a:xfrm>
            <a:off x="4139236" y="1264000"/>
            <a:ext cx="4827419" cy="5098938"/>
            <a:chOff x="3823698" y="1192024"/>
            <a:chExt cx="4827419" cy="5098938"/>
          </a:xfrm>
        </p:grpSpPr>
        <p:sp>
          <p:nvSpPr>
            <p:cNvPr id="83" name="Freeform 26">
              <a:extLst>
                <a:ext uri="{FF2B5EF4-FFF2-40B4-BE49-F238E27FC236}">
                  <a16:creationId xmlns:a16="http://schemas.microsoft.com/office/drawing/2014/main" id="{ECF285CB-57DF-48C2-920B-9DC4099C66D6}"/>
                </a:ext>
              </a:extLst>
            </p:cNvPr>
            <p:cNvSpPr>
              <a:spLocks noEditPoints="1"/>
            </p:cNvSpPr>
            <p:nvPr/>
          </p:nvSpPr>
          <p:spPr bwMode="auto">
            <a:xfrm>
              <a:off x="3877643" y="1192024"/>
              <a:ext cx="4773474" cy="5098938"/>
            </a:xfrm>
            <a:custGeom>
              <a:avLst/>
              <a:gdLst>
                <a:gd name="T0" fmla="*/ 1618 w 2045"/>
                <a:gd name="T1" fmla="*/ 1307 h 2183"/>
                <a:gd name="T2" fmla="*/ 1492 w 2045"/>
                <a:gd name="T3" fmla="*/ 1160 h 2183"/>
                <a:gd name="T4" fmla="*/ 1639 w 2045"/>
                <a:gd name="T5" fmla="*/ 1034 h 2183"/>
                <a:gd name="T6" fmla="*/ 1765 w 2045"/>
                <a:gd name="T7" fmla="*/ 1181 h 2183"/>
                <a:gd name="T8" fmla="*/ 1618 w 2045"/>
                <a:gd name="T9" fmla="*/ 1307 h 2183"/>
                <a:gd name="T10" fmla="*/ 435 w 2045"/>
                <a:gd name="T11" fmla="*/ 1858 h 2183"/>
                <a:gd name="T12" fmla="*/ 309 w 2045"/>
                <a:gd name="T13" fmla="*/ 1711 h 2183"/>
                <a:gd name="T14" fmla="*/ 457 w 2045"/>
                <a:gd name="T15" fmla="*/ 1585 h 2183"/>
                <a:gd name="T16" fmla="*/ 582 w 2045"/>
                <a:gd name="T17" fmla="*/ 1733 h 2183"/>
                <a:gd name="T18" fmla="*/ 435 w 2045"/>
                <a:gd name="T19" fmla="*/ 1858 h 2183"/>
                <a:gd name="T20" fmla="*/ 357 w 2045"/>
                <a:gd name="T21" fmla="*/ 432 h 2183"/>
                <a:gd name="T22" fmla="*/ 504 w 2045"/>
                <a:gd name="T23" fmla="*/ 306 h 2183"/>
                <a:gd name="T24" fmla="*/ 630 w 2045"/>
                <a:gd name="T25" fmla="*/ 454 h 2183"/>
                <a:gd name="T26" fmla="*/ 483 w 2045"/>
                <a:gd name="T27" fmla="*/ 579 h 2183"/>
                <a:gd name="T28" fmla="*/ 357 w 2045"/>
                <a:gd name="T29" fmla="*/ 432 h 2183"/>
                <a:gd name="T30" fmla="*/ 1634 w 2045"/>
                <a:gd name="T31" fmla="*/ 732 h 2183"/>
                <a:gd name="T32" fmla="*/ 1437 w 2045"/>
                <a:gd name="T33" fmla="*/ 772 h 2183"/>
                <a:gd name="T34" fmla="*/ 1102 w 2045"/>
                <a:gd name="T35" fmla="*/ 766 h 2183"/>
                <a:gd name="T36" fmla="*/ 930 w 2045"/>
                <a:gd name="T37" fmla="*/ 418 h 2183"/>
                <a:gd name="T38" fmla="*/ 929 w 2045"/>
                <a:gd name="T39" fmla="*/ 419 h 2183"/>
                <a:gd name="T40" fmla="*/ 537 w 2045"/>
                <a:gd name="T41" fmla="*/ 19 h 2183"/>
                <a:gd name="T42" fmla="*/ 76 w 2045"/>
                <a:gd name="T43" fmla="*/ 412 h 2183"/>
                <a:gd name="T44" fmla="*/ 416 w 2045"/>
                <a:gd name="T45" fmla="*/ 1110 h 2183"/>
                <a:gd name="T46" fmla="*/ 278 w 2045"/>
                <a:gd name="T47" fmla="*/ 1343 h 2183"/>
                <a:gd name="T48" fmla="*/ 279 w 2045"/>
                <a:gd name="T49" fmla="*/ 1344 h 2183"/>
                <a:gd name="T50" fmla="*/ 18 w 2045"/>
                <a:gd name="T51" fmla="*/ 1704 h 2183"/>
                <a:gd name="T52" fmla="*/ 411 w 2045"/>
                <a:gd name="T53" fmla="*/ 2165 h 2183"/>
                <a:gd name="T54" fmla="*/ 872 w 2045"/>
                <a:gd name="T55" fmla="*/ 1772 h 2183"/>
                <a:gd name="T56" fmla="*/ 1038 w 2045"/>
                <a:gd name="T57" fmla="*/ 1508 h 2183"/>
                <a:gd name="T58" fmla="*/ 1566 w 2045"/>
                <a:gd name="T59" fmla="*/ 1586 h 2183"/>
                <a:gd name="T60" fmla="*/ 2027 w 2045"/>
                <a:gd name="T61" fmla="*/ 1193 h 2183"/>
                <a:gd name="T62" fmla="*/ 1634 w 2045"/>
                <a:gd name="T63" fmla="*/ 732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45" h="2183">
                  <a:moveTo>
                    <a:pt x="1618" y="1307"/>
                  </a:moveTo>
                  <a:cubicBezTo>
                    <a:pt x="1542" y="1301"/>
                    <a:pt x="1486" y="1235"/>
                    <a:pt x="1492" y="1160"/>
                  </a:cubicBezTo>
                  <a:cubicBezTo>
                    <a:pt x="1498" y="1084"/>
                    <a:pt x="1564" y="1028"/>
                    <a:pt x="1639" y="1034"/>
                  </a:cubicBezTo>
                  <a:cubicBezTo>
                    <a:pt x="1715" y="1040"/>
                    <a:pt x="1771" y="1106"/>
                    <a:pt x="1765" y="1181"/>
                  </a:cubicBezTo>
                  <a:cubicBezTo>
                    <a:pt x="1759" y="1257"/>
                    <a:pt x="1693" y="1313"/>
                    <a:pt x="1618" y="1307"/>
                  </a:cubicBezTo>
                  <a:moveTo>
                    <a:pt x="435" y="1858"/>
                  </a:moveTo>
                  <a:cubicBezTo>
                    <a:pt x="359" y="1852"/>
                    <a:pt x="303" y="1786"/>
                    <a:pt x="309" y="1711"/>
                  </a:cubicBezTo>
                  <a:cubicBezTo>
                    <a:pt x="315" y="1636"/>
                    <a:pt x="381" y="1579"/>
                    <a:pt x="457" y="1585"/>
                  </a:cubicBezTo>
                  <a:cubicBezTo>
                    <a:pt x="532" y="1591"/>
                    <a:pt x="588" y="1657"/>
                    <a:pt x="582" y="1733"/>
                  </a:cubicBezTo>
                  <a:cubicBezTo>
                    <a:pt x="576" y="1808"/>
                    <a:pt x="510" y="1864"/>
                    <a:pt x="435" y="1858"/>
                  </a:cubicBezTo>
                  <a:moveTo>
                    <a:pt x="357" y="432"/>
                  </a:moveTo>
                  <a:cubicBezTo>
                    <a:pt x="363" y="356"/>
                    <a:pt x="429" y="300"/>
                    <a:pt x="504" y="306"/>
                  </a:cubicBezTo>
                  <a:cubicBezTo>
                    <a:pt x="580" y="312"/>
                    <a:pt x="636" y="378"/>
                    <a:pt x="630" y="454"/>
                  </a:cubicBezTo>
                  <a:cubicBezTo>
                    <a:pt x="624" y="529"/>
                    <a:pt x="558" y="585"/>
                    <a:pt x="483" y="579"/>
                  </a:cubicBezTo>
                  <a:cubicBezTo>
                    <a:pt x="407" y="573"/>
                    <a:pt x="351" y="507"/>
                    <a:pt x="357" y="432"/>
                  </a:cubicBezTo>
                  <a:moveTo>
                    <a:pt x="1634" y="732"/>
                  </a:moveTo>
                  <a:cubicBezTo>
                    <a:pt x="1568" y="727"/>
                    <a:pt x="1502" y="750"/>
                    <a:pt x="1437" y="772"/>
                  </a:cubicBezTo>
                  <a:cubicBezTo>
                    <a:pt x="1330" y="809"/>
                    <a:pt x="1222" y="846"/>
                    <a:pt x="1102" y="766"/>
                  </a:cubicBezTo>
                  <a:cubicBezTo>
                    <a:pt x="954" y="667"/>
                    <a:pt x="930" y="418"/>
                    <a:pt x="930" y="418"/>
                  </a:cubicBezTo>
                  <a:lnTo>
                    <a:pt x="929" y="419"/>
                  </a:lnTo>
                  <a:cubicBezTo>
                    <a:pt x="916" y="210"/>
                    <a:pt x="752" y="36"/>
                    <a:pt x="537" y="19"/>
                  </a:cubicBezTo>
                  <a:cubicBezTo>
                    <a:pt x="301" y="0"/>
                    <a:pt x="94" y="176"/>
                    <a:pt x="76" y="412"/>
                  </a:cubicBezTo>
                  <a:cubicBezTo>
                    <a:pt x="44" y="815"/>
                    <a:pt x="472" y="789"/>
                    <a:pt x="416" y="1110"/>
                  </a:cubicBezTo>
                  <a:cubicBezTo>
                    <a:pt x="388" y="1276"/>
                    <a:pt x="278" y="1343"/>
                    <a:pt x="278" y="1343"/>
                  </a:cubicBezTo>
                  <a:lnTo>
                    <a:pt x="279" y="1344"/>
                  </a:lnTo>
                  <a:cubicBezTo>
                    <a:pt x="136" y="1404"/>
                    <a:pt x="31" y="1539"/>
                    <a:pt x="18" y="1704"/>
                  </a:cubicBezTo>
                  <a:cubicBezTo>
                    <a:pt x="0" y="1940"/>
                    <a:pt x="175" y="2146"/>
                    <a:pt x="411" y="2165"/>
                  </a:cubicBezTo>
                  <a:cubicBezTo>
                    <a:pt x="647" y="2183"/>
                    <a:pt x="853" y="2008"/>
                    <a:pt x="872" y="1772"/>
                  </a:cubicBezTo>
                  <a:cubicBezTo>
                    <a:pt x="881" y="1664"/>
                    <a:pt x="944" y="1556"/>
                    <a:pt x="1038" y="1508"/>
                  </a:cubicBezTo>
                  <a:cubicBezTo>
                    <a:pt x="1265" y="1392"/>
                    <a:pt x="1379" y="1571"/>
                    <a:pt x="1566" y="1586"/>
                  </a:cubicBezTo>
                  <a:cubicBezTo>
                    <a:pt x="1801" y="1604"/>
                    <a:pt x="2008" y="1429"/>
                    <a:pt x="2027" y="1193"/>
                  </a:cubicBezTo>
                  <a:cubicBezTo>
                    <a:pt x="2045" y="957"/>
                    <a:pt x="1869" y="751"/>
                    <a:pt x="1634" y="732"/>
                  </a:cubicBezTo>
                </a:path>
              </a:pathLst>
            </a:custGeom>
            <a:solidFill>
              <a:srgbClr val="06395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27">
              <a:extLst>
                <a:ext uri="{FF2B5EF4-FFF2-40B4-BE49-F238E27FC236}">
                  <a16:creationId xmlns:a16="http://schemas.microsoft.com/office/drawing/2014/main" id="{20084653-5E10-4D85-9CEE-7029F8A07F75}"/>
                </a:ext>
              </a:extLst>
            </p:cNvPr>
            <p:cNvSpPr>
              <a:spLocks noEditPoints="1"/>
            </p:cNvSpPr>
            <p:nvPr/>
          </p:nvSpPr>
          <p:spPr bwMode="auto">
            <a:xfrm>
              <a:off x="6978593" y="3221653"/>
              <a:ext cx="1401304" cy="1405826"/>
            </a:xfrm>
            <a:custGeom>
              <a:avLst/>
              <a:gdLst>
                <a:gd name="T0" fmla="*/ 311 w 601"/>
                <a:gd name="T1" fmla="*/ 164 h 601"/>
                <a:gd name="T2" fmla="*/ 437 w 601"/>
                <a:gd name="T3" fmla="*/ 311 h 601"/>
                <a:gd name="T4" fmla="*/ 290 w 601"/>
                <a:gd name="T5" fmla="*/ 437 h 601"/>
                <a:gd name="T6" fmla="*/ 164 w 601"/>
                <a:gd name="T7" fmla="*/ 290 h 601"/>
                <a:gd name="T8" fmla="*/ 311 w 601"/>
                <a:gd name="T9" fmla="*/ 164 h 601"/>
                <a:gd name="T10" fmla="*/ 277 w 601"/>
                <a:gd name="T11" fmla="*/ 588 h 601"/>
                <a:gd name="T12" fmla="*/ 588 w 601"/>
                <a:gd name="T13" fmla="*/ 323 h 601"/>
                <a:gd name="T14" fmla="*/ 323 w 601"/>
                <a:gd name="T15" fmla="*/ 13 h 601"/>
                <a:gd name="T16" fmla="*/ 12 w 601"/>
                <a:gd name="T17" fmla="*/ 277 h 601"/>
                <a:gd name="T18" fmla="*/ 277 w 601"/>
                <a:gd name="T19" fmla="*/ 58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601">
                  <a:moveTo>
                    <a:pt x="311" y="164"/>
                  </a:moveTo>
                  <a:cubicBezTo>
                    <a:pt x="387" y="170"/>
                    <a:pt x="443" y="236"/>
                    <a:pt x="437" y="311"/>
                  </a:cubicBezTo>
                  <a:cubicBezTo>
                    <a:pt x="431" y="387"/>
                    <a:pt x="365" y="443"/>
                    <a:pt x="290" y="437"/>
                  </a:cubicBezTo>
                  <a:cubicBezTo>
                    <a:pt x="214" y="431"/>
                    <a:pt x="158" y="365"/>
                    <a:pt x="164" y="290"/>
                  </a:cubicBezTo>
                  <a:cubicBezTo>
                    <a:pt x="170" y="214"/>
                    <a:pt x="236" y="158"/>
                    <a:pt x="311" y="164"/>
                  </a:cubicBezTo>
                  <a:close/>
                  <a:moveTo>
                    <a:pt x="277" y="588"/>
                  </a:moveTo>
                  <a:cubicBezTo>
                    <a:pt x="436" y="601"/>
                    <a:pt x="576" y="482"/>
                    <a:pt x="588" y="323"/>
                  </a:cubicBezTo>
                  <a:cubicBezTo>
                    <a:pt x="601" y="164"/>
                    <a:pt x="482" y="25"/>
                    <a:pt x="323" y="13"/>
                  </a:cubicBezTo>
                  <a:cubicBezTo>
                    <a:pt x="164" y="0"/>
                    <a:pt x="25" y="118"/>
                    <a:pt x="12" y="277"/>
                  </a:cubicBezTo>
                  <a:cubicBezTo>
                    <a:pt x="0" y="437"/>
                    <a:pt x="118" y="576"/>
                    <a:pt x="277" y="588"/>
                  </a:cubicBezTo>
                </a:path>
              </a:pathLst>
            </a:custGeom>
            <a:solidFill>
              <a:srgbClr val="A2B96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28">
              <a:extLst>
                <a:ext uri="{FF2B5EF4-FFF2-40B4-BE49-F238E27FC236}">
                  <a16:creationId xmlns:a16="http://schemas.microsoft.com/office/drawing/2014/main" id="{B6A34717-3344-4086-820B-790B2B41E238}"/>
                </a:ext>
              </a:extLst>
            </p:cNvPr>
            <p:cNvSpPr>
              <a:spLocks noEditPoints="1"/>
            </p:cNvSpPr>
            <p:nvPr/>
          </p:nvSpPr>
          <p:spPr bwMode="auto">
            <a:xfrm>
              <a:off x="4325155" y="1522007"/>
              <a:ext cx="1405826" cy="1405826"/>
            </a:xfrm>
            <a:custGeom>
              <a:avLst/>
              <a:gdLst>
                <a:gd name="T0" fmla="*/ 311 w 601"/>
                <a:gd name="T1" fmla="*/ 164 h 601"/>
                <a:gd name="T2" fmla="*/ 437 w 601"/>
                <a:gd name="T3" fmla="*/ 312 h 601"/>
                <a:gd name="T4" fmla="*/ 290 w 601"/>
                <a:gd name="T5" fmla="*/ 437 h 601"/>
                <a:gd name="T6" fmla="*/ 164 w 601"/>
                <a:gd name="T7" fmla="*/ 290 h 601"/>
                <a:gd name="T8" fmla="*/ 311 w 601"/>
                <a:gd name="T9" fmla="*/ 164 h 601"/>
                <a:gd name="T10" fmla="*/ 277 w 601"/>
                <a:gd name="T11" fmla="*/ 589 h 601"/>
                <a:gd name="T12" fmla="*/ 588 w 601"/>
                <a:gd name="T13" fmla="*/ 324 h 601"/>
                <a:gd name="T14" fmla="*/ 323 w 601"/>
                <a:gd name="T15" fmla="*/ 13 h 601"/>
                <a:gd name="T16" fmla="*/ 13 w 601"/>
                <a:gd name="T17" fmla="*/ 278 h 601"/>
                <a:gd name="T18" fmla="*/ 277 w 601"/>
                <a:gd name="T19" fmla="*/ 5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601">
                  <a:moveTo>
                    <a:pt x="311" y="164"/>
                  </a:moveTo>
                  <a:cubicBezTo>
                    <a:pt x="387" y="170"/>
                    <a:pt x="443" y="236"/>
                    <a:pt x="437" y="312"/>
                  </a:cubicBezTo>
                  <a:cubicBezTo>
                    <a:pt x="431" y="387"/>
                    <a:pt x="365" y="443"/>
                    <a:pt x="290" y="437"/>
                  </a:cubicBezTo>
                  <a:cubicBezTo>
                    <a:pt x="214" y="431"/>
                    <a:pt x="158" y="365"/>
                    <a:pt x="164" y="290"/>
                  </a:cubicBezTo>
                  <a:cubicBezTo>
                    <a:pt x="170" y="214"/>
                    <a:pt x="236" y="158"/>
                    <a:pt x="311" y="164"/>
                  </a:cubicBezTo>
                  <a:close/>
                  <a:moveTo>
                    <a:pt x="277" y="589"/>
                  </a:moveTo>
                  <a:cubicBezTo>
                    <a:pt x="437" y="601"/>
                    <a:pt x="576" y="483"/>
                    <a:pt x="588" y="324"/>
                  </a:cubicBezTo>
                  <a:cubicBezTo>
                    <a:pt x="601" y="165"/>
                    <a:pt x="482" y="25"/>
                    <a:pt x="323" y="13"/>
                  </a:cubicBezTo>
                  <a:cubicBezTo>
                    <a:pt x="164" y="0"/>
                    <a:pt x="25" y="119"/>
                    <a:pt x="13" y="278"/>
                  </a:cubicBezTo>
                  <a:cubicBezTo>
                    <a:pt x="0" y="437"/>
                    <a:pt x="118" y="576"/>
                    <a:pt x="277" y="589"/>
                  </a:cubicBezTo>
                </a:path>
              </a:pathLst>
            </a:custGeom>
            <a:solidFill>
              <a:srgbClr val="4CC1E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29">
              <a:extLst>
                <a:ext uri="{FF2B5EF4-FFF2-40B4-BE49-F238E27FC236}">
                  <a16:creationId xmlns:a16="http://schemas.microsoft.com/office/drawing/2014/main" id="{5C0D3A62-3F26-4EE5-A6E8-01D25406F40A}"/>
                </a:ext>
              </a:extLst>
            </p:cNvPr>
            <p:cNvSpPr>
              <a:spLocks noEditPoints="1"/>
            </p:cNvSpPr>
            <p:nvPr/>
          </p:nvSpPr>
          <p:spPr bwMode="auto">
            <a:xfrm>
              <a:off x="4212148" y="4509142"/>
              <a:ext cx="1405826" cy="1401304"/>
            </a:xfrm>
            <a:custGeom>
              <a:avLst/>
              <a:gdLst>
                <a:gd name="T0" fmla="*/ 312 w 601"/>
                <a:gd name="T1" fmla="*/ 164 h 601"/>
                <a:gd name="T2" fmla="*/ 437 w 601"/>
                <a:gd name="T3" fmla="*/ 312 h 601"/>
                <a:gd name="T4" fmla="*/ 290 w 601"/>
                <a:gd name="T5" fmla="*/ 437 h 601"/>
                <a:gd name="T6" fmla="*/ 164 w 601"/>
                <a:gd name="T7" fmla="*/ 290 h 601"/>
                <a:gd name="T8" fmla="*/ 312 w 601"/>
                <a:gd name="T9" fmla="*/ 164 h 601"/>
                <a:gd name="T10" fmla="*/ 278 w 601"/>
                <a:gd name="T11" fmla="*/ 589 h 601"/>
                <a:gd name="T12" fmla="*/ 589 w 601"/>
                <a:gd name="T13" fmla="*/ 324 h 601"/>
                <a:gd name="T14" fmla="*/ 324 w 601"/>
                <a:gd name="T15" fmla="*/ 13 h 601"/>
                <a:gd name="T16" fmla="*/ 13 w 601"/>
                <a:gd name="T17" fmla="*/ 278 h 601"/>
                <a:gd name="T18" fmla="*/ 278 w 601"/>
                <a:gd name="T19" fmla="*/ 5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601">
                  <a:moveTo>
                    <a:pt x="312" y="164"/>
                  </a:moveTo>
                  <a:cubicBezTo>
                    <a:pt x="387" y="170"/>
                    <a:pt x="443" y="236"/>
                    <a:pt x="437" y="312"/>
                  </a:cubicBezTo>
                  <a:cubicBezTo>
                    <a:pt x="431" y="387"/>
                    <a:pt x="365" y="443"/>
                    <a:pt x="290" y="437"/>
                  </a:cubicBezTo>
                  <a:cubicBezTo>
                    <a:pt x="214" y="431"/>
                    <a:pt x="158" y="365"/>
                    <a:pt x="164" y="290"/>
                  </a:cubicBezTo>
                  <a:cubicBezTo>
                    <a:pt x="170" y="215"/>
                    <a:pt x="236" y="158"/>
                    <a:pt x="312" y="164"/>
                  </a:cubicBezTo>
                  <a:close/>
                  <a:moveTo>
                    <a:pt x="278" y="589"/>
                  </a:moveTo>
                  <a:cubicBezTo>
                    <a:pt x="437" y="601"/>
                    <a:pt x="576" y="483"/>
                    <a:pt x="589" y="324"/>
                  </a:cubicBezTo>
                  <a:cubicBezTo>
                    <a:pt x="601" y="165"/>
                    <a:pt x="483" y="25"/>
                    <a:pt x="324" y="13"/>
                  </a:cubicBezTo>
                  <a:cubicBezTo>
                    <a:pt x="165" y="0"/>
                    <a:pt x="25" y="119"/>
                    <a:pt x="13" y="278"/>
                  </a:cubicBezTo>
                  <a:cubicBezTo>
                    <a:pt x="0" y="437"/>
                    <a:pt x="119" y="576"/>
                    <a:pt x="278" y="589"/>
                  </a:cubicBezTo>
                </a:path>
              </a:pathLst>
            </a:custGeom>
            <a:solidFill>
              <a:srgbClr val="F7931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2B5435CD-8104-44B8-B6F1-BE91862BA12C}"/>
                </a:ext>
              </a:extLst>
            </p:cNvPr>
            <p:cNvGrpSpPr/>
            <p:nvPr/>
          </p:nvGrpSpPr>
          <p:grpSpPr>
            <a:xfrm rot="7739657">
              <a:off x="6884856" y="1327684"/>
              <a:ext cx="414625" cy="1794472"/>
              <a:chOff x="3565858" y="2825086"/>
              <a:chExt cx="414625" cy="1207828"/>
            </a:xfrm>
            <a:solidFill>
              <a:sysClr val="window" lastClr="FFFFFF">
                <a:lumMod val="65000"/>
              </a:sysClr>
            </a:solidFill>
          </p:grpSpPr>
          <p:sp>
            <p:nvSpPr>
              <p:cNvPr id="100" name="Freeform: Shape 63">
                <a:extLst>
                  <a:ext uri="{FF2B5EF4-FFF2-40B4-BE49-F238E27FC236}">
                    <a16:creationId xmlns:a16="http://schemas.microsoft.com/office/drawing/2014/main" id="{3EA9EE25-4DAE-4292-BE7D-51FDA451BAAF}"/>
                  </a:ext>
                </a:extLst>
              </p:cNvPr>
              <p:cNvSpPr/>
              <p:nvPr/>
            </p:nvSpPr>
            <p:spPr>
              <a:xfrm>
                <a:off x="3565858" y="2825086"/>
                <a:ext cx="271220" cy="1207828"/>
              </a:xfrm>
              <a:custGeom>
                <a:avLst/>
                <a:gdLst>
                  <a:gd name="connsiteX0" fmla="*/ 435069 w 561520"/>
                  <a:gd name="connsiteY0" fmla="*/ 0 h 2500623"/>
                  <a:gd name="connsiteX1" fmla="*/ 336421 w 561520"/>
                  <a:gd name="connsiteY1" fmla="*/ 162379 h 2500623"/>
                  <a:gd name="connsiteX2" fmla="*/ 82617 w 561520"/>
                  <a:gd name="connsiteY2" fmla="*/ 1164729 h 2500623"/>
                  <a:gd name="connsiteX3" fmla="*/ 441753 w 561520"/>
                  <a:gd name="connsiteY3" fmla="*/ 2340461 h 2500623"/>
                  <a:gd name="connsiteX4" fmla="*/ 561520 w 561520"/>
                  <a:gd name="connsiteY4" fmla="*/ 2500623 h 2500623"/>
                  <a:gd name="connsiteX5" fmla="*/ 536158 w 561520"/>
                  <a:gd name="connsiteY5" fmla="*/ 2477572 h 2500623"/>
                  <a:gd name="connsiteX6" fmla="*/ 0 w 561520"/>
                  <a:gd name="connsiteY6" fmla="*/ 1183173 h 2500623"/>
                  <a:gd name="connsiteX7" fmla="*/ 418010 w 561520"/>
                  <a:gd name="connsiteY7" fmla="*/ 18770 h 25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20" h="2500623">
                    <a:moveTo>
                      <a:pt x="435069" y="0"/>
                    </a:moveTo>
                    <a:lnTo>
                      <a:pt x="336421" y="162379"/>
                    </a:lnTo>
                    <a:cubicBezTo>
                      <a:pt x="174559" y="460341"/>
                      <a:pt x="82617" y="801798"/>
                      <a:pt x="82617" y="1164729"/>
                    </a:cubicBezTo>
                    <a:cubicBezTo>
                      <a:pt x="82617" y="1600247"/>
                      <a:pt x="215013" y="2004841"/>
                      <a:pt x="441753" y="2340461"/>
                    </a:cubicBezTo>
                    <a:lnTo>
                      <a:pt x="561520" y="2500623"/>
                    </a:lnTo>
                    <a:lnTo>
                      <a:pt x="536158" y="2477572"/>
                    </a:lnTo>
                    <a:cubicBezTo>
                      <a:pt x="204892" y="2146306"/>
                      <a:pt x="0" y="1688667"/>
                      <a:pt x="0" y="1183173"/>
                    </a:cubicBezTo>
                    <a:cubicBezTo>
                      <a:pt x="0" y="740866"/>
                      <a:pt x="156871" y="335198"/>
                      <a:pt x="418010" y="18770"/>
                    </a:cubicBezTo>
                    <a:close/>
                  </a:path>
                </a:pathLst>
              </a:custGeom>
              <a:grp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101" name="Freeform: Shape 64">
                <a:extLst>
                  <a:ext uri="{FF2B5EF4-FFF2-40B4-BE49-F238E27FC236}">
                    <a16:creationId xmlns:a16="http://schemas.microsoft.com/office/drawing/2014/main" id="{528156B4-3492-4826-B88A-5290B1283FC3}"/>
                  </a:ext>
                </a:extLst>
              </p:cNvPr>
              <p:cNvSpPr/>
              <p:nvPr/>
            </p:nvSpPr>
            <p:spPr>
              <a:xfrm>
                <a:off x="3709263" y="2825086"/>
                <a:ext cx="271220" cy="1207828"/>
              </a:xfrm>
              <a:custGeom>
                <a:avLst/>
                <a:gdLst>
                  <a:gd name="connsiteX0" fmla="*/ 435069 w 561520"/>
                  <a:gd name="connsiteY0" fmla="*/ 0 h 2500623"/>
                  <a:gd name="connsiteX1" fmla="*/ 336421 w 561520"/>
                  <a:gd name="connsiteY1" fmla="*/ 162379 h 2500623"/>
                  <a:gd name="connsiteX2" fmla="*/ 82617 w 561520"/>
                  <a:gd name="connsiteY2" fmla="*/ 1164729 h 2500623"/>
                  <a:gd name="connsiteX3" fmla="*/ 441753 w 561520"/>
                  <a:gd name="connsiteY3" fmla="*/ 2340461 h 2500623"/>
                  <a:gd name="connsiteX4" fmla="*/ 561520 w 561520"/>
                  <a:gd name="connsiteY4" fmla="*/ 2500623 h 2500623"/>
                  <a:gd name="connsiteX5" fmla="*/ 536158 w 561520"/>
                  <a:gd name="connsiteY5" fmla="*/ 2477572 h 2500623"/>
                  <a:gd name="connsiteX6" fmla="*/ 0 w 561520"/>
                  <a:gd name="connsiteY6" fmla="*/ 1183173 h 2500623"/>
                  <a:gd name="connsiteX7" fmla="*/ 418010 w 561520"/>
                  <a:gd name="connsiteY7" fmla="*/ 18770 h 25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20" h="2500623">
                    <a:moveTo>
                      <a:pt x="435069" y="0"/>
                    </a:moveTo>
                    <a:lnTo>
                      <a:pt x="336421" y="162379"/>
                    </a:lnTo>
                    <a:cubicBezTo>
                      <a:pt x="174559" y="460341"/>
                      <a:pt x="82617" y="801798"/>
                      <a:pt x="82617" y="1164729"/>
                    </a:cubicBezTo>
                    <a:cubicBezTo>
                      <a:pt x="82617" y="1600247"/>
                      <a:pt x="215013" y="2004841"/>
                      <a:pt x="441753" y="2340461"/>
                    </a:cubicBezTo>
                    <a:lnTo>
                      <a:pt x="561520" y="2500623"/>
                    </a:lnTo>
                    <a:lnTo>
                      <a:pt x="536158" y="2477572"/>
                    </a:lnTo>
                    <a:cubicBezTo>
                      <a:pt x="204892" y="2146306"/>
                      <a:pt x="0" y="1688667"/>
                      <a:pt x="0" y="1183173"/>
                    </a:cubicBezTo>
                    <a:cubicBezTo>
                      <a:pt x="0" y="740866"/>
                      <a:pt x="156871" y="335198"/>
                      <a:pt x="418010" y="18770"/>
                    </a:cubicBezTo>
                    <a:close/>
                  </a:path>
                </a:pathLst>
              </a:custGeom>
              <a:grp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5A0325A9-ADD0-412E-8C35-002FD36F7918}"/>
                </a:ext>
              </a:extLst>
            </p:cNvPr>
            <p:cNvGrpSpPr/>
            <p:nvPr/>
          </p:nvGrpSpPr>
          <p:grpSpPr>
            <a:xfrm rot="14773178">
              <a:off x="6502599" y="4586981"/>
              <a:ext cx="414625" cy="1794472"/>
              <a:chOff x="3565858" y="2825086"/>
              <a:chExt cx="414625" cy="1207828"/>
            </a:xfrm>
            <a:solidFill>
              <a:sysClr val="window" lastClr="FFFFFF">
                <a:lumMod val="65000"/>
              </a:sysClr>
            </a:solidFill>
          </p:grpSpPr>
          <p:sp>
            <p:nvSpPr>
              <p:cNvPr id="103" name="Freeform: Shape 67">
                <a:extLst>
                  <a:ext uri="{FF2B5EF4-FFF2-40B4-BE49-F238E27FC236}">
                    <a16:creationId xmlns:a16="http://schemas.microsoft.com/office/drawing/2014/main" id="{3D147092-861D-4415-9ECD-A564C88111B5}"/>
                  </a:ext>
                </a:extLst>
              </p:cNvPr>
              <p:cNvSpPr/>
              <p:nvPr/>
            </p:nvSpPr>
            <p:spPr>
              <a:xfrm>
                <a:off x="3565858" y="2825086"/>
                <a:ext cx="271220" cy="1207828"/>
              </a:xfrm>
              <a:custGeom>
                <a:avLst/>
                <a:gdLst>
                  <a:gd name="connsiteX0" fmla="*/ 435069 w 561520"/>
                  <a:gd name="connsiteY0" fmla="*/ 0 h 2500623"/>
                  <a:gd name="connsiteX1" fmla="*/ 336421 w 561520"/>
                  <a:gd name="connsiteY1" fmla="*/ 162379 h 2500623"/>
                  <a:gd name="connsiteX2" fmla="*/ 82617 w 561520"/>
                  <a:gd name="connsiteY2" fmla="*/ 1164729 h 2500623"/>
                  <a:gd name="connsiteX3" fmla="*/ 441753 w 561520"/>
                  <a:gd name="connsiteY3" fmla="*/ 2340461 h 2500623"/>
                  <a:gd name="connsiteX4" fmla="*/ 561520 w 561520"/>
                  <a:gd name="connsiteY4" fmla="*/ 2500623 h 2500623"/>
                  <a:gd name="connsiteX5" fmla="*/ 536158 w 561520"/>
                  <a:gd name="connsiteY5" fmla="*/ 2477572 h 2500623"/>
                  <a:gd name="connsiteX6" fmla="*/ 0 w 561520"/>
                  <a:gd name="connsiteY6" fmla="*/ 1183173 h 2500623"/>
                  <a:gd name="connsiteX7" fmla="*/ 418010 w 561520"/>
                  <a:gd name="connsiteY7" fmla="*/ 18770 h 25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20" h="2500623">
                    <a:moveTo>
                      <a:pt x="435069" y="0"/>
                    </a:moveTo>
                    <a:lnTo>
                      <a:pt x="336421" y="162379"/>
                    </a:lnTo>
                    <a:cubicBezTo>
                      <a:pt x="174559" y="460341"/>
                      <a:pt x="82617" y="801798"/>
                      <a:pt x="82617" y="1164729"/>
                    </a:cubicBezTo>
                    <a:cubicBezTo>
                      <a:pt x="82617" y="1600247"/>
                      <a:pt x="215013" y="2004841"/>
                      <a:pt x="441753" y="2340461"/>
                    </a:cubicBezTo>
                    <a:lnTo>
                      <a:pt x="561520" y="2500623"/>
                    </a:lnTo>
                    <a:lnTo>
                      <a:pt x="536158" y="2477572"/>
                    </a:lnTo>
                    <a:cubicBezTo>
                      <a:pt x="204892" y="2146306"/>
                      <a:pt x="0" y="1688667"/>
                      <a:pt x="0" y="1183173"/>
                    </a:cubicBezTo>
                    <a:cubicBezTo>
                      <a:pt x="0" y="740866"/>
                      <a:pt x="156871" y="335198"/>
                      <a:pt x="418010" y="18770"/>
                    </a:cubicBezTo>
                    <a:close/>
                  </a:path>
                </a:pathLst>
              </a:custGeom>
              <a:grp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104" name="Freeform: Shape 68">
                <a:extLst>
                  <a:ext uri="{FF2B5EF4-FFF2-40B4-BE49-F238E27FC236}">
                    <a16:creationId xmlns:a16="http://schemas.microsoft.com/office/drawing/2014/main" id="{CAA1582A-2494-4B8B-B4F5-34E247F143B1}"/>
                  </a:ext>
                </a:extLst>
              </p:cNvPr>
              <p:cNvSpPr/>
              <p:nvPr/>
            </p:nvSpPr>
            <p:spPr>
              <a:xfrm>
                <a:off x="3709263" y="2825086"/>
                <a:ext cx="271220" cy="1207828"/>
              </a:xfrm>
              <a:custGeom>
                <a:avLst/>
                <a:gdLst>
                  <a:gd name="connsiteX0" fmla="*/ 435069 w 561520"/>
                  <a:gd name="connsiteY0" fmla="*/ 0 h 2500623"/>
                  <a:gd name="connsiteX1" fmla="*/ 336421 w 561520"/>
                  <a:gd name="connsiteY1" fmla="*/ 162379 h 2500623"/>
                  <a:gd name="connsiteX2" fmla="*/ 82617 w 561520"/>
                  <a:gd name="connsiteY2" fmla="*/ 1164729 h 2500623"/>
                  <a:gd name="connsiteX3" fmla="*/ 441753 w 561520"/>
                  <a:gd name="connsiteY3" fmla="*/ 2340461 h 2500623"/>
                  <a:gd name="connsiteX4" fmla="*/ 561520 w 561520"/>
                  <a:gd name="connsiteY4" fmla="*/ 2500623 h 2500623"/>
                  <a:gd name="connsiteX5" fmla="*/ 536158 w 561520"/>
                  <a:gd name="connsiteY5" fmla="*/ 2477572 h 2500623"/>
                  <a:gd name="connsiteX6" fmla="*/ 0 w 561520"/>
                  <a:gd name="connsiteY6" fmla="*/ 1183173 h 2500623"/>
                  <a:gd name="connsiteX7" fmla="*/ 418010 w 561520"/>
                  <a:gd name="connsiteY7" fmla="*/ 18770 h 25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20" h="2500623">
                    <a:moveTo>
                      <a:pt x="435069" y="0"/>
                    </a:moveTo>
                    <a:lnTo>
                      <a:pt x="336421" y="162379"/>
                    </a:lnTo>
                    <a:cubicBezTo>
                      <a:pt x="174559" y="460341"/>
                      <a:pt x="82617" y="801798"/>
                      <a:pt x="82617" y="1164729"/>
                    </a:cubicBezTo>
                    <a:cubicBezTo>
                      <a:pt x="82617" y="1600247"/>
                      <a:pt x="215013" y="2004841"/>
                      <a:pt x="441753" y="2340461"/>
                    </a:cubicBezTo>
                    <a:lnTo>
                      <a:pt x="561520" y="2500623"/>
                    </a:lnTo>
                    <a:lnTo>
                      <a:pt x="536158" y="2477572"/>
                    </a:lnTo>
                    <a:cubicBezTo>
                      <a:pt x="204892" y="2146306"/>
                      <a:pt x="0" y="1688667"/>
                      <a:pt x="0" y="1183173"/>
                    </a:cubicBezTo>
                    <a:cubicBezTo>
                      <a:pt x="0" y="740866"/>
                      <a:pt x="156871" y="335198"/>
                      <a:pt x="418010" y="18770"/>
                    </a:cubicBezTo>
                    <a:close/>
                  </a:path>
                </a:pathLst>
              </a:custGeom>
              <a:grp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324EF81C-8498-4E7D-9CFC-043AC0F75403}"/>
                </a:ext>
              </a:extLst>
            </p:cNvPr>
            <p:cNvGrpSpPr/>
            <p:nvPr/>
          </p:nvGrpSpPr>
          <p:grpSpPr>
            <a:xfrm rot="183920">
              <a:off x="3823698" y="2796696"/>
              <a:ext cx="414625" cy="1794472"/>
              <a:chOff x="3565858" y="2825086"/>
              <a:chExt cx="414625" cy="1207828"/>
            </a:xfrm>
            <a:solidFill>
              <a:sysClr val="window" lastClr="FFFFFF">
                <a:lumMod val="65000"/>
              </a:sysClr>
            </a:solidFill>
          </p:grpSpPr>
          <p:sp>
            <p:nvSpPr>
              <p:cNvPr id="106" name="Freeform: Shape 70">
                <a:extLst>
                  <a:ext uri="{FF2B5EF4-FFF2-40B4-BE49-F238E27FC236}">
                    <a16:creationId xmlns:a16="http://schemas.microsoft.com/office/drawing/2014/main" id="{C05422E5-4B09-403D-AD6C-EC5A8FD1BF55}"/>
                  </a:ext>
                </a:extLst>
              </p:cNvPr>
              <p:cNvSpPr/>
              <p:nvPr/>
            </p:nvSpPr>
            <p:spPr>
              <a:xfrm>
                <a:off x="3565858" y="2825086"/>
                <a:ext cx="271220" cy="1207828"/>
              </a:xfrm>
              <a:custGeom>
                <a:avLst/>
                <a:gdLst>
                  <a:gd name="connsiteX0" fmla="*/ 435069 w 561520"/>
                  <a:gd name="connsiteY0" fmla="*/ 0 h 2500623"/>
                  <a:gd name="connsiteX1" fmla="*/ 336421 w 561520"/>
                  <a:gd name="connsiteY1" fmla="*/ 162379 h 2500623"/>
                  <a:gd name="connsiteX2" fmla="*/ 82617 w 561520"/>
                  <a:gd name="connsiteY2" fmla="*/ 1164729 h 2500623"/>
                  <a:gd name="connsiteX3" fmla="*/ 441753 w 561520"/>
                  <a:gd name="connsiteY3" fmla="*/ 2340461 h 2500623"/>
                  <a:gd name="connsiteX4" fmla="*/ 561520 w 561520"/>
                  <a:gd name="connsiteY4" fmla="*/ 2500623 h 2500623"/>
                  <a:gd name="connsiteX5" fmla="*/ 536158 w 561520"/>
                  <a:gd name="connsiteY5" fmla="*/ 2477572 h 2500623"/>
                  <a:gd name="connsiteX6" fmla="*/ 0 w 561520"/>
                  <a:gd name="connsiteY6" fmla="*/ 1183173 h 2500623"/>
                  <a:gd name="connsiteX7" fmla="*/ 418010 w 561520"/>
                  <a:gd name="connsiteY7" fmla="*/ 18770 h 25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20" h="2500623">
                    <a:moveTo>
                      <a:pt x="435069" y="0"/>
                    </a:moveTo>
                    <a:lnTo>
                      <a:pt x="336421" y="162379"/>
                    </a:lnTo>
                    <a:cubicBezTo>
                      <a:pt x="174559" y="460341"/>
                      <a:pt x="82617" y="801798"/>
                      <a:pt x="82617" y="1164729"/>
                    </a:cubicBezTo>
                    <a:cubicBezTo>
                      <a:pt x="82617" y="1600247"/>
                      <a:pt x="215013" y="2004841"/>
                      <a:pt x="441753" y="2340461"/>
                    </a:cubicBezTo>
                    <a:lnTo>
                      <a:pt x="561520" y="2500623"/>
                    </a:lnTo>
                    <a:lnTo>
                      <a:pt x="536158" y="2477572"/>
                    </a:lnTo>
                    <a:cubicBezTo>
                      <a:pt x="204892" y="2146306"/>
                      <a:pt x="0" y="1688667"/>
                      <a:pt x="0" y="1183173"/>
                    </a:cubicBezTo>
                    <a:cubicBezTo>
                      <a:pt x="0" y="740866"/>
                      <a:pt x="156871" y="335198"/>
                      <a:pt x="418010" y="18770"/>
                    </a:cubicBezTo>
                    <a:close/>
                  </a:path>
                </a:pathLst>
              </a:custGeom>
              <a:grp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107" name="Freeform: Shape 71">
                <a:extLst>
                  <a:ext uri="{FF2B5EF4-FFF2-40B4-BE49-F238E27FC236}">
                    <a16:creationId xmlns:a16="http://schemas.microsoft.com/office/drawing/2014/main" id="{4F1DBF8B-9DCE-4757-9730-5198CC2184DC}"/>
                  </a:ext>
                </a:extLst>
              </p:cNvPr>
              <p:cNvSpPr/>
              <p:nvPr/>
            </p:nvSpPr>
            <p:spPr>
              <a:xfrm>
                <a:off x="3709263" y="2825086"/>
                <a:ext cx="271220" cy="1207828"/>
              </a:xfrm>
              <a:custGeom>
                <a:avLst/>
                <a:gdLst>
                  <a:gd name="connsiteX0" fmla="*/ 435069 w 561520"/>
                  <a:gd name="connsiteY0" fmla="*/ 0 h 2500623"/>
                  <a:gd name="connsiteX1" fmla="*/ 336421 w 561520"/>
                  <a:gd name="connsiteY1" fmla="*/ 162379 h 2500623"/>
                  <a:gd name="connsiteX2" fmla="*/ 82617 w 561520"/>
                  <a:gd name="connsiteY2" fmla="*/ 1164729 h 2500623"/>
                  <a:gd name="connsiteX3" fmla="*/ 441753 w 561520"/>
                  <a:gd name="connsiteY3" fmla="*/ 2340461 h 2500623"/>
                  <a:gd name="connsiteX4" fmla="*/ 561520 w 561520"/>
                  <a:gd name="connsiteY4" fmla="*/ 2500623 h 2500623"/>
                  <a:gd name="connsiteX5" fmla="*/ 536158 w 561520"/>
                  <a:gd name="connsiteY5" fmla="*/ 2477572 h 2500623"/>
                  <a:gd name="connsiteX6" fmla="*/ 0 w 561520"/>
                  <a:gd name="connsiteY6" fmla="*/ 1183173 h 2500623"/>
                  <a:gd name="connsiteX7" fmla="*/ 418010 w 561520"/>
                  <a:gd name="connsiteY7" fmla="*/ 18770 h 25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20" h="2500623">
                    <a:moveTo>
                      <a:pt x="435069" y="0"/>
                    </a:moveTo>
                    <a:lnTo>
                      <a:pt x="336421" y="162379"/>
                    </a:lnTo>
                    <a:cubicBezTo>
                      <a:pt x="174559" y="460341"/>
                      <a:pt x="82617" y="801798"/>
                      <a:pt x="82617" y="1164729"/>
                    </a:cubicBezTo>
                    <a:cubicBezTo>
                      <a:pt x="82617" y="1600247"/>
                      <a:pt x="215013" y="2004841"/>
                      <a:pt x="441753" y="2340461"/>
                    </a:cubicBezTo>
                    <a:lnTo>
                      <a:pt x="561520" y="2500623"/>
                    </a:lnTo>
                    <a:lnTo>
                      <a:pt x="536158" y="2477572"/>
                    </a:lnTo>
                    <a:cubicBezTo>
                      <a:pt x="204892" y="2146306"/>
                      <a:pt x="0" y="1688667"/>
                      <a:pt x="0" y="1183173"/>
                    </a:cubicBezTo>
                    <a:cubicBezTo>
                      <a:pt x="0" y="740866"/>
                      <a:pt x="156871" y="335198"/>
                      <a:pt x="418010" y="18770"/>
                    </a:cubicBezTo>
                    <a:close/>
                  </a:path>
                </a:pathLst>
              </a:custGeom>
              <a:grp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sp>
        <p:nvSpPr>
          <p:cNvPr id="108" name="Freeform 13">
            <a:extLst>
              <a:ext uri="{FF2B5EF4-FFF2-40B4-BE49-F238E27FC236}">
                <a16:creationId xmlns:a16="http://schemas.microsoft.com/office/drawing/2014/main" id="{85AFBE28-7941-4B8C-BE11-83880F164D74}"/>
              </a:ext>
            </a:extLst>
          </p:cNvPr>
          <p:cNvSpPr>
            <a:spLocks noEditPoints="1"/>
          </p:cNvSpPr>
          <p:nvPr/>
        </p:nvSpPr>
        <p:spPr bwMode="auto">
          <a:xfrm>
            <a:off x="123749" y="4293036"/>
            <a:ext cx="827274" cy="600532"/>
          </a:xfrm>
          <a:custGeom>
            <a:avLst/>
            <a:gdLst>
              <a:gd name="T0" fmla="*/ 2213 w 3304"/>
              <a:gd name="T1" fmla="*/ 1797 h 3406"/>
              <a:gd name="T2" fmla="*/ 2402 w 3304"/>
              <a:gd name="T3" fmla="*/ 2422 h 3406"/>
              <a:gd name="T4" fmla="*/ 2045 w 3304"/>
              <a:gd name="T5" fmla="*/ 2953 h 3406"/>
              <a:gd name="T6" fmla="*/ 1391 w 3304"/>
              <a:gd name="T7" fmla="*/ 3017 h 3406"/>
              <a:gd name="T8" fmla="*/ 939 w 3304"/>
              <a:gd name="T9" fmla="*/ 2566 h 3406"/>
              <a:gd name="T10" fmla="*/ 1003 w 3304"/>
              <a:gd name="T11" fmla="*/ 1913 h 3406"/>
              <a:gd name="T12" fmla="*/ 1537 w 3304"/>
              <a:gd name="T13" fmla="*/ 1557 h 3406"/>
              <a:gd name="T14" fmla="*/ 1402 w 3304"/>
              <a:gd name="T15" fmla="*/ 918 h 3406"/>
              <a:gd name="T16" fmla="*/ 1260 w 3304"/>
              <a:gd name="T17" fmla="*/ 617 h 3406"/>
              <a:gd name="T18" fmla="*/ 1402 w 3304"/>
              <a:gd name="T19" fmla="*/ 315 h 3406"/>
              <a:gd name="T20" fmla="*/ 1731 w 3304"/>
              <a:gd name="T21" fmla="*/ 233 h 3406"/>
              <a:gd name="T22" fmla="*/ 1996 w 3304"/>
              <a:gd name="T23" fmla="*/ 430 h 3406"/>
              <a:gd name="T24" fmla="*/ 2013 w 3304"/>
              <a:gd name="T25" fmla="*/ 768 h 3406"/>
              <a:gd name="T26" fmla="*/ 1768 w 3304"/>
              <a:gd name="T27" fmla="*/ 990 h 3406"/>
              <a:gd name="T28" fmla="*/ 1064 w 3304"/>
              <a:gd name="T29" fmla="*/ 142 h 3406"/>
              <a:gd name="T30" fmla="*/ 1248 w 3304"/>
              <a:gd name="T31" fmla="*/ 5 h 3406"/>
              <a:gd name="T32" fmla="*/ 2163 w 3304"/>
              <a:gd name="T33" fmla="*/ 54 h 3406"/>
              <a:gd name="T34" fmla="*/ 2273 w 3304"/>
              <a:gd name="T35" fmla="*/ 257 h 3406"/>
              <a:gd name="T36" fmla="*/ 2032 w 3304"/>
              <a:gd name="T37" fmla="*/ 121 h 3406"/>
              <a:gd name="T38" fmla="*/ 1150 w 3304"/>
              <a:gd name="T39" fmla="*/ 255 h 3406"/>
              <a:gd name="T40" fmla="*/ 1826 w 3304"/>
              <a:gd name="T41" fmla="*/ 827 h 3406"/>
              <a:gd name="T42" fmla="*/ 1926 w 3304"/>
              <a:gd name="T43" fmla="*/ 617 h 3406"/>
              <a:gd name="T44" fmla="*/ 1826 w 3304"/>
              <a:gd name="T45" fmla="*/ 405 h 3406"/>
              <a:gd name="T46" fmla="*/ 1596 w 3304"/>
              <a:gd name="T47" fmla="*/ 348 h 3406"/>
              <a:gd name="T48" fmla="*/ 1411 w 3304"/>
              <a:gd name="T49" fmla="*/ 486 h 3406"/>
              <a:gd name="T50" fmla="*/ 1399 w 3304"/>
              <a:gd name="T51" fmla="*/ 723 h 3406"/>
              <a:gd name="T52" fmla="*/ 1570 w 3304"/>
              <a:gd name="T53" fmla="*/ 878 h 3406"/>
              <a:gd name="T54" fmla="*/ 129 w 3304"/>
              <a:gd name="T55" fmla="*/ 3260 h 3406"/>
              <a:gd name="T56" fmla="*/ 153 w 3304"/>
              <a:gd name="T57" fmla="*/ 1331 h 3406"/>
              <a:gd name="T58" fmla="*/ 31 w 3304"/>
              <a:gd name="T59" fmla="*/ 1287 h 3406"/>
              <a:gd name="T60" fmla="*/ 96 w 3304"/>
              <a:gd name="T61" fmla="*/ 3384 h 3406"/>
              <a:gd name="T62" fmla="*/ 3171 w 3304"/>
              <a:gd name="T63" fmla="*/ 3265 h 3406"/>
              <a:gd name="T64" fmla="*/ 3157 w 3304"/>
              <a:gd name="T65" fmla="*/ 1335 h 3406"/>
              <a:gd name="T66" fmla="*/ 3262 w 3304"/>
              <a:gd name="T67" fmla="*/ 1273 h 3406"/>
              <a:gd name="T68" fmla="*/ 3222 w 3304"/>
              <a:gd name="T69" fmla="*/ 3375 h 3406"/>
              <a:gd name="T70" fmla="*/ 781 w 3304"/>
              <a:gd name="T71" fmla="*/ 1055 h 3406"/>
              <a:gd name="T72" fmla="*/ 856 w 3304"/>
              <a:gd name="T73" fmla="*/ 961 h 3406"/>
              <a:gd name="T74" fmla="*/ 398 w 3304"/>
              <a:gd name="T75" fmla="*/ 917 h 3406"/>
              <a:gd name="T76" fmla="*/ 258 w 3304"/>
              <a:gd name="T77" fmla="*/ 1111 h 3406"/>
              <a:gd name="T78" fmla="*/ 1651 w 3304"/>
              <a:gd name="T79" fmla="*/ 1432 h 3406"/>
              <a:gd name="T80" fmla="*/ 976 w 3304"/>
              <a:gd name="T81" fmla="*/ 1750 h 3406"/>
              <a:gd name="T82" fmla="*/ 793 w 3304"/>
              <a:gd name="T83" fmla="*/ 2482 h 3406"/>
              <a:gd name="T84" fmla="*/ 1234 w 3304"/>
              <a:gd name="T85" fmla="*/ 3075 h 3406"/>
              <a:gd name="T86" fmla="*/ 1993 w 3304"/>
              <a:gd name="T87" fmla="*/ 3111 h 3406"/>
              <a:gd name="T88" fmla="*/ 2489 w 3304"/>
              <a:gd name="T89" fmla="*/ 2566 h 3406"/>
              <a:gd name="T90" fmla="*/ 2379 w 3304"/>
              <a:gd name="T91" fmla="*/ 1817 h 3406"/>
              <a:gd name="T92" fmla="*/ 1742 w 3304"/>
              <a:gd name="T93" fmla="*/ 1436 h 3406"/>
              <a:gd name="T94" fmla="*/ 1958 w 3304"/>
              <a:gd name="T95" fmla="*/ 1976 h 3406"/>
              <a:gd name="T96" fmla="*/ 2111 w 3304"/>
              <a:gd name="T97" fmla="*/ 2328 h 3406"/>
              <a:gd name="T98" fmla="*/ 1924 w 3304"/>
              <a:gd name="T99" fmla="*/ 2660 h 3406"/>
              <a:gd name="T100" fmla="*/ 1540 w 3304"/>
              <a:gd name="T101" fmla="*/ 2731 h 3406"/>
              <a:gd name="T102" fmla="*/ 1238 w 3304"/>
              <a:gd name="T103" fmla="*/ 2499 h 3406"/>
              <a:gd name="T104" fmla="*/ 1238 w 3304"/>
              <a:gd name="T105" fmla="*/ 2111 h 3406"/>
              <a:gd name="T106" fmla="*/ 1540 w 3304"/>
              <a:gd name="T107" fmla="*/ 1878 h 3406"/>
              <a:gd name="T108" fmla="*/ 1333 w 3304"/>
              <a:gd name="T109" fmla="*/ 1841 h 3406"/>
              <a:gd name="T110" fmla="*/ 1077 w 3304"/>
              <a:gd name="T111" fmla="*/ 2247 h 3406"/>
              <a:gd name="T112" fmla="*/ 1246 w 3304"/>
              <a:gd name="T113" fmla="*/ 2702 h 3406"/>
              <a:gd name="T114" fmla="*/ 1710 w 3304"/>
              <a:gd name="T115" fmla="*/ 2860 h 3406"/>
              <a:gd name="T116" fmla="*/ 2129 w 3304"/>
              <a:gd name="T117" fmla="*/ 2620 h 3406"/>
              <a:gd name="T118" fmla="*/ 2203 w 3304"/>
              <a:gd name="T119" fmla="*/ 2137 h 3406"/>
              <a:gd name="T120" fmla="*/ 1874 w 3304"/>
              <a:gd name="T121" fmla="*/ 1790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4" h="3406">
                <a:moveTo>
                  <a:pt x="1651" y="1549"/>
                </a:moveTo>
                <a:lnTo>
                  <a:pt x="1691" y="1550"/>
                </a:lnTo>
                <a:lnTo>
                  <a:pt x="1730" y="1553"/>
                </a:lnTo>
                <a:lnTo>
                  <a:pt x="1767" y="1557"/>
                </a:lnTo>
                <a:lnTo>
                  <a:pt x="1805" y="1564"/>
                </a:lnTo>
                <a:lnTo>
                  <a:pt x="1841" y="1573"/>
                </a:lnTo>
                <a:lnTo>
                  <a:pt x="1878" y="1583"/>
                </a:lnTo>
                <a:lnTo>
                  <a:pt x="1913" y="1595"/>
                </a:lnTo>
                <a:lnTo>
                  <a:pt x="1947" y="1608"/>
                </a:lnTo>
                <a:lnTo>
                  <a:pt x="1981" y="1623"/>
                </a:lnTo>
                <a:lnTo>
                  <a:pt x="2013" y="1641"/>
                </a:lnTo>
                <a:lnTo>
                  <a:pt x="2045" y="1659"/>
                </a:lnTo>
                <a:lnTo>
                  <a:pt x="2077" y="1679"/>
                </a:lnTo>
                <a:lnTo>
                  <a:pt x="2106" y="1700"/>
                </a:lnTo>
                <a:lnTo>
                  <a:pt x="2135" y="1722"/>
                </a:lnTo>
                <a:lnTo>
                  <a:pt x="2162" y="1746"/>
                </a:lnTo>
                <a:lnTo>
                  <a:pt x="2188" y="1771"/>
                </a:lnTo>
                <a:lnTo>
                  <a:pt x="2213" y="1797"/>
                </a:lnTo>
                <a:lnTo>
                  <a:pt x="2237" y="1824"/>
                </a:lnTo>
                <a:lnTo>
                  <a:pt x="2261" y="1853"/>
                </a:lnTo>
                <a:lnTo>
                  <a:pt x="2282" y="1883"/>
                </a:lnTo>
                <a:lnTo>
                  <a:pt x="2301" y="1913"/>
                </a:lnTo>
                <a:lnTo>
                  <a:pt x="2319" y="1945"/>
                </a:lnTo>
                <a:lnTo>
                  <a:pt x="2336" y="1977"/>
                </a:lnTo>
                <a:lnTo>
                  <a:pt x="2351" y="2011"/>
                </a:lnTo>
                <a:lnTo>
                  <a:pt x="2365" y="2046"/>
                </a:lnTo>
                <a:lnTo>
                  <a:pt x="2377" y="2081"/>
                </a:lnTo>
                <a:lnTo>
                  <a:pt x="2387" y="2117"/>
                </a:lnTo>
                <a:lnTo>
                  <a:pt x="2395" y="2154"/>
                </a:lnTo>
                <a:lnTo>
                  <a:pt x="2402" y="2191"/>
                </a:lnTo>
                <a:lnTo>
                  <a:pt x="2407" y="2229"/>
                </a:lnTo>
                <a:lnTo>
                  <a:pt x="2409" y="2267"/>
                </a:lnTo>
                <a:lnTo>
                  <a:pt x="2410" y="2306"/>
                </a:lnTo>
                <a:lnTo>
                  <a:pt x="2409" y="2345"/>
                </a:lnTo>
                <a:lnTo>
                  <a:pt x="2407" y="2383"/>
                </a:lnTo>
                <a:lnTo>
                  <a:pt x="2402" y="2422"/>
                </a:lnTo>
                <a:lnTo>
                  <a:pt x="2395" y="2459"/>
                </a:lnTo>
                <a:lnTo>
                  <a:pt x="2387" y="2495"/>
                </a:lnTo>
                <a:lnTo>
                  <a:pt x="2377" y="2531"/>
                </a:lnTo>
                <a:lnTo>
                  <a:pt x="2365" y="2566"/>
                </a:lnTo>
                <a:lnTo>
                  <a:pt x="2351" y="2601"/>
                </a:lnTo>
                <a:lnTo>
                  <a:pt x="2336" y="2634"/>
                </a:lnTo>
                <a:lnTo>
                  <a:pt x="2319" y="2667"/>
                </a:lnTo>
                <a:lnTo>
                  <a:pt x="2301" y="2698"/>
                </a:lnTo>
                <a:lnTo>
                  <a:pt x="2282" y="2729"/>
                </a:lnTo>
                <a:lnTo>
                  <a:pt x="2261" y="2758"/>
                </a:lnTo>
                <a:lnTo>
                  <a:pt x="2237" y="2787"/>
                </a:lnTo>
                <a:lnTo>
                  <a:pt x="2213" y="2815"/>
                </a:lnTo>
                <a:lnTo>
                  <a:pt x="2188" y="2842"/>
                </a:lnTo>
                <a:lnTo>
                  <a:pt x="2162" y="2867"/>
                </a:lnTo>
                <a:lnTo>
                  <a:pt x="2135" y="2890"/>
                </a:lnTo>
                <a:lnTo>
                  <a:pt x="2106" y="2913"/>
                </a:lnTo>
                <a:lnTo>
                  <a:pt x="2077" y="2934"/>
                </a:lnTo>
                <a:lnTo>
                  <a:pt x="2045" y="2953"/>
                </a:lnTo>
                <a:lnTo>
                  <a:pt x="2013" y="2972"/>
                </a:lnTo>
                <a:lnTo>
                  <a:pt x="1981" y="2988"/>
                </a:lnTo>
                <a:lnTo>
                  <a:pt x="1947" y="3003"/>
                </a:lnTo>
                <a:lnTo>
                  <a:pt x="1913" y="3017"/>
                </a:lnTo>
                <a:lnTo>
                  <a:pt x="1878" y="3029"/>
                </a:lnTo>
                <a:lnTo>
                  <a:pt x="1841" y="3039"/>
                </a:lnTo>
                <a:lnTo>
                  <a:pt x="1805" y="3047"/>
                </a:lnTo>
                <a:lnTo>
                  <a:pt x="1767" y="3054"/>
                </a:lnTo>
                <a:lnTo>
                  <a:pt x="1730" y="3059"/>
                </a:lnTo>
                <a:lnTo>
                  <a:pt x="1691" y="3062"/>
                </a:lnTo>
                <a:lnTo>
                  <a:pt x="1651" y="3063"/>
                </a:lnTo>
                <a:lnTo>
                  <a:pt x="1613" y="3062"/>
                </a:lnTo>
                <a:lnTo>
                  <a:pt x="1574" y="3059"/>
                </a:lnTo>
                <a:lnTo>
                  <a:pt x="1537" y="3054"/>
                </a:lnTo>
                <a:lnTo>
                  <a:pt x="1499" y="3047"/>
                </a:lnTo>
                <a:lnTo>
                  <a:pt x="1462" y="3039"/>
                </a:lnTo>
                <a:lnTo>
                  <a:pt x="1426" y="3029"/>
                </a:lnTo>
                <a:lnTo>
                  <a:pt x="1391" y="3017"/>
                </a:lnTo>
                <a:lnTo>
                  <a:pt x="1357" y="3003"/>
                </a:lnTo>
                <a:lnTo>
                  <a:pt x="1323" y="2988"/>
                </a:lnTo>
                <a:lnTo>
                  <a:pt x="1291" y="2972"/>
                </a:lnTo>
                <a:lnTo>
                  <a:pt x="1258" y="2953"/>
                </a:lnTo>
                <a:lnTo>
                  <a:pt x="1227" y="2934"/>
                </a:lnTo>
                <a:lnTo>
                  <a:pt x="1198" y="2913"/>
                </a:lnTo>
                <a:lnTo>
                  <a:pt x="1169" y="2890"/>
                </a:lnTo>
                <a:lnTo>
                  <a:pt x="1142" y="2867"/>
                </a:lnTo>
                <a:lnTo>
                  <a:pt x="1116" y="2842"/>
                </a:lnTo>
                <a:lnTo>
                  <a:pt x="1091" y="2815"/>
                </a:lnTo>
                <a:lnTo>
                  <a:pt x="1066" y="2787"/>
                </a:lnTo>
                <a:lnTo>
                  <a:pt x="1043" y="2758"/>
                </a:lnTo>
                <a:lnTo>
                  <a:pt x="1022" y="2729"/>
                </a:lnTo>
                <a:lnTo>
                  <a:pt x="1003" y="2698"/>
                </a:lnTo>
                <a:lnTo>
                  <a:pt x="985" y="2667"/>
                </a:lnTo>
                <a:lnTo>
                  <a:pt x="968" y="2634"/>
                </a:lnTo>
                <a:lnTo>
                  <a:pt x="953" y="2601"/>
                </a:lnTo>
                <a:lnTo>
                  <a:pt x="939" y="2566"/>
                </a:lnTo>
                <a:lnTo>
                  <a:pt x="927" y="2531"/>
                </a:lnTo>
                <a:lnTo>
                  <a:pt x="917" y="2495"/>
                </a:lnTo>
                <a:lnTo>
                  <a:pt x="909" y="2459"/>
                </a:lnTo>
                <a:lnTo>
                  <a:pt x="902" y="2422"/>
                </a:lnTo>
                <a:lnTo>
                  <a:pt x="897" y="2383"/>
                </a:lnTo>
                <a:lnTo>
                  <a:pt x="894" y="2345"/>
                </a:lnTo>
                <a:lnTo>
                  <a:pt x="893" y="2306"/>
                </a:lnTo>
                <a:lnTo>
                  <a:pt x="894" y="2267"/>
                </a:lnTo>
                <a:lnTo>
                  <a:pt x="897" y="2229"/>
                </a:lnTo>
                <a:lnTo>
                  <a:pt x="902" y="2191"/>
                </a:lnTo>
                <a:lnTo>
                  <a:pt x="909" y="2154"/>
                </a:lnTo>
                <a:lnTo>
                  <a:pt x="917" y="2117"/>
                </a:lnTo>
                <a:lnTo>
                  <a:pt x="927" y="2081"/>
                </a:lnTo>
                <a:lnTo>
                  <a:pt x="939" y="2046"/>
                </a:lnTo>
                <a:lnTo>
                  <a:pt x="953" y="2011"/>
                </a:lnTo>
                <a:lnTo>
                  <a:pt x="968" y="1977"/>
                </a:lnTo>
                <a:lnTo>
                  <a:pt x="985" y="1945"/>
                </a:lnTo>
                <a:lnTo>
                  <a:pt x="1003" y="1913"/>
                </a:lnTo>
                <a:lnTo>
                  <a:pt x="1022" y="1883"/>
                </a:lnTo>
                <a:lnTo>
                  <a:pt x="1044" y="1853"/>
                </a:lnTo>
                <a:lnTo>
                  <a:pt x="1066" y="1824"/>
                </a:lnTo>
                <a:lnTo>
                  <a:pt x="1091" y="1797"/>
                </a:lnTo>
                <a:lnTo>
                  <a:pt x="1116" y="1771"/>
                </a:lnTo>
                <a:lnTo>
                  <a:pt x="1142" y="1746"/>
                </a:lnTo>
                <a:lnTo>
                  <a:pt x="1169" y="1722"/>
                </a:lnTo>
                <a:lnTo>
                  <a:pt x="1198" y="1700"/>
                </a:lnTo>
                <a:lnTo>
                  <a:pt x="1227" y="1679"/>
                </a:lnTo>
                <a:lnTo>
                  <a:pt x="1258" y="1659"/>
                </a:lnTo>
                <a:lnTo>
                  <a:pt x="1291" y="1641"/>
                </a:lnTo>
                <a:lnTo>
                  <a:pt x="1323" y="1623"/>
                </a:lnTo>
                <a:lnTo>
                  <a:pt x="1357" y="1608"/>
                </a:lnTo>
                <a:lnTo>
                  <a:pt x="1391" y="1595"/>
                </a:lnTo>
                <a:lnTo>
                  <a:pt x="1426" y="1583"/>
                </a:lnTo>
                <a:lnTo>
                  <a:pt x="1462" y="1573"/>
                </a:lnTo>
                <a:lnTo>
                  <a:pt x="1499" y="1564"/>
                </a:lnTo>
                <a:lnTo>
                  <a:pt x="1537" y="1557"/>
                </a:lnTo>
                <a:lnTo>
                  <a:pt x="1574" y="1553"/>
                </a:lnTo>
                <a:lnTo>
                  <a:pt x="1613" y="1550"/>
                </a:lnTo>
                <a:lnTo>
                  <a:pt x="1651" y="1549"/>
                </a:lnTo>
                <a:close/>
                <a:moveTo>
                  <a:pt x="1651" y="1008"/>
                </a:moveTo>
                <a:lnTo>
                  <a:pt x="1631" y="1007"/>
                </a:lnTo>
                <a:lnTo>
                  <a:pt x="1612" y="1005"/>
                </a:lnTo>
                <a:lnTo>
                  <a:pt x="1592" y="1003"/>
                </a:lnTo>
                <a:lnTo>
                  <a:pt x="1573" y="1000"/>
                </a:lnTo>
                <a:lnTo>
                  <a:pt x="1554" y="995"/>
                </a:lnTo>
                <a:lnTo>
                  <a:pt x="1536" y="990"/>
                </a:lnTo>
                <a:lnTo>
                  <a:pt x="1517" y="984"/>
                </a:lnTo>
                <a:lnTo>
                  <a:pt x="1500" y="977"/>
                </a:lnTo>
                <a:lnTo>
                  <a:pt x="1482" y="969"/>
                </a:lnTo>
                <a:lnTo>
                  <a:pt x="1465" y="960"/>
                </a:lnTo>
                <a:lnTo>
                  <a:pt x="1448" y="951"/>
                </a:lnTo>
                <a:lnTo>
                  <a:pt x="1432" y="941"/>
                </a:lnTo>
                <a:lnTo>
                  <a:pt x="1417" y="930"/>
                </a:lnTo>
                <a:lnTo>
                  <a:pt x="1402" y="918"/>
                </a:lnTo>
                <a:lnTo>
                  <a:pt x="1388" y="906"/>
                </a:lnTo>
                <a:lnTo>
                  <a:pt x="1375" y="893"/>
                </a:lnTo>
                <a:lnTo>
                  <a:pt x="1362" y="880"/>
                </a:lnTo>
                <a:lnTo>
                  <a:pt x="1350" y="866"/>
                </a:lnTo>
                <a:lnTo>
                  <a:pt x="1338" y="851"/>
                </a:lnTo>
                <a:lnTo>
                  <a:pt x="1327" y="835"/>
                </a:lnTo>
                <a:lnTo>
                  <a:pt x="1317" y="819"/>
                </a:lnTo>
                <a:lnTo>
                  <a:pt x="1308" y="802"/>
                </a:lnTo>
                <a:lnTo>
                  <a:pt x="1299" y="786"/>
                </a:lnTo>
                <a:lnTo>
                  <a:pt x="1291" y="768"/>
                </a:lnTo>
                <a:lnTo>
                  <a:pt x="1284" y="751"/>
                </a:lnTo>
                <a:lnTo>
                  <a:pt x="1278" y="732"/>
                </a:lnTo>
                <a:lnTo>
                  <a:pt x="1272" y="714"/>
                </a:lnTo>
                <a:lnTo>
                  <a:pt x="1267" y="695"/>
                </a:lnTo>
                <a:lnTo>
                  <a:pt x="1264" y="676"/>
                </a:lnTo>
                <a:lnTo>
                  <a:pt x="1262" y="656"/>
                </a:lnTo>
                <a:lnTo>
                  <a:pt x="1260" y="637"/>
                </a:lnTo>
                <a:lnTo>
                  <a:pt x="1260" y="617"/>
                </a:lnTo>
                <a:lnTo>
                  <a:pt x="1260" y="596"/>
                </a:lnTo>
                <a:lnTo>
                  <a:pt x="1262" y="577"/>
                </a:lnTo>
                <a:lnTo>
                  <a:pt x="1264" y="557"/>
                </a:lnTo>
                <a:lnTo>
                  <a:pt x="1267" y="538"/>
                </a:lnTo>
                <a:lnTo>
                  <a:pt x="1272" y="519"/>
                </a:lnTo>
                <a:lnTo>
                  <a:pt x="1278" y="501"/>
                </a:lnTo>
                <a:lnTo>
                  <a:pt x="1284" y="482"/>
                </a:lnTo>
                <a:lnTo>
                  <a:pt x="1291" y="465"/>
                </a:lnTo>
                <a:lnTo>
                  <a:pt x="1299" y="447"/>
                </a:lnTo>
                <a:lnTo>
                  <a:pt x="1308" y="430"/>
                </a:lnTo>
                <a:lnTo>
                  <a:pt x="1317" y="413"/>
                </a:lnTo>
                <a:lnTo>
                  <a:pt x="1327" y="397"/>
                </a:lnTo>
                <a:lnTo>
                  <a:pt x="1338" y="382"/>
                </a:lnTo>
                <a:lnTo>
                  <a:pt x="1350" y="367"/>
                </a:lnTo>
                <a:lnTo>
                  <a:pt x="1362" y="353"/>
                </a:lnTo>
                <a:lnTo>
                  <a:pt x="1375" y="340"/>
                </a:lnTo>
                <a:lnTo>
                  <a:pt x="1388" y="327"/>
                </a:lnTo>
                <a:lnTo>
                  <a:pt x="1402" y="315"/>
                </a:lnTo>
                <a:lnTo>
                  <a:pt x="1417" y="303"/>
                </a:lnTo>
                <a:lnTo>
                  <a:pt x="1432" y="292"/>
                </a:lnTo>
                <a:lnTo>
                  <a:pt x="1448" y="282"/>
                </a:lnTo>
                <a:lnTo>
                  <a:pt x="1465" y="273"/>
                </a:lnTo>
                <a:lnTo>
                  <a:pt x="1482" y="264"/>
                </a:lnTo>
                <a:lnTo>
                  <a:pt x="1500" y="256"/>
                </a:lnTo>
                <a:lnTo>
                  <a:pt x="1517" y="249"/>
                </a:lnTo>
                <a:lnTo>
                  <a:pt x="1536" y="243"/>
                </a:lnTo>
                <a:lnTo>
                  <a:pt x="1554" y="238"/>
                </a:lnTo>
                <a:lnTo>
                  <a:pt x="1573" y="233"/>
                </a:lnTo>
                <a:lnTo>
                  <a:pt x="1592" y="230"/>
                </a:lnTo>
                <a:lnTo>
                  <a:pt x="1612" y="228"/>
                </a:lnTo>
                <a:lnTo>
                  <a:pt x="1631" y="226"/>
                </a:lnTo>
                <a:lnTo>
                  <a:pt x="1651" y="226"/>
                </a:lnTo>
                <a:lnTo>
                  <a:pt x="1673" y="226"/>
                </a:lnTo>
                <a:lnTo>
                  <a:pt x="1692" y="228"/>
                </a:lnTo>
                <a:lnTo>
                  <a:pt x="1712" y="230"/>
                </a:lnTo>
                <a:lnTo>
                  <a:pt x="1731" y="233"/>
                </a:lnTo>
                <a:lnTo>
                  <a:pt x="1750" y="238"/>
                </a:lnTo>
                <a:lnTo>
                  <a:pt x="1768" y="243"/>
                </a:lnTo>
                <a:lnTo>
                  <a:pt x="1787" y="249"/>
                </a:lnTo>
                <a:lnTo>
                  <a:pt x="1804" y="256"/>
                </a:lnTo>
                <a:lnTo>
                  <a:pt x="1822" y="264"/>
                </a:lnTo>
                <a:lnTo>
                  <a:pt x="1838" y="273"/>
                </a:lnTo>
                <a:lnTo>
                  <a:pt x="1855" y="282"/>
                </a:lnTo>
                <a:lnTo>
                  <a:pt x="1871" y="292"/>
                </a:lnTo>
                <a:lnTo>
                  <a:pt x="1887" y="303"/>
                </a:lnTo>
                <a:lnTo>
                  <a:pt x="1901" y="315"/>
                </a:lnTo>
                <a:lnTo>
                  <a:pt x="1916" y="327"/>
                </a:lnTo>
                <a:lnTo>
                  <a:pt x="1929" y="340"/>
                </a:lnTo>
                <a:lnTo>
                  <a:pt x="1942" y="353"/>
                </a:lnTo>
                <a:lnTo>
                  <a:pt x="1954" y="367"/>
                </a:lnTo>
                <a:lnTo>
                  <a:pt x="1966" y="382"/>
                </a:lnTo>
                <a:lnTo>
                  <a:pt x="1977" y="397"/>
                </a:lnTo>
                <a:lnTo>
                  <a:pt x="1987" y="413"/>
                </a:lnTo>
                <a:lnTo>
                  <a:pt x="1996" y="430"/>
                </a:lnTo>
                <a:lnTo>
                  <a:pt x="2005" y="447"/>
                </a:lnTo>
                <a:lnTo>
                  <a:pt x="2013" y="465"/>
                </a:lnTo>
                <a:lnTo>
                  <a:pt x="2020" y="482"/>
                </a:lnTo>
                <a:lnTo>
                  <a:pt x="2026" y="501"/>
                </a:lnTo>
                <a:lnTo>
                  <a:pt x="2031" y="519"/>
                </a:lnTo>
                <a:lnTo>
                  <a:pt x="2035" y="538"/>
                </a:lnTo>
                <a:lnTo>
                  <a:pt x="2039" y="557"/>
                </a:lnTo>
                <a:lnTo>
                  <a:pt x="2041" y="577"/>
                </a:lnTo>
                <a:lnTo>
                  <a:pt x="2043" y="596"/>
                </a:lnTo>
                <a:lnTo>
                  <a:pt x="2043" y="617"/>
                </a:lnTo>
                <a:lnTo>
                  <a:pt x="2043" y="637"/>
                </a:lnTo>
                <a:lnTo>
                  <a:pt x="2041" y="656"/>
                </a:lnTo>
                <a:lnTo>
                  <a:pt x="2039" y="676"/>
                </a:lnTo>
                <a:lnTo>
                  <a:pt x="2035" y="695"/>
                </a:lnTo>
                <a:lnTo>
                  <a:pt x="2031" y="714"/>
                </a:lnTo>
                <a:lnTo>
                  <a:pt x="2026" y="732"/>
                </a:lnTo>
                <a:lnTo>
                  <a:pt x="2020" y="751"/>
                </a:lnTo>
                <a:lnTo>
                  <a:pt x="2013" y="768"/>
                </a:lnTo>
                <a:lnTo>
                  <a:pt x="2005" y="786"/>
                </a:lnTo>
                <a:lnTo>
                  <a:pt x="1996" y="802"/>
                </a:lnTo>
                <a:lnTo>
                  <a:pt x="1987" y="819"/>
                </a:lnTo>
                <a:lnTo>
                  <a:pt x="1977" y="835"/>
                </a:lnTo>
                <a:lnTo>
                  <a:pt x="1966" y="851"/>
                </a:lnTo>
                <a:lnTo>
                  <a:pt x="1954" y="866"/>
                </a:lnTo>
                <a:lnTo>
                  <a:pt x="1942" y="880"/>
                </a:lnTo>
                <a:lnTo>
                  <a:pt x="1929" y="893"/>
                </a:lnTo>
                <a:lnTo>
                  <a:pt x="1916" y="906"/>
                </a:lnTo>
                <a:lnTo>
                  <a:pt x="1901" y="918"/>
                </a:lnTo>
                <a:lnTo>
                  <a:pt x="1887" y="930"/>
                </a:lnTo>
                <a:lnTo>
                  <a:pt x="1871" y="941"/>
                </a:lnTo>
                <a:lnTo>
                  <a:pt x="1855" y="951"/>
                </a:lnTo>
                <a:lnTo>
                  <a:pt x="1838" y="960"/>
                </a:lnTo>
                <a:lnTo>
                  <a:pt x="1822" y="969"/>
                </a:lnTo>
                <a:lnTo>
                  <a:pt x="1804" y="977"/>
                </a:lnTo>
                <a:lnTo>
                  <a:pt x="1787" y="984"/>
                </a:lnTo>
                <a:lnTo>
                  <a:pt x="1768" y="990"/>
                </a:lnTo>
                <a:lnTo>
                  <a:pt x="1750" y="995"/>
                </a:lnTo>
                <a:lnTo>
                  <a:pt x="1731" y="1000"/>
                </a:lnTo>
                <a:lnTo>
                  <a:pt x="1712" y="1003"/>
                </a:lnTo>
                <a:lnTo>
                  <a:pt x="1692" y="1005"/>
                </a:lnTo>
                <a:lnTo>
                  <a:pt x="1673" y="1007"/>
                </a:lnTo>
                <a:lnTo>
                  <a:pt x="1651" y="1008"/>
                </a:lnTo>
                <a:close/>
                <a:moveTo>
                  <a:pt x="1031" y="1111"/>
                </a:moveTo>
                <a:lnTo>
                  <a:pt x="1031" y="270"/>
                </a:lnTo>
                <a:lnTo>
                  <a:pt x="1031" y="257"/>
                </a:lnTo>
                <a:lnTo>
                  <a:pt x="1032" y="243"/>
                </a:lnTo>
                <a:lnTo>
                  <a:pt x="1034" y="229"/>
                </a:lnTo>
                <a:lnTo>
                  <a:pt x="1036" y="216"/>
                </a:lnTo>
                <a:lnTo>
                  <a:pt x="1040" y="203"/>
                </a:lnTo>
                <a:lnTo>
                  <a:pt x="1043" y="190"/>
                </a:lnTo>
                <a:lnTo>
                  <a:pt x="1047" y="178"/>
                </a:lnTo>
                <a:lnTo>
                  <a:pt x="1052" y="166"/>
                </a:lnTo>
                <a:lnTo>
                  <a:pt x="1058" y="154"/>
                </a:lnTo>
                <a:lnTo>
                  <a:pt x="1064" y="142"/>
                </a:lnTo>
                <a:lnTo>
                  <a:pt x="1070" y="131"/>
                </a:lnTo>
                <a:lnTo>
                  <a:pt x="1077" y="120"/>
                </a:lnTo>
                <a:lnTo>
                  <a:pt x="1086" y="109"/>
                </a:lnTo>
                <a:lnTo>
                  <a:pt x="1094" y="99"/>
                </a:lnTo>
                <a:lnTo>
                  <a:pt x="1102" y="89"/>
                </a:lnTo>
                <a:lnTo>
                  <a:pt x="1111" y="80"/>
                </a:lnTo>
                <a:lnTo>
                  <a:pt x="1121" y="71"/>
                </a:lnTo>
                <a:lnTo>
                  <a:pt x="1130" y="62"/>
                </a:lnTo>
                <a:lnTo>
                  <a:pt x="1141" y="54"/>
                </a:lnTo>
                <a:lnTo>
                  <a:pt x="1151" y="46"/>
                </a:lnTo>
                <a:lnTo>
                  <a:pt x="1162" y="39"/>
                </a:lnTo>
                <a:lnTo>
                  <a:pt x="1173" y="32"/>
                </a:lnTo>
                <a:lnTo>
                  <a:pt x="1185" y="26"/>
                </a:lnTo>
                <a:lnTo>
                  <a:pt x="1197" y="21"/>
                </a:lnTo>
                <a:lnTo>
                  <a:pt x="1209" y="16"/>
                </a:lnTo>
                <a:lnTo>
                  <a:pt x="1222" y="12"/>
                </a:lnTo>
                <a:lnTo>
                  <a:pt x="1235" y="8"/>
                </a:lnTo>
                <a:lnTo>
                  <a:pt x="1248" y="5"/>
                </a:lnTo>
                <a:lnTo>
                  <a:pt x="1261" y="3"/>
                </a:lnTo>
                <a:lnTo>
                  <a:pt x="1274" y="1"/>
                </a:lnTo>
                <a:lnTo>
                  <a:pt x="1289" y="0"/>
                </a:lnTo>
                <a:lnTo>
                  <a:pt x="1303" y="0"/>
                </a:lnTo>
                <a:lnTo>
                  <a:pt x="2001" y="0"/>
                </a:lnTo>
                <a:lnTo>
                  <a:pt x="2015" y="0"/>
                </a:lnTo>
                <a:lnTo>
                  <a:pt x="2029" y="1"/>
                </a:lnTo>
                <a:lnTo>
                  <a:pt x="2042" y="3"/>
                </a:lnTo>
                <a:lnTo>
                  <a:pt x="2055" y="5"/>
                </a:lnTo>
                <a:lnTo>
                  <a:pt x="2069" y="8"/>
                </a:lnTo>
                <a:lnTo>
                  <a:pt x="2082" y="12"/>
                </a:lnTo>
                <a:lnTo>
                  <a:pt x="2095" y="16"/>
                </a:lnTo>
                <a:lnTo>
                  <a:pt x="2107" y="21"/>
                </a:lnTo>
                <a:lnTo>
                  <a:pt x="2119" y="26"/>
                </a:lnTo>
                <a:lnTo>
                  <a:pt x="2131" y="32"/>
                </a:lnTo>
                <a:lnTo>
                  <a:pt x="2142" y="39"/>
                </a:lnTo>
                <a:lnTo>
                  <a:pt x="2153" y="46"/>
                </a:lnTo>
                <a:lnTo>
                  <a:pt x="2163" y="54"/>
                </a:lnTo>
                <a:lnTo>
                  <a:pt x="2174" y="62"/>
                </a:lnTo>
                <a:lnTo>
                  <a:pt x="2183" y="71"/>
                </a:lnTo>
                <a:lnTo>
                  <a:pt x="2193" y="80"/>
                </a:lnTo>
                <a:lnTo>
                  <a:pt x="2202" y="89"/>
                </a:lnTo>
                <a:lnTo>
                  <a:pt x="2210" y="99"/>
                </a:lnTo>
                <a:lnTo>
                  <a:pt x="2218" y="109"/>
                </a:lnTo>
                <a:lnTo>
                  <a:pt x="2226" y="120"/>
                </a:lnTo>
                <a:lnTo>
                  <a:pt x="2233" y="131"/>
                </a:lnTo>
                <a:lnTo>
                  <a:pt x="2239" y="142"/>
                </a:lnTo>
                <a:lnTo>
                  <a:pt x="2245" y="154"/>
                </a:lnTo>
                <a:lnTo>
                  <a:pt x="2251" y="166"/>
                </a:lnTo>
                <a:lnTo>
                  <a:pt x="2257" y="178"/>
                </a:lnTo>
                <a:lnTo>
                  <a:pt x="2261" y="190"/>
                </a:lnTo>
                <a:lnTo>
                  <a:pt x="2265" y="203"/>
                </a:lnTo>
                <a:lnTo>
                  <a:pt x="2268" y="216"/>
                </a:lnTo>
                <a:lnTo>
                  <a:pt x="2270" y="229"/>
                </a:lnTo>
                <a:lnTo>
                  <a:pt x="2272" y="243"/>
                </a:lnTo>
                <a:lnTo>
                  <a:pt x="2273" y="257"/>
                </a:lnTo>
                <a:lnTo>
                  <a:pt x="2273" y="270"/>
                </a:lnTo>
                <a:lnTo>
                  <a:pt x="2273" y="1111"/>
                </a:lnTo>
                <a:lnTo>
                  <a:pt x="2155" y="1111"/>
                </a:lnTo>
                <a:lnTo>
                  <a:pt x="2155" y="270"/>
                </a:lnTo>
                <a:lnTo>
                  <a:pt x="2154" y="255"/>
                </a:lnTo>
                <a:lnTo>
                  <a:pt x="2152" y="240"/>
                </a:lnTo>
                <a:lnTo>
                  <a:pt x="2148" y="225"/>
                </a:lnTo>
                <a:lnTo>
                  <a:pt x="2143" y="211"/>
                </a:lnTo>
                <a:lnTo>
                  <a:pt x="2136" y="198"/>
                </a:lnTo>
                <a:lnTo>
                  <a:pt x="2129" y="185"/>
                </a:lnTo>
                <a:lnTo>
                  <a:pt x="2120" y="173"/>
                </a:lnTo>
                <a:lnTo>
                  <a:pt x="2110" y="163"/>
                </a:lnTo>
                <a:lnTo>
                  <a:pt x="2099" y="153"/>
                </a:lnTo>
                <a:lnTo>
                  <a:pt x="2087" y="144"/>
                </a:lnTo>
                <a:lnTo>
                  <a:pt x="2075" y="136"/>
                </a:lnTo>
                <a:lnTo>
                  <a:pt x="2061" y="130"/>
                </a:lnTo>
                <a:lnTo>
                  <a:pt x="2046" y="125"/>
                </a:lnTo>
                <a:lnTo>
                  <a:pt x="2032" y="121"/>
                </a:lnTo>
                <a:lnTo>
                  <a:pt x="2017" y="119"/>
                </a:lnTo>
                <a:lnTo>
                  <a:pt x="2001" y="118"/>
                </a:lnTo>
                <a:lnTo>
                  <a:pt x="1303" y="118"/>
                </a:lnTo>
                <a:lnTo>
                  <a:pt x="1287" y="119"/>
                </a:lnTo>
                <a:lnTo>
                  <a:pt x="1271" y="121"/>
                </a:lnTo>
                <a:lnTo>
                  <a:pt x="1257" y="125"/>
                </a:lnTo>
                <a:lnTo>
                  <a:pt x="1243" y="130"/>
                </a:lnTo>
                <a:lnTo>
                  <a:pt x="1229" y="136"/>
                </a:lnTo>
                <a:lnTo>
                  <a:pt x="1217" y="144"/>
                </a:lnTo>
                <a:lnTo>
                  <a:pt x="1205" y="153"/>
                </a:lnTo>
                <a:lnTo>
                  <a:pt x="1194" y="163"/>
                </a:lnTo>
                <a:lnTo>
                  <a:pt x="1184" y="173"/>
                </a:lnTo>
                <a:lnTo>
                  <a:pt x="1175" y="185"/>
                </a:lnTo>
                <a:lnTo>
                  <a:pt x="1168" y="198"/>
                </a:lnTo>
                <a:lnTo>
                  <a:pt x="1161" y="211"/>
                </a:lnTo>
                <a:lnTo>
                  <a:pt x="1156" y="225"/>
                </a:lnTo>
                <a:lnTo>
                  <a:pt x="1152" y="240"/>
                </a:lnTo>
                <a:lnTo>
                  <a:pt x="1150" y="255"/>
                </a:lnTo>
                <a:lnTo>
                  <a:pt x="1149" y="270"/>
                </a:lnTo>
                <a:lnTo>
                  <a:pt x="1149" y="1111"/>
                </a:lnTo>
                <a:lnTo>
                  <a:pt x="1031" y="1111"/>
                </a:lnTo>
                <a:close/>
                <a:moveTo>
                  <a:pt x="1651" y="890"/>
                </a:moveTo>
                <a:lnTo>
                  <a:pt x="1666" y="890"/>
                </a:lnTo>
                <a:lnTo>
                  <a:pt x="1680" y="889"/>
                </a:lnTo>
                <a:lnTo>
                  <a:pt x="1694" y="887"/>
                </a:lnTo>
                <a:lnTo>
                  <a:pt x="1707" y="885"/>
                </a:lnTo>
                <a:lnTo>
                  <a:pt x="1721" y="882"/>
                </a:lnTo>
                <a:lnTo>
                  <a:pt x="1734" y="878"/>
                </a:lnTo>
                <a:lnTo>
                  <a:pt x="1746" y="874"/>
                </a:lnTo>
                <a:lnTo>
                  <a:pt x="1759" y="869"/>
                </a:lnTo>
                <a:lnTo>
                  <a:pt x="1771" y="863"/>
                </a:lnTo>
                <a:lnTo>
                  <a:pt x="1783" y="857"/>
                </a:lnTo>
                <a:lnTo>
                  <a:pt x="1794" y="851"/>
                </a:lnTo>
                <a:lnTo>
                  <a:pt x="1805" y="844"/>
                </a:lnTo>
                <a:lnTo>
                  <a:pt x="1816" y="835"/>
                </a:lnTo>
                <a:lnTo>
                  <a:pt x="1826" y="827"/>
                </a:lnTo>
                <a:lnTo>
                  <a:pt x="1836" y="818"/>
                </a:lnTo>
                <a:lnTo>
                  <a:pt x="1845" y="809"/>
                </a:lnTo>
                <a:lnTo>
                  <a:pt x="1854" y="800"/>
                </a:lnTo>
                <a:lnTo>
                  <a:pt x="1864" y="790"/>
                </a:lnTo>
                <a:lnTo>
                  <a:pt x="1872" y="780"/>
                </a:lnTo>
                <a:lnTo>
                  <a:pt x="1880" y="769"/>
                </a:lnTo>
                <a:lnTo>
                  <a:pt x="1887" y="758"/>
                </a:lnTo>
                <a:lnTo>
                  <a:pt x="1893" y="747"/>
                </a:lnTo>
                <a:lnTo>
                  <a:pt x="1899" y="735"/>
                </a:lnTo>
                <a:lnTo>
                  <a:pt x="1905" y="723"/>
                </a:lnTo>
                <a:lnTo>
                  <a:pt x="1910" y="710"/>
                </a:lnTo>
                <a:lnTo>
                  <a:pt x="1914" y="698"/>
                </a:lnTo>
                <a:lnTo>
                  <a:pt x="1918" y="685"/>
                </a:lnTo>
                <a:lnTo>
                  <a:pt x="1921" y="672"/>
                </a:lnTo>
                <a:lnTo>
                  <a:pt x="1923" y="658"/>
                </a:lnTo>
                <a:lnTo>
                  <a:pt x="1925" y="644"/>
                </a:lnTo>
                <a:lnTo>
                  <a:pt x="1926" y="631"/>
                </a:lnTo>
                <a:lnTo>
                  <a:pt x="1926" y="617"/>
                </a:lnTo>
                <a:lnTo>
                  <a:pt x="1926" y="602"/>
                </a:lnTo>
                <a:lnTo>
                  <a:pt x="1925" y="589"/>
                </a:lnTo>
                <a:lnTo>
                  <a:pt x="1923" y="575"/>
                </a:lnTo>
                <a:lnTo>
                  <a:pt x="1921" y="562"/>
                </a:lnTo>
                <a:lnTo>
                  <a:pt x="1918" y="548"/>
                </a:lnTo>
                <a:lnTo>
                  <a:pt x="1914" y="535"/>
                </a:lnTo>
                <a:lnTo>
                  <a:pt x="1910" y="523"/>
                </a:lnTo>
                <a:lnTo>
                  <a:pt x="1905" y="510"/>
                </a:lnTo>
                <a:lnTo>
                  <a:pt x="1899" y="498"/>
                </a:lnTo>
                <a:lnTo>
                  <a:pt x="1893" y="486"/>
                </a:lnTo>
                <a:lnTo>
                  <a:pt x="1887" y="475"/>
                </a:lnTo>
                <a:lnTo>
                  <a:pt x="1880" y="464"/>
                </a:lnTo>
                <a:lnTo>
                  <a:pt x="1872" y="453"/>
                </a:lnTo>
                <a:lnTo>
                  <a:pt x="1864" y="442"/>
                </a:lnTo>
                <a:lnTo>
                  <a:pt x="1854" y="432"/>
                </a:lnTo>
                <a:lnTo>
                  <a:pt x="1845" y="423"/>
                </a:lnTo>
                <a:lnTo>
                  <a:pt x="1836" y="414"/>
                </a:lnTo>
                <a:lnTo>
                  <a:pt x="1826" y="405"/>
                </a:lnTo>
                <a:lnTo>
                  <a:pt x="1816" y="397"/>
                </a:lnTo>
                <a:lnTo>
                  <a:pt x="1805" y="389"/>
                </a:lnTo>
                <a:lnTo>
                  <a:pt x="1794" y="382"/>
                </a:lnTo>
                <a:lnTo>
                  <a:pt x="1783" y="376"/>
                </a:lnTo>
                <a:lnTo>
                  <a:pt x="1771" y="370"/>
                </a:lnTo>
                <a:lnTo>
                  <a:pt x="1759" y="364"/>
                </a:lnTo>
                <a:lnTo>
                  <a:pt x="1746" y="359"/>
                </a:lnTo>
                <a:lnTo>
                  <a:pt x="1734" y="355"/>
                </a:lnTo>
                <a:lnTo>
                  <a:pt x="1721" y="351"/>
                </a:lnTo>
                <a:lnTo>
                  <a:pt x="1707" y="348"/>
                </a:lnTo>
                <a:lnTo>
                  <a:pt x="1694" y="346"/>
                </a:lnTo>
                <a:lnTo>
                  <a:pt x="1680" y="344"/>
                </a:lnTo>
                <a:lnTo>
                  <a:pt x="1666" y="343"/>
                </a:lnTo>
                <a:lnTo>
                  <a:pt x="1651" y="343"/>
                </a:lnTo>
                <a:lnTo>
                  <a:pt x="1637" y="343"/>
                </a:lnTo>
                <a:lnTo>
                  <a:pt x="1624" y="344"/>
                </a:lnTo>
                <a:lnTo>
                  <a:pt x="1610" y="346"/>
                </a:lnTo>
                <a:lnTo>
                  <a:pt x="1596" y="348"/>
                </a:lnTo>
                <a:lnTo>
                  <a:pt x="1583" y="351"/>
                </a:lnTo>
                <a:lnTo>
                  <a:pt x="1570" y="355"/>
                </a:lnTo>
                <a:lnTo>
                  <a:pt x="1558" y="359"/>
                </a:lnTo>
                <a:lnTo>
                  <a:pt x="1545" y="364"/>
                </a:lnTo>
                <a:lnTo>
                  <a:pt x="1533" y="370"/>
                </a:lnTo>
                <a:lnTo>
                  <a:pt x="1521" y="376"/>
                </a:lnTo>
                <a:lnTo>
                  <a:pt x="1510" y="382"/>
                </a:lnTo>
                <a:lnTo>
                  <a:pt x="1499" y="389"/>
                </a:lnTo>
                <a:lnTo>
                  <a:pt x="1488" y="397"/>
                </a:lnTo>
                <a:lnTo>
                  <a:pt x="1478" y="405"/>
                </a:lnTo>
                <a:lnTo>
                  <a:pt x="1467" y="414"/>
                </a:lnTo>
                <a:lnTo>
                  <a:pt x="1458" y="423"/>
                </a:lnTo>
                <a:lnTo>
                  <a:pt x="1449" y="432"/>
                </a:lnTo>
                <a:lnTo>
                  <a:pt x="1440" y="442"/>
                </a:lnTo>
                <a:lnTo>
                  <a:pt x="1432" y="453"/>
                </a:lnTo>
                <a:lnTo>
                  <a:pt x="1424" y="464"/>
                </a:lnTo>
                <a:lnTo>
                  <a:pt x="1417" y="475"/>
                </a:lnTo>
                <a:lnTo>
                  <a:pt x="1411" y="486"/>
                </a:lnTo>
                <a:lnTo>
                  <a:pt x="1405" y="498"/>
                </a:lnTo>
                <a:lnTo>
                  <a:pt x="1399" y="510"/>
                </a:lnTo>
                <a:lnTo>
                  <a:pt x="1394" y="523"/>
                </a:lnTo>
                <a:lnTo>
                  <a:pt x="1390" y="535"/>
                </a:lnTo>
                <a:lnTo>
                  <a:pt x="1386" y="548"/>
                </a:lnTo>
                <a:lnTo>
                  <a:pt x="1383" y="562"/>
                </a:lnTo>
                <a:lnTo>
                  <a:pt x="1381" y="575"/>
                </a:lnTo>
                <a:lnTo>
                  <a:pt x="1379" y="589"/>
                </a:lnTo>
                <a:lnTo>
                  <a:pt x="1378" y="602"/>
                </a:lnTo>
                <a:lnTo>
                  <a:pt x="1378" y="617"/>
                </a:lnTo>
                <a:lnTo>
                  <a:pt x="1378" y="631"/>
                </a:lnTo>
                <a:lnTo>
                  <a:pt x="1379" y="644"/>
                </a:lnTo>
                <a:lnTo>
                  <a:pt x="1381" y="658"/>
                </a:lnTo>
                <a:lnTo>
                  <a:pt x="1383" y="672"/>
                </a:lnTo>
                <a:lnTo>
                  <a:pt x="1386" y="685"/>
                </a:lnTo>
                <a:lnTo>
                  <a:pt x="1390" y="698"/>
                </a:lnTo>
                <a:lnTo>
                  <a:pt x="1394" y="710"/>
                </a:lnTo>
                <a:lnTo>
                  <a:pt x="1399" y="723"/>
                </a:lnTo>
                <a:lnTo>
                  <a:pt x="1405" y="735"/>
                </a:lnTo>
                <a:lnTo>
                  <a:pt x="1411" y="747"/>
                </a:lnTo>
                <a:lnTo>
                  <a:pt x="1417" y="758"/>
                </a:lnTo>
                <a:lnTo>
                  <a:pt x="1424" y="769"/>
                </a:lnTo>
                <a:lnTo>
                  <a:pt x="1432" y="780"/>
                </a:lnTo>
                <a:lnTo>
                  <a:pt x="1440" y="790"/>
                </a:lnTo>
                <a:lnTo>
                  <a:pt x="1449" y="800"/>
                </a:lnTo>
                <a:lnTo>
                  <a:pt x="1458" y="809"/>
                </a:lnTo>
                <a:lnTo>
                  <a:pt x="1467" y="818"/>
                </a:lnTo>
                <a:lnTo>
                  <a:pt x="1478" y="827"/>
                </a:lnTo>
                <a:lnTo>
                  <a:pt x="1488" y="835"/>
                </a:lnTo>
                <a:lnTo>
                  <a:pt x="1499" y="844"/>
                </a:lnTo>
                <a:lnTo>
                  <a:pt x="1510" y="851"/>
                </a:lnTo>
                <a:lnTo>
                  <a:pt x="1521" y="857"/>
                </a:lnTo>
                <a:lnTo>
                  <a:pt x="1533" y="863"/>
                </a:lnTo>
                <a:lnTo>
                  <a:pt x="1545" y="869"/>
                </a:lnTo>
                <a:lnTo>
                  <a:pt x="1558" y="874"/>
                </a:lnTo>
                <a:lnTo>
                  <a:pt x="1570" y="878"/>
                </a:lnTo>
                <a:lnTo>
                  <a:pt x="1583" y="882"/>
                </a:lnTo>
                <a:lnTo>
                  <a:pt x="1596" y="885"/>
                </a:lnTo>
                <a:lnTo>
                  <a:pt x="1610" y="887"/>
                </a:lnTo>
                <a:lnTo>
                  <a:pt x="1624" y="889"/>
                </a:lnTo>
                <a:lnTo>
                  <a:pt x="1637" y="890"/>
                </a:lnTo>
                <a:lnTo>
                  <a:pt x="1651" y="890"/>
                </a:lnTo>
                <a:close/>
                <a:moveTo>
                  <a:pt x="608" y="3289"/>
                </a:moveTo>
                <a:lnTo>
                  <a:pt x="184" y="3289"/>
                </a:lnTo>
                <a:lnTo>
                  <a:pt x="177" y="3289"/>
                </a:lnTo>
                <a:lnTo>
                  <a:pt x="171" y="3288"/>
                </a:lnTo>
                <a:lnTo>
                  <a:pt x="164" y="3286"/>
                </a:lnTo>
                <a:lnTo>
                  <a:pt x="158" y="3284"/>
                </a:lnTo>
                <a:lnTo>
                  <a:pt x="153" y="3281"/>
                </a:lnTo>
                <a:lnTo>
                  <a:pt x="147" y="3278"/>
                </a:lnTo>
                <a:lnTo>
                  <a:pt x="142" y="3274"/>
                </a:lnTo>
                <a:lnTo>
                  <a:pt x="137" y="3270"/>
                </a:lnTo>
                <a:lnTo>
                  <a:pt x="133" y="3265"/>
                </a:lnTo>
                <a:lnTo>
                  <a:pt x="129" y="3260"/>
                </a:lnTo>
                <a:lnTo>
                  <a:pt x="126" y="3254"/>
                </a:lnTo>
                <a:lnTo>
                  <a:pt x="123" y="3249"/>
                </a:lnTo>
                <a:lnTo>
                  <a:pt x="121" y="3243"/>
                </a:lnTo>
                <a:lnTo>
                  <a:pt x="119" y="3236"/>
                </a:lnTo>
                <a:lnTo>
                  <a:pt x="118" y="3230"/>
                </a:lnTo>
                <a:lnTo>
                  <a:pt x="118" y="3223"/>
                </a:lnTo>
                <a:lnTo>
                  <a:pt x="118" y="1389"/>
                </a:lnTo>
                <a:lnTo>
                  <a:pt x="118" y="1383"/>
                </a:lnTo>
                <a:lnTo>
                  <a:pt x="119" y="1376"/>
                </a:lnTo>
                <a:lnTo>
                  <a:pt x="121" y="1370"/>
                </a:lnTo>
                <a:lnTo>
                  <a:pt x="123" y="1364"/>
                </a:lnTo>
                <a:lnTo>
                  <a:pt x="126" y="1358"/>
                </a:lnTo>
                <a:lnTo>
                  <a:pt x="129" y="1353"/>
                </a:lnTo>
                <a:lnTo>
                  <a:pt x="133" y="1348"/>
                </a:lnTo>
                <a:lnTo>
                  <a:pt x="137" y="1343"/>
                </a:lnTo>
                <a:lnTo>
                  <a:pt x="142" y="1339"/>
                </a:lnTo>
                <a:lnTo>
                  <a:pt x="147" y="1335"/>
                </a:lnTo>
                <a:lnTo>
                  <a:pt x="153" y="1331"/>
                </a:lnTo>
                <a:lnTo>
                  <a:pt x="158" y="1329"/>
                </a:lnTo>
                <a:lnTo>
                  <a:pt x="164" y="1326"/>
                </a:lnTo>
                <a:lnTo>
                  <a:pt x="171" y="1325"/>
                </a:lnTo>
                <a:lnTo>
                  <a:pt x="177" y="1324"/>
                </a:lnTo>
                <a:lnTo>
                  <a:pt x="184" y="1323"/>
                </a:lnTo>
                <a:lnTo>
                  <a:pt x="608" y="1323"/>
                </a:lnTo>
                <a:lnTo>
                  <a:pt x="608" y="1205"/>
                </a:lnTo>
                <a:lnTo>
                  <a:pt x="184" y="1205"/>
                </a:lnTo>
                <a:lnTo>
                  <a:pt x="165" y="1206"/>
                </a:lnTo>
                <a:lnTo>
                  <a:pt x="147" y="1209"/>
                </a:lnTo>
                <a:lnTo>
                  <a:pt x="130" y="1214"/>
                </a:lnTo>
                <a:lnTo>
                  <a:pt x="113" y="1220"/>
                </a:lnTo>
                <a:lnTo>
                  <a:pt x="96" y="1228"/>
                </a:lnTo>
                <a:lnTo>
                  <a:pt x="81" y="1238"/>
                </a:lnTo>
                <a:lnTo>
                  <a:pt x="67" y="1248"/>
                </a:lnTo>
                <a:lnTo>
                  <a:pt x="54" y="1260"/>
                </a:lnTo>
                <a:lnTo>
                  <a:pt x="42" y="1273"/>
                </a:lnTo>
                <a:lnTo>
                  <a:pt x="31" y="1287"/>
                </a:lnTo>
                <a:lnTo>
                  <a:pt x="22" y="1302"/>
                </a:lnTo>
                <a:lnTo>
                  <a:pt x="14" y="1318"/>
                </a:lnTo>
                <a:lnTo>
                  <a:pt x="8" y="1335"/>
                </a:lnTo>
                <a:lnTo>
                  <a:pt x="4" y="1352"/>
                </a:lnTo>
                <a:lnTo>
                  <a:pt x="1" y="1371"/>
                </a:lnTo>
                <a:lnTo>
                  <a:pt x="0" y="1389"/>
                </a:lnTo>
                <a:lnTo>
                  <a:pt x="0" y="3223"/>
                </a:lnTo>
                <a:lnTo>
                  <a:pt x="1" y="3242"/>
                </a:lnTo>
                <a:lnTo>
                  <a:pt x="4" y="3260"/>
                </a:lnTo>
                <a:lnTo>
                  <a:pt x="8" y="3277"/>
                </a:lnTo>
                <a:lnTo>
                  <a:pt x="14" y="3294"/>
                </a:lnTo>
                <a:lnTo>
                  <a:pt x="22" y="3310"/>
                </a:lnTo>
                <a:lnTo>
                  <a:pt x="31" y="3325"/>
                </a:lnTo>
                <a:lnTo>
                  <a:pt x="42" y="3339"/>
                </a:lnTo>
                <a:lnTo>
                  <a:pt x="54" y="3352"/>
                </a:lnTo>
                <a:lnTo>
                  <a:pt x="67" y="3364"/>
                </a:lnTo>
                <a:lnTo>
                  <a:pt x="81" y="3375"/>
                </a:lnTo>
                <a:lnTo>
                  <a:pt x="96" y="3384"/>
                </a:lnTo>
                <a:lnTo>
                  <a:pt x="113" y="3392"/>
                </a:lnTo>
                <a:lnTo>
                  <a:pt x="130" y="3398"/>
                </a:lnTo>
                <a:lnTo>
                  <a:pt x="147" y="3402"/>
                </a:lnTo>
                <a:lnTo>
                  <a:pt x="165" y="3405"/>
                </a:lnTo>
                <a:lnTo>
                  <a:pt x="184" y="3406"/>
                </a:lnTo>
                <a:lnTo>
                  <a:pt x="608" y="3406"/>
                </a:lnTo>
                <a:lnTo>
                  <a:pt x="608" y="3289"/>
                </a:lnTo>
                <a:close/>
                <a:moveTo>
                  <a:pt x="2696" y="3289"/>
                </a:moveTo>
                <a:lnTo>
                  <a:pt x="3120" y="3289"/>
                </a:lnTo>
                <a:lnTo>
                  <a:pt x="3127" y="3289"/>
                </a:lnTo>
                <a:lnTo>
                  <a:pt x="3133" y="3288"/>
                </a:lnTo>
                <a:lnTo>
                  <a:pt x="3140" y="3286"/>
                </a:lnTo>
                <a:lnTo>
                  <a:pt x="3146" y="3284"/>
                </a:lnTo>
                <a:lnTo>
                  <a:pt x="3151" y="3281"/>
                </a:lnTo>
                <a:lnTo>
                  <a:pt x="3157" y="3278"/>
                </a:lnTo>
                <a:lnTo>
                  <a:pt x="3162" y="3274"/>
                </a:lnTo>
                <a:lnTo>
                  <a:pt x="3167" y="3270"/>
                </a:lnTo>
                <a:lnTo>
                  <a:pt x="3171" y="3265"/>
                </a:lnTo>
                <a:lnTo>
                  <a:pt x="3175" y="3260"/>
                </a:lnTo>
                <a:lnTo>
                  <a:pt x="3178" y="3254"/>
                </a:lnTo>
                <a:lnTo>
                  <a:pt x="3181" y="3249"/>
                </a:lnTo>
                <a:lnTo>
                  <a:pt x="3183" y="3243"/>
                </a:lnTo>
                <a:lnTo>
                  <a:pt x="3185" y="3236"/>
                </a:lnTo>
                <a:lnTo>
                  <a:pt x="3186" y="3230"/>
                </a:lnTo>
                <a:lnTo>
                  <a:pt x="3186" y="3223"/>
                </a:lnTo>
                <a:lnTo>
                  <a:pt x="3186" y="1389"/>
                </a:lnTo>
                <a:lnTo>
                  <a:pt x="3186" y="1383"/>
                </a:lnTo>
                <a:lnTo>
                  <a:pt x="3185" y="1376"/>
                </a:lnTo>
                <a:lnTo>
                  <a:pt x="3183" y="1370"/>
                </a:lnTo>
                <a:lnTo>
                  <a:pt x="3181" y="1364"/>
                </a:lnTo>
                <a:lnTo>
                  <a:pt x="3178" y="1358"/>
                </a:lnTo>
                <a:lnTo>
                  <a:pt x="3175" y="1353"/>
                </a:lnTo>
                <a:lnTo>
                  <a:pt x="3171" y="1348"/>
                </a:lnTo>
                <a:lnTo>
                  <a:pt x="3167" y="1343"/>
                </a:lnTo>
                <a:lnTo>
                  <a:pt x="3162" y="1339"/>
                </a:lnTo>
                <a:lnTo>
                  <a:pt x="3157" y="1335"/>
                </a:lnTo>
                <a:lnTo>
                  <a:pt x="3151" y="1331"/>
                </a:lnTo>
                <a:lnTo>
                  <a:pt x="3146" y="1329"/>
                </a:lnTo>
                <a:lnTo>
                  <a:pt x="3140" y="1326"/>
                </a:lnTo>
                <a:lnTo>
                  <a:pt x="3133" y="1325"/>
                </a:lnTo>
                <a:lnTo>
                  <a:pt x="3127" y="1324"/>
                </a:lnTo>
                <a:lnTo>
                  <a:pt x="3120" y="1323"/>
                </a:lnTo>
                <a:lnTo>
                  <a:pt x="2696" y="1323"/>
                </a:lnTo>
                <a:lnTo>
                  <a:pt x="2696" y="1205"/>
                </a:lnTo>
                <a:lnTo>
                  <a:pt x="3120" y="1205"/>
                </a:lnTo>
                <a:lnTo>
                  <a:pt x="3139" y="1206"/>
                </a:lnTo>
                <a:lnTo>
                  <a:pt x="3157" y="1209"/>
                </a:lnTo>
                <a:lnTo>
                  <a:pt x="3174" y="1214"/>
                </a:lnTo>
                <a:lnTo>
                  <a:pt x="3191" y="1220"/>
                </a:lnTo>
                <a:lnTo>
                  <a:pt x="3207" y="1228"/>
                </a:lnTo>
                <a:lnTo>
                  <a:pt x="3222" y="1238"/>
                </a:lnTo>
                <a:lnTo>
                  <a:pt x="3237" y="1248"/>
                </a:lnTo>
                <a:lnTo>
                  <a:pt x="3250" y="1260"/>
                </a:lnTo>
                <a:lnTo>
                  <a:pt x="3262" y="1273"/>
                </a:lnTo>
                <a:lnTo>
                  <a:pt x="3273" y="1287"/>
                </a:lnTo>
                <a:lnTo>
                  <a:pt x="3282" y="1302"/>
                </a:lnTo>
                <a:lnTo>
                  <a:pt x="3290" y="1318"/>
                </a:lnTo>
                <a:lnTo>
                  <a:pt x="3296" y="1335"/>
                </a:lnTo>
                <a:lnTo>
                  <a:pt x="3300" y="1352"/>
                </a:lnTo>
                <a:lnTo>
                  <a:pt x="3303" y="1371"/>
                </a:lnTo>
                <a:lnTo>
                  <a:pt x="3304" y="1389"/>
                </a:lnTo>
                <a:lnTo>
                  <a:pt x="3304" y="3223"/>
                </a:lnTo>
                <a:lnTo>
                  <a:pt x="3303" y="3242"/>
                </a:lnTo>
                <a:lnTo>
                  <a:pt x="3300" y="3260"/>
                </a:lnTo>
                <a:lnTo>
                  <a:pt x="3296" y="3277"/>
                </a:lnTo>
                <a:lnTo>
                  <a:pt x="3290" y="3294"/>
                </a:lnTo>
                <a:lnTo>
                  <a:pt x="3282" y="3310"/>
                </a:lnTo>
                <a:lnTo>
                  <a:pt x="3273" y="3325"/>
                </a:lnTo>
                <a:lnTo>
                  <a:pt x="3262" y="3339"/>
                </a:lnTo>
                <a:lnTo>
                  <a:pt x="3250" y="3352"/>
                </a:lnTo>
                <a:lnTo>
                  <a:pt x="3237" y="3364"/>
                </a:lnTo>
                <a:lnTo>
                  <a:pt x="3222" y="3375"/>
                </a:lnTo>
                <a:lnTo>
                  <a:pt x="3207" y="3384"/>
                </a:lnTo>
                <a:lnTo>
                  <a:pt x="3191" y="3392"/>
                </a:lnTo>
                <a:lnTo>
                  <a:pt x="3174" y="3398"/>
                </a:lnTo>
                <a:lnTo>
                  <a:pt x="3157" y="3402"/>
                </a:lnTo>
                <a:lnTo>
                  <a:pt x="3139" y="3405"/>
                </a:lnTo>
                <a:lnTo>
                  <a:pt x="3120" y="3406"/>
                </a:lnTo>
                <a:lnTo>
                  <a:pt x="2696" y="3406"/>
                </a:lnTo>
                <a:lnTo>
                  <a:pt x="2696" y="3289"/>
                </a:lnTo>
                <a:close/>
                <a:moveTo>
                  <a:pt x="442" y="1029"/>
                </a:moveTo>
                <a:lnTo>
                  <a:pt x="730" y="1029"/>
                </a:lnTo>
                <a:lnTo>
                  <a:pt x="738" y="1030"/>
                </a:lnTo>
                <a:lnTo>
                  <a:pt x="746" y="1031"/>
                </a:lnTo>
                <a:lnTo>
                  <a:pt x="753" y="1033"/>
                </a:lnTo>
                <a:lnTo>
                  <a:pt x="760" y="1036"/>
                </a:lnTo>
                <a:lnTo>
                  <a:pt x="766" y="1040"/>
                </a:lnTo>
                <a:lnTo>
                  <a:pt x="772" y="1045"/>
                </a:lnTo>
                <a:lnTo>
                  <a:pt x="777" y="1050"/>
                </a:lnTo>
                <a:lnTo>
                  <a:pt x="781" y="1055"/>
                </a:lnTo>
                <a:lnTo>
                  <a:pt x="785" y="1061"/>
                </a:lnTo>
                <a:lnTo>
                  <a:pt x="788" y="1068"/>
                </a:lnTo>
                <a:lnTo>
                  <a:pt x="791" y="1075"/>
                </a:lnTo>
                <a:lnTo>
                  <a:pt x="793" y="1082"/>
                </a:lnTo>
                <a:lnTo>
                  <a:pt x="795" y="1089"/>
                </a:lnTo>
                <a:lnTo>
                  <a:pt x="796" y="1096"/>
                </a:lnTo>
                <a:lnTo>
                  <a:pt x="796" y="1104"/>
                </a:lnTo>
                <a:lnTo>
                  <a:pt x="796" y="1111"/>
                </a:lnTo>
                <a:lnTo>
                  <a:pt x="913" y="1111"/>
                </a:lnTo>
                <a:lnTo>
                  <a:pt x="913" y="1093"/>
                </a:lnTo>
                <a:lnTo>
                  <a:pt x="911" y="1075"/>
                </a:lnTo>
                <a:lnTo>
                  <a:pt x="908" y="1056"/>
                </a:lnTo>
                <a:lnTo>
                  <a:pt x="903" y="1039"/>
                </a:lnTo>
                <a:lnTo>
                  <a:pt x="897" y="1021"/>
                </a:lnTo>
                <a:lnTo>
                  <a:pt x="889" y="1005"/>
                </a:lnTo>
                <a:lnTo>
                  <a:pt x="879" y="989"/>
                </a:lnTo>
                <a:lnTo>
                  <a:pt x="869" y="975"/>
                </a:lnTo>
                <a:lnTo>
                  <a:pt x="856" y="961"/>
                </a:lnTo>
                <a:lnTo>
                  <a:pt x="843" y="949"/>
                </a:lnTo>
                <a:lnTo>
                  <a:pt x="835" y="944"/>
                </a:lnTo>
                <a:lnTo>
                  <a:pt x="828" y="938"/>
                </a:lnTo>
                <a:lnTo>
                  <a:pt x="820" y="934"/>
                </a:lnTo>
                <a:lnTo>
                  <a:pt x="811" y="929"/>
                </a:lnTo>
                <a:lnTo>
                  <a:pt x="802" y="925"/>
                </a:lnTo>
                <a:lnTo>
                  <a:pt x="793" y="922"/>
                </a:lnTo>
                <a:lnTo>
                  <a:pt x="783" y="919"/>
                </a:lnTo>
                <a:lnTo>
                  <a:pt x="773" y="917"/>
                </a:lnTo>
                <a:lnTo>
                  <a:pt x="763" y="915"/>
                </a:lnTo>
                <a:lnTo>
                  <a:pt x="752" y="913"/>
                </a:lnTo>
                <a:lnTo>
                  <a:pt x="741" y="912"/>
                </a:lnTo>
                <a:lnTo>
                  <a:pt x="730" y="912"/>
                </a:lnTo>
                <a:lnTo>
                  <a:pt x="442" y="912"/>
                </a:lnTo>
                <a:lnTo>
                  <a:pt x="431" y="912"/>
                </a:lnTo>
                <a:lnTo>
                  <a:pt x="420" y="913"/>
                </a:lnTo>
                <a:lnTo>
                  <a:pt x="409" y="915"/>
                </a:lnTo>
                <a:lnTo>
                  <a:pt x="398" y="917"/>
                </a:lnTo>
                <a:lnTo>
                  <a:pt x="388" y="919"/>
                </a:lnTo>
                <a:lnTo>
                  <a:pt x="379" y="922"/>
                </a:lnTo>
                <a:lnTo>
                  <a:pt x="370" y="925"/>
                </a:lnTo>
                <a:lnTo>
                  <a:pt x="361" y="929"/>
                </a:lnTo>
                <a:lnTo>
                  <a:pt x="352" y="934"/>
                </a:lnTo>
                <a:lnTo>
                  <a:pt x="344" y="938"/>
                </a:lnTo>
                <a:lnTo>
                  <a:pt x="336" y="944"/>
                </a:lnTo>
                <a:lnTo>
                  <a:pt x="329" y="949"/>
                </a:lnTo>
                <a:lnTo>
                  <a:pt x="315" y="961"/>
                </a:lnTo>
                <a:lnTo>
                  <a:pt x="303" y="975"/>
                </a:lnTo>
                <a:lnTo>
                  <a:pt x="291" y="989"/>
                </a:lnTo>
                <a:lnTo>
                  <a:pt x="282" y="1005"/>
                </a:lnTo>
                <a:lnTo>
                  <a:pt x="275" y="1021"/>
                </a:lnTo>
                <a:lnTo>
                  <a:pt x="268" y="1039"/>
                </a:lnTo>
                <a:lnTo>
                  <a:pt x="264" y="1056"/>
                </a:lnTo>
                <a:lnTo>
                  <a:pt x="260" y="1075"/>
                </a:lnTo>
                <a:lnTo>
                  <a:pt x="259" y="1093"/>
                </a:lnTo>
                <a:lnTo>
                  <a:pt x="258" y="1111"/>
                </a:lnTo>
                <a:lnTo>
                  <a:pt x="376" y="1111"/>
                </a:lnTo>
                <a:lnTo>
                  <a:pt x="376" y="1104"/>
                </a:lnTo>
                <a:lnTo>
                  <a:pt x="376" y="1096"/>
                </a:lnTo>
                <a:lnTo>
                  <a:pt x="377" y="1089"/>
                </a:lnTo>
                <a:lnTo>
                  <a:pt x="379" y="1082"/>
                </a:lnTo>
                <a:lnTo>
                  <a:pt x="381" y="1075"/>
                </a:lnTo>
                <a:lnTo>
                  <a:pt x="383" y="1068"/>
                </a:lnTo>
                <a:lnTo>
                  <a:pt x="387" y="1061"/>
                </a:lnTo>
                <a:lnTo>
                  <a:pt x="390" y="1055"/>
                </a:lnTo>
                <a:lnTo>
                  <a:pt x="395" y="1050"/>
                </a:lnTo>
                <a:lnTo>
                  <a:pt x="400" y="1045"/>
                </a:lnTo>
                <a:lnTo>
                  <a:pt x="406" y="1040"/>
                </a:lnTo>
                <a:lnTo>
                  <a:pt x="412" y="1036"/>
                </a:lnTo>
                <a:lnTo>
                  <a:pt x="418" y="1033"/>
                </a:lnTo>
                <a:lnTo>
                  <a:pt x="426" y="1031"/>
                </a:lnTo>
                <a:lnTo>
                  <a:pt x="434" y="1030"/>
                </a:lnTo>
                <a:lnTo>
                  <a:pt x="442" y="1029"/>
                </a:lnTo>
                <a:close/>
                <a:moveTo>
                  <a:pt x="1651" y="1432"/>
                </a:moveTo>
                <a:lnTo>
                  <a:pt x="1607" y="1433"/>
                </a:lnTo>
                <a:lnTo>
                  <a:pt x="1562" y="1436"/>
                </a:lnTo>
                <a:lnTo>
                  <a:pt x="1519" y="1442"/>
                </a:lnTo>
                <a:lnTo>
                  <a:pt x="1476" y="1449"/>
                </a:lnTo>
                <a:lnTo>
                  <a:pt x="1433" y="1459"/>
                </a:lnTo>
                <a:lnTo>
                  <a:pt x="1391" y="1471"/>
                </a:lnTo>
                <a:lnTo>
                  <a:pt x="1351" y="1484"/>
                </a:lnTo>
                <a:lnTo>
                  <a:pt x="1311" y="1500"/>
                </a:lnTo>
                <a:lnTo>
                  <a:pt x="1271" y="1518"/>
                </a:lnTo>
                <a:lnTo>
                  <a:pt x="1234" y="1537"/>
                </a:lnTo>
                <a:lnTo>
                  <a:pt x="1197" y="1558"/>
                </a:lnTo>
                <a:lnTo>
                  <a:pt x="1162" y="1581"/>
                </a:lnTo>
                <a:lnTo>
                  <a:pt x="1128" y="1605"/>
                </a:lnTo>
                <a:lnTo>
                  <a:pt x="1095" y="1632"/>
                </a:lnTo>
                <a:lnTo>
                  <a:pt x="1062" y="1659"/>
                </a:lnTo>
                <a:lnTo>
                  <a:pt x="1032" y="1688"/>
                </a:lnTo>
                <a:lnTo>
                  <a:pt x="1003" y="1718"/>
                </a:lnTo>
                <a:lnTo>
                  <a:pt x="976" y="1750"/>
                </a:lnTo>
                <a:lnTo>
                  <a:pt x="950" y="1783"/>
                </a:lnTo>
                <a:lnTo>
                  <a:pt x="925" y="1817"/>
                </a:lnTo>
                <a:lnTo>
                  <a:pt x="903" y="1852"/>
                </a:lnTo>
                <a:lnTo>
                  <a:pt x="881" y="1889"/>
                </a:lnTo>
                <a:lnTo>
                  <a:pt x="861" y="1927"/>
                </a:lnTo>
                <a:lnTo>
                  <a:pt x="844" y="1965"/>
                </a:lnTo>
                <a:lnTo>
                  <a:pt x="828" y="2005"/>
                </a:lnTo>
                <a:lnTo>
                  <a:pt x="815" y="2046"/>
                </a:lnTo>
                <a:lnTo>
                  <a:pt x="803" y="2088"/>
                </a:lnTo>
                <a:lnTo>
                  <a:pt x="793" y="2130"/>
                </a:lnTo>
                <a:lnTo>
                  <a:pt x="785" y="2173"/>
                </a:lnTo>
                <a:lnTo>
                  <a:pt x="780" y="2217"/>
                </a:lnTo>
                <a:lnTo>
                  <a:pt x="776" y="2261"/>
                </a:lnTo>
                <a:lnTo>
                  <a:pt x="775" y="2306"/>
                </a:lnTo>
                <a:lnTo>
                  <a:pt x="776" y="2351"/>
                </a:lnTo>
                <a:lnTo>
                  <a:pt x="780" y="2395"/>
                </a:lnTo>
                <a:lnTo>
                  <a:pt x="785" y="2440"/>
                </a:lnTo>
                <a:lnTo>
                  <a:pt x="793" y="2482"/>
                </a:lnTo>
                <a:lnTo>
                  <a:pt x="803" y="2525"/>
                </a:lnTo>
                <a:lnTo>
                  <a:pt x="815" y="2566"/>
                </a:lnTo>
                <a:lnTo>
                  <a:pt x="828" y="2607"/>
                </a:lnTo>
                <a:lnTo>
                  <a:pt x="844" y="2646"/>
                </a:lnTo>
                <a:lnTo>
                  <a:pt x="861" y="2685"/>
                </a:lnTo>
                <a:lnTo>
                  <a:pt x="881" y="2722"/>
                </a:lnTo>
                <a:lnTo>
                  <a:pt x="903" y="2759"/>
                </a:lnTo>
                <a:lnTo>
                  <a:pt x="925" y="2794"/>
                </a:lnTo>
                <a:lnTo>
                  <a:pt x="950" y="2830"/>
                </a:lnTo>
                <a:lnTo>
                  <a:pt x="976" y="2862"/>
                </a:lnTo>
                <a:lnTo>
                  <a:pt x="1003" y="2894"/>
                </a:lnTo>
                <a:lnTo>
                  <a:pt x="1032" y="2924"/>
                </a:lnTo>
                <a:lnTo>
                  <a:pt x="1062" y="2953"/>
                </a:lnTo>
                <a:lnTo>
                  <a:pt x="1095" y="2981"/>
                </a:lnTo>
                <a:lnTo>
                  <a:pt x="1128" y="3007"/>
                </a:lnTo>
                <a:lnTo>
                  <a:pt x="1162" y="3031"/>
                </a:lnTo>
                <a:lnTo>
                  <a:pt x="1197" y="3054"/>
                </a:lnTo>
                <a:lnTo>
                  <a:pt x="1234" y="3075"/>
                </a:lnTo>
                <a:lnTo>
                  <a:pt x="1271" y="3094"/>
                </a:lnTo>
                <a:lnTo>
                  <a:pt x="1311" y="3111"/>
                </a:lnTo>
                <a:lnTo>
                  <a:pt x="1351" y="3127"/>
                </a:lnTo>
                <a:lnTo>
                  <a:pt x="1391" y="3141"/>
                </a:lnTo>
                <a:lnTo>
                  <a:pt x="1433" y="3152"/>
                </a:lnTo>
                <a:lnTo>
                  <a:pt x="1476" y="3162"/>
                </a:lnTo>
                <a:lnTo>
                  <a:pt x="1519" y="3170"/>
                </a:lnTo>
                <a:lnTo>
                  <a:pt x="1562" y="3175"/>
                </a:lnTo>
                <a:lnTo>
                  <a:pt x="1607" y="3179"/>
                </a:lnTo>
                <a:lnTo>
                  <a:pt x="1651" y="3180"/>
                </a:lnTo>
                <a:lnTo>
                  <a:pt x="1697" y="3179"/>
                </a:lnTo>
                <a:lnTo>
                  <a:pt x="1742" y="3175"/>
                </a:lnTo>
                <a:lnTo>
                  <a:pt x="1785" y="3170"/>
                </a:lnTo>
                <a:lnTo>
                  <a:pt x="1828" y="3162"/>
                </a:lnTo>
                <a:lnTo>
                  <a:pt x="1871" y="3152"/>
                </a:lnTo>
                <a:lnTo>
                  <a:pt x="1913" y="3141"/>
                </a:lnTo>
                <a:lnTo>
                  <a:pt x="1953" y="3127"/>
                </a:lnTo>
                <a:lnTo>
                  <a:pt x="1993" y="3111"/>
                </a:lnTo>
                <a:lnTo>
                  <a:pt x="2032" y="3094"/>
                </a:lnTo>
                <a:lnTo>
                  <a:pt x="2070" y="3075"/>
                </a:lnTo>
                <a:lnTo>
                  <a:pt x="2107" y="3054"/>
                </a:lnTo>
                <a:lnTo>
                  <a:pt x="2142" y="3031"/>
                </a:lnTo>
                <a:lnTo>
                  <a:pt x="2176" y="3007"/>
                </a:lnTo>
                <a:lnTo>
                  <a:pt x="2209" y="2981"/>
                </a:lnTo>
                <a:lnTo>
                  <a:pt x="2241" y="2953"/>
                </a:lnTo>
                <a:lnTo>
                  <a:pt x="2272" y="2924"/>
                </a:lnTo>
                <a:lnTo>
                  <a:pt x="2301" y="2894"/>
                </a:lnTo>
                <a:lnTo>
                  <a:pt x="2328" y="2862"/>
                </a:lnTo>
                <a:lnTo>
                  <a:pt x="2354" y="2830"/>
                </a:lnTo>
                <a:lnTo>
                  <a:pt x="2379" y="2794"/>
                </a:lnTo>
                <a:lnTo>
                  <a:pt x="2401" y="2759"/>
                </a:lnTo>
                <a:lnTo>
                  <a:pt x="2422" y="2722"/>
                </a:lnTo>
                <a:lnTo>
                  <a:pt x="2442" y="2685"/>
                </a:lnTo>
                <a:lnTo>
                  <a:pt x="2460" y="2646"/>
                </a:lnTo>
                <a:lnTo>
                  <a:pt x="2476" y="2607"/>
                </a:lnTo>
                <a:lnTo>
                  <a:pt x="2489" y="2566"/>
                </a:lnTo>
                <a:lnTo>
                  <a:pt x="2501" y="2525"/>
                </a:lnTo>
                <a:lnTo>
                  <a:pt x="2511" y="2482"/>
                </a:lnTo>
                <a:lnTo>
                  <a:pt x="2519" y="2440"/>
                </a:lnTo>
                <a:lnTo>
                  <a:pt x="2524" y="2395"/>
                </a:lnTo>
                <a:lnTo>
                  <a:pt x="2527" y="2351"/>
                </a:lnTo>
                <a:lnTo>
                  <a:pt x="2529" y="2306"/>
                </a:lnTo>
                <a:lnTo>
                  <a:pt x="2527" y="2261"/>
                </a:lnTo>
                <a:lnTo>
                  <a:pt x="2524" y="2217"/>
                </a:lnTo>
                <a:lnTo>
                  <a:pt x="2519" y="2173"/>
                </a:lnTo>
                <a:lnTo>
                  <a:pt x="2511" y="2130"/>
                </a:lnTo>
                <a:lnTo>
                  <a:pt x="2501" y="2088"/>
                </a:lnTo>
                <a:lnTo>
                  <a:pt x="2489" y="2046"/>
                </a:lnTo>
                <a:lnTo>
                  <a:pt x="2476" y="2005"/>
                </a:lnTo>
                <a:lnTo>
                  <a:pt x="2460" y="1965"/>
                </a:lnTo>
                <a:lnTo>
                  <a:pt x="2442" y="1927"/>
                </a:lnTo>
                <a:lnTo>
                  <a:pt x="2422" y="1889"/>
                </a:lnTo>
                <a:lnTo>
                  <a:pt x="2401" y="1852"/>
                </a:lnTo>
                <a:lnTo>
                  <a:pt x="2379" y="1817"/>
                </a:lnTo>
                <a:lnTo>
                  <a:pt x="2354" y="1783"/>
                </a:lnTo>
                <a:lnTo>
                  <a:pt x="2328" y="1750"/>
                </a:lnTo>
                <a:lnTo>
                  <a:pt x="2301" y="1718"/>
                </a:lnTo>
                <a:lnTo>
                  <a:pt x="2272" y="1688"/>
                </a:lnTo>
                <a:lnTo>
                  <a:pt x="2241" y="1659"/>
                </a:lnTo>
                <a:lnTo>
                  <a:pt x="2209" y="1632"/>
                </a:lnTo>
                <a:lnTo>
                  <a:pt x="2176" y="1605"/>
                </a:lnTo>
                <a:lnTo>
                  <a:pt x="2142" y="1581"/>
                </a:lnTo>
                <a:lnTo>
                  <a:pt x="2107" y="1558"/>
                </a:lnTo>
                <a:lnTo>
                  <a:pt x="2070" y="1537"/>
                </a:lnTo>
                <a:lnTo>
                  <a:pt x="2032" y="1518"/>
                </a:lnTo>
                <a:lnTo>
                  <a:pt x="1993" y="1500"/>
                </a:lnTo>
                <a:lnTo>
                  <a:pt x="1953" y="1484"/>
                </a:lnTo>
                <a:lnTo>
                  <a:pt x="1913" y="1471"/>
                </a:lnTo>
                <a:lnTo>
                  <a:pt x="1871" y="1459"/>
                </a:lnTo>
                <a:lnTo>
                  <a:pt x="1828" y="1449"/>
                </a:lnTo>
                <a:lnTo>
                  <a:pt x="1785" y="1442"/>
                </a:lnTo>
                <a:lnTo>
                  <a:pt x="1742" y="1436"/>
                </a:lnTo>
                <a:lnTo>
                  <a:pt x="1697" y="1433"/>
                </a:lnTo>
                <a:lnTo>
                  <a:pt x="1651" y="1432"/>
                </a:lnTo>
                <a:close/>
                <a:moveTo>
                  <a:pt x="1652" y="1865"/>
                </a:moveTo>
                <a:lnTo>
                  <a:pt x="1675" y="1865"/>
                </a:lnTo>
                <a:lnTo>
                  <a:pt x="1698" y="1867"/>
                </a:lnTo>
                <a:lnTo>
                  <a:pt x="1720" y="1870"/>
                </a:lnTo>
                <a:lnTo>
                  <a:pt x="1743" y="1873"/>
                </a:lnTo>
                <a:lnTo>
                  <a:pt x="1764" y="1878"/>
                </a:lnTo>
                <a:lnTo>
                  <a:pt x="1786" y="1884"/>
                </a:lnTo>
                <a:lnTo>
                  <a:pt x="1807" y="1890"/>
                </a:lnTo>
                <a:lnTo>
                  <a:pt x="1827" y="1898"/>
                </a:lnTo>
                <a:lnTo>
                  <a:pt x="1848" y="1907"/>
                </a:lnTo>
                <a:lnTo>
                  <a:pt x="1868" y="1916"/>
                </a:lnTo>
                <a:lnTo>
                  <a:pt x="1887" y="1926"/>
                </a:lnTo>
                <a:lnTo>
                  <a:pt x="1906" y="1938"/>
                </a:lnTo>
                <a:lnTo>
                  <a:pt x="1924" y="1950"/>
                </a:lnTo>
                <a:lnTo>
                  <a:pt x="1941" y="1962"/>
                </a:lnTo>
                <a:lnTo>
                  <a:pt x="1958" y="1976"/>
                </a:lnTo>
                <a:lnTo>
                  <a:pt x="1974" y="1990"/>
                </a:lnTo>
                <a:lnTo>
                  <a:pt x="1990" y="2005"/>
                </a:lnTo>
                <a:lnTo>
                  <a:pt x="2004" y="2021"/>
                </a:lnTo>
                <a:lnTo>
                  <a:pt x="2018" y="2039"/>
                </a:lnTo>
                <a:lnTo>
                  <a:pt x="2031" y="2056"/>
                </a:lnTo>
                <a:lnTo>
                  <a:pt x="2043" y="2074"/>
                </a:lnTo>
                <a:lnTo>
                  <a:pt x="2054" y="2092"/>
                </a:lnTo>
                <a:lnTo>
                  <a:pt x="2066" y="2111"/>
                </a:lnTo>
                <a:lnTo>
                  <a:pt x="2075" y="2131"/>
                </a:lnTo>
                <a:lnTo>
                  <a:pt x="2083" y="2151"/>
                </a:lnTo>
                <a:lnTo>
                  <a:pt x="2091" y="2171"/>
                </a:lnTo>
                <a:lnTo>
                  <a:pt x="2097" y="2192"/>
                </a:lnTo>
                <a:lnTo>
                  <a:pt x="2102" y="2214"/>
                </a:lnTo>
                <a:lnTo>
                  <a:pt x="2107" y="2236"/>
                </a:lnTo>
                <a:lnTo>
                  <a:pt x="2110" y="2259"/>
                </a:lnTo>
                <a:lnTo>
                  <a:pt x="2111" y="2281"/>
                </a:lnTo>
                <a:lnTo>
                  <a:pt x="2112" y="2305"/>
                </a:lnTo>
                <a:lnTo>
                  <a:pt x="2111" y="2328"/>
                </a:lnTo>
                <a:lnTo>
                  <a:pt x="2110" y="2351"/>
                </a:lnTo>
                <a:lnTo>
                  <a:pt x="2107" y="2373"/>
                </a:lnTo>
                <a:lnTo>
                  <a:pt x="2102" y="2395"/>
                </a:lnTo>
                <a:lnTo>
                  <a:pt x="2097" y="2417"/>
                </a:lnTo>
                <a:lnTo>
                  <a:pt x="2091" y="2439"/>
                </a:lnTo>
                <a:lnTo>
                  <a:pt x="2083" y="2460"/>
                </a:lnTo>
                <a:lnTo>
                  <a:pt x="2075" y="2480"/>
                </a:lnTo>
                <a:lnTo>
                  <a:pt x="2066" y="2499"/>
                </a:lnTo>
                <a:lnTo>
                  <a:pt x="2054" y="2518"/>
                </a:lnTo>
                <a:lnTo>
                  <a:pt x="2043" y="2537"/>
                </a:lnTo>
                <a:lnTo>
                  <a:pt x="2031" y="2555"/>
                </a:lnTo>
                <a:lnTo>
                  <a:pt x="2018" y="2572"/>
                </a:lnTo>
                <a:lnTo>
                  <a:pt x="2004" y="2588"/>
                </a:lnTo>
                <a:lnTo>
                  <a:pt x="1990" y="2604"/>
                </a:lnTo>
                <a:lnTo>
                  <a:pt x="1974" y="2619"/>
                </a:lnTo>
                <a:lnTo>
                  <a:pt x="1958" y="2633"/>
                </a:lnTo>
                <a:lnTo>
                  <a:pt x="1941" y="2647"/>
                </a:lnTo>
                <a:lnTo>
                  <a:pt x="1924" y="2660"/>
                </a:lnTo>
                <a:lnTo>
                  <a:pt x="1906" y="2672"/>
                </a:lnTo>
                <a:lnTo>
                  <a:pt x="1887" y="2683"/>
                </a:lnTo>
                <a:lnTo>
                  <a:pt x="1868" y="2693"/>
                </a:lnTo>
                <a:lnTo>
                  <a:pt x="1848" y="2703"/>
                </a:lnTo>
                <a:lnTo>
                  <a:pt x="1827" y="2711"/>
                </a:lnTo>
                <a:lnTo>
                  <a:pt x="1807" y="2719"/>
                </a:lnTo>
                <a:lnTo>
                  <a:pt x="1786" y="2726"/>
                </a:lnTo>
                <a:lnTo>
                  <a:pt x="1764" y="2731"/>
                </a:lnTo>
                <a:lnTo>
                  <a:pt x="1743" y="2736"/>
                </a:lnTo>
                <a:lnTo>
                  <a:pt x="1720" y="2740"/>
                </a:lnTo>
                <a:lnTo>
                  <a:pt x="1698" y="2743"/>
                </a:lnTo>
                <a:lnTo>
                  <a:pt x="1675" y="2744"/>
                </a:lnTo>
                <a:lnTo>
                  <a:pt x="1652" y="2745"/>
                </a:lnTo>
                <a:lnTo>
                  <a:pt x="1629" y="2744"/>
                </a:lnTo>
                <a:lnTo>
                  <a:pt x="1606" y="2743"/>
                </a:lnTo>
                <a:lnTo>
                  <a:pt x="1584" y="2740"/>
                </a:lnTo>
                <a:lnTo>
                  <a:pt x="1562" y="2736"/>
                </a:lnTo>
                <a:lnTo>
                  <a:pt x="1540" y="2731"/>
                </a:lnTo>
                <a:lnTo>
                  <a:pt x="1518" y="2726"/>
                </a:lnTo>
                <a:lnTo>
                  <a:pt x="1497" y="2719"/>
                </a:lnTo>
                <a:lnTo>
                  <a:pt x="1477" y="2711"/>
                </a:lnTo>
                <a:lnTo>
                  <a:pt x="1456" y="2703"/>
                </a:lnTo>
                <a:lnTo>
                  <a:pt x="1436" y="2693"/>
                </a:lnTo>
                <a:lnTo>
                  <a:pt x="1417" y="2683"/>
                </a:lnTo>
                <a:lnTo>
                  <a:pt x="1398" y="2672"/>
                </a:lnTo>
                <a:lnTo>
                  <a:pt x="1380" y="2660"/>
                </a:lnTo>
                <a:lnTo>
                  <a:pt x="1363" y="2647"/>
                </a:lnTo>
                <a:lnTo>
                  <a:pt x="1346" y="2633"/>
                </a:lnTo>
                <a:lnTo>
                  <a:pt x="1330" y="2619"/>
                </a:lnTo>
                <a:lnTo>
                  <a:pt x="1315" y="2604"/>
                </a:lnTo>
                <a:lnTo>
                  <a:pt x="1300" y="2588"/>
                </a:lnTo>
                <a:lnTo>
                  <a:pt x="1286" y="2572"/>
                </a:lnTo>
                <a:lnTo>
                  <a:pt x="1272" y="2555"/>
                </a:lnTo>
                <a:lnTo>
                  <a:pt x="1260" y="2537"/>
                </a:lnTo>
                <a:lnTo>
                  <a:pt x="1249" y="2518"/>
                </a:lnTo>
                <a:lnTo>
                  <a:pt x="1238" y="2499"/>
                </a:lnTo>
                <a:lnTo>
                  <a:pt x="1229" y="2480"/>
                </a:lnTo>
                <a:lnTo>
                  <a:pt x="1221" y="2460"/>
                </a:lnTo>
                <a:lnTo>
                  <a:pt x="1213" y="2439"/>
                </a:lnTo>
                <a:lnTo>
                  <a:pt x="1207" y="2417"/>
                </a:lnTo>
                <a:lnTo>
                  <a:pt x="1202" y="2395"/>
                </a:lnTo>
                <a:lnTo>
                  <a:pt x="1197" y="2373"/>
                </a:lnTo>
                <a:lnTo>
                  <a:pt x="1194" y="2351"/>
                </a:lnTo>
                <a:lnTo>
                  <a:pt x="1193" y="2328"/>
                </a:lnTo>
                <a:lnTo>
                  <a:pt x="1192" y="2305"/>
                </a:lnTo>
                <a:lnTo>
                  <a:pt x="1193" y="2281"/>
                </a:lnTo>
                <a:lnTo>
                  <a:pt x="1194" y="2259"/>
                </a:lnTo>
                <a:lnTo>
                  <a:pt x="1197" y="2236"/>
                </a:lnTo>
                <a:lnTo>
                  <a:pt x="1202" y="2214"/>
                </a:lnTo>
                <a:lnTo>
                  <a:pt x="1207" y="2192"/>
                </a:lnTo>
                <a:lnTo>
                  <a:pt x="1213" y="2171"/>
                </a:lnTo>
                <a:lnTo>
                  <a:pt x="1221" y="2151"/>
                </a:lnTo>
                <a:lnTo>
                  <a:pt x="1229" y="2131"/>
                </a:lnTo>
                <a:lnTo>
                  <a:pt x="1238" y="2111"/>
                </a:lnTo>
                <a:lnTo>
                  <a:pt x="1249" y="2092"/>
                </a:lnTo>
                <a:lnTo>
                  <a:pt x="1260" y="2074"/>
                </a:lnTo>
                <a:lnTo>
                  <a:pt x="1272" y="2056"/>
                </a:lnTo>
                <a:lnTo>
                  <a:pt x="1286" y="2039"/>
                </a:lnTo>
                <a:lnTo>
                  <a:pt x="1300" y="2021"/>
                </a:lnTo>
                <a:lnTo>
                  <a:pt x="1315" y="2005"/>
                </a:lnTo>
                <a:lnTo>
                  <a:pt x="1330" y="1990"/>
                </a:lnTo>
                <a:lnTo>
                  <a:pt x="1346" y="1976"/>
                </a:lnTo>
                <a:lnTo>
                  <a:pt x="1363" y="1962"/>
                </a:lnTo>
                <a:lnTo>
                  <a:pt x="1380" y="1950"/>
                </a:lnTo>
                <a:lnTo>
                  <a:pt x="1398" y="1938"/>
                </a:lnTo>
                <a:lnTo>
                  <a:pt x="1417" y="1926"/>
                </a:lnTo>
                <a:lnTo>
                  <a:pt x="1436" y="1916"/>
                </a:lnTo>
                <a:lnTo>
                  <a:pt x="1456" y="1907"/>
                </a:lnTo>
                <a:lnTo>
                  <a:pt x="1477" y="1898"/>
                </a:lnTo>
                <a:lnTo>
                  <a:pt x="1497" y="1890"/>
                </a:lnTo>
                <a:lnTo>
                  <a:pt x="1518" y="1884"/>
                </a:lnTo>
                <a:lnTo>
                  <a:pt x="1540" y="1878"/>
                </a:lnTo>
                <a:lnTo>
                  <a:pt x="1562" y="1873"/>
                </a:lnTo>
                <a:lnTo>
                  <a:pt x="1584" y="1870"/>
                </a:lnTo>
                <a:lnTo>
                  <a:pt x="1606" y="1867"/>
                </a:lnTo>
                <a:lnTo>
                  <a:pt x="1629" y="1865"/>
                </a:lnTo>
                <a:lnTo>
                  <a:pt x="1652" y="1865"/>
                </a:lnTo>
                <a:close/>
                <a:moveTo>
                  <a:pt x="1652" y="1748"/>
                </a:moveTo>
                <a:lnTo>
                  <a:pt x="1623" y="1748"/>
                </a:lnTo>
                <a:lnTo>
                  <a:pt x="1594" y="1750"/>
                </a:lnTo>
                <a:lnTo>
                  <a:pt x="1566" y="1754"/>
                </a:lnTo>
                <a:lnTo>
                  <a:pt x="1538" y="1759"/>
                </a:lnTo>
                <a:lnTo>
                  <a:pt x="1511" y="1765"/>
                </a:lnTo>
                <a:lnTo>
                  <a:pt x="1484" y="1772"/>
                </a:lnTo>
                <a:lnTo>
                  <a:pt x="1456" y="1781"/>
                </a:lnTo>
                <a:lnTo>
                  <a:pt x="1430" y="1790"/>
                </a:lnTo>
                <a:lnTo>
                  <a:pt x="1405" y="1801"/>
                </a:lnTo>
                <a:lnTo>
                  <a:pt x="1380" y="1813"/>
                </a:lnTo>
                <a:lnTo>
                  <a:pt x="1356" y="1826"/>
                </a:lnTo>
                <a:lnTo>
                  <a:pt x="1333" y="1841"/>
                </a:lnTo>
                <a:lnTo>
                  <a:pt x="1310" y="1856"/>
                </a:lnTo>
                <a:lnTo>
                  <a:pt x="1288" y="1872"/>
                </a:lnTo>
                <a:lnTo>
                  <a:pt x="1266" y="1890"/>
                </a:lnTo>
                <a:lnTo>
                  <a:pt x="1246" y="1908"/>
                </a:lnTo>
                <a:lnTo>
                  <a:pt x="1227" y="1927"/>
                </a:lnTo>
                <a:lnTo>
                  <a:pt x="1209" y="1947"/>
                </a:lnTo>
                <a:lnTo>
                  <a:pt x="1191" y="1968"/>
                </a:lnTo>
                <a:lnTo>
                  <a:pt x="1175" y="1990"/>
                </a:lnTo>
                <a:lnTo>
                  <a:pt x="1160" y="2012"/>
                </a:lnTo>
                <a:lnTo>
                  <a:pt x="1146" y="2036"/>
                </a:lnTo>
                <a:lnTo>
                  <a:pt x="1133" y="2060"/>
                </a:lnTo>
                <a:lnTo>
                  <a:pt x="1121" y="2085"/>
                </a:lnTo>
                <a:lnTo>
                  <a:pt x="1111" y="2111"/>
                </a:lnTo>
                <a:lnTo>
                  <a:pt x="1101" y="2137"/>
                </a:lnTo>
                <a:lnTo>
                  <a:pt x="1093" y="2163"/>
                </a:lnTo>
                <a:lnTo>
                  <a:pt x="1087" y="2191"/>
                </a:lnTo>
                <a:lnTo>
                  <a:pt x="1082" y="2218"/>
                </a:lnTo>
                <a:lnTo>
                  <a:pt x="1077" y="2247"/>
                </a:lnTo>
                <a:lnTo>
                  <a:pt x="1075" y="2275"/>
                </a:lnTo>
                <a:lnTo>
                  <a:pt x="1074" y="2305"/>
                </a:lnTo>
                <a:lnTo>
                  <a:pt x="1075" y="2334"/>
                </a:lnTo>
                <a:lnTo>
                  <a:pt x="1077" y="2363"/>
                </a:lnTo>
                <a:lnTo>
                  <a:pt x="1082" y="2391"/>
                </a:lnTo>
                <a:lnTo>
                  <a:pt x="1087" y="2420"/>
                </a:lnTo>
                <a:lnTo>
                  <a:pt x="1093" y="2447"/>
                </a:lnTo>
                <a:lnTo>
                  <a:pt x="1101" y="2474"/>
                </a:lnTo>
                <a:lnTo>
                  <a:pt x="1111" y="2500"/>
                </a:lnTo>
                <a:lnTo>
                  <a:pt x="1121" y="2525"/>
                </a:lnTo>
                <a:lnTo>
                  <a:pt x="1133" y="2550"/>
                </a:lnTo>
                <a:lnTo>
                  <a:pt x="1146" y="2574"/>
                </a:lnTo>
                <a:lnTo>
                  <a:pt x="1160" y="2597"/>
                </a:lnTo>
                <a:lnTo>
                  <a:pt x="1175" y="2620"/>
                </a:lnTo>
                <a:lnTo>
                  <a:pt x="1191" y="2642"/>
                </a:lnTo>
                <a:lnTo>
                  <a:pt x="1209" y="2662"/>
                </a:lnTo>
                <a:lnTo>
                  <a:pt x="1227" y="2682"/>
                </a:lnTo>
                <a:lnTo>
                  <a:pt x="1246" y="2702"/>
                </a:lnTo>
                <a:lnTo>
                  <a:pt x="1266" y="2720"/>
                </a:lnTo>
                <a:lnTo>
                  <a:pt x="1288" y="2737"/>
                </a:lnTo>
                <a:lnTo>
                  <a:pt x="1310" y="2753"/>
                </a:lnTo>
                <a:lnTo>
                  <a:pt x="1333" y="2769"/>
                </a:lnTo>
                <a:lnTo>
                  <a:pt x="1356" y="2783"/>
                </a:lnTo>
                <a:lnTo>
                  <a:pt x="1380" y="2796"/>
                </a:lnTo>
                <a:lnTo>
                  <a:pt x="1405" y="2808"/>
                </a:lnTo>
                <a:lnTo>
                  <a:pt x="1430" y="2820"/>
                </a:lnTo>
                <a:lnTo>
                  <a:pt x="1456" y="2830"/>
                </a:lnTo>
                <a:lnTo>
                  <a:pt x="1484" y="2838"/>
                </a:lnTo>
                <a:lnTo>
                  <a:pt x="1511" y="2846"/>
                </a:lnTo>
                <a:lnTo>
                  <a:pt x="1538" y="2852"/>
                </a:lnTo>
                <a:lnTo>
                  <a:pt x="1566" y="2857"/>
                </a:lnTo>
                <a:lnTo>
                  <a:pt x="1594" y="2860"/>
                </a:lnTo>
                <a:lnTo>
                  <a:pt x="1623" y="2862"/>
                </a:lnTo>
                <a:lnTo>
                  <a:pt x="1652" y="2863"/>
                </a:lnTo>
                <a:lnTo>
                  <a:pt x="1681" y="2862"/>
                </a:lnTo>
                <a:lnTo>
                  <a:pt x="1710" y="2860"/>
                </a:lnTo>
                <a:lnTo>
                  <a:pt x="1738" y="2857"/>
                </a:lnTo>
                <a:lnTo>
                  <a:pt x="1766" y="2852"/>
                </a:lnTo>
                <a:lnTo>
                  <a:pt x="1793" y="2846"/>
                </a:lnTo>
                <a:lnTo>
                  <a:pt x="1820" y="2838"/>
                </a:lnTo>
                <a:lnTo>
                  <a:pt x="1847" y="2830"/>
                </a:lnTo>
                <a:lnTo>
                  <a:pt x="1874" y="2820"/>
                </a:lnTo>
                <a:lnTo>
                  <a:pt x="1899" y="2808"/>
                </a:lnTo>
                <a:lnTo>
                  <a:pt x="1924" y="2796"/>
                </a:lnTo>
                <a:lnTo>
                  <a:pt x="1948" y="2783"/>
                </a:lnTo>
                <a:lnTo>
                  <a:pt x="1971" y="2769"/>
                </a:lnTo>
                <a:lnTo>
                  <a:pt x="1994" y="2753"/>
                </a:lnTo>
                <a:lnTo>
                  <a:pt x="2016" y="2737"/>
                </a:lnTo>
                <a:lnTo>
                  <a:pt x="2037" y="2720"/>
                </a:lnTo>
                <a:lnTo>
                  <a:pt x="2057" y="2702"/>
                </a:lnTo>
                <a:lnTo>
                  <a:pt x="2077" y="2682"/>
                </a:lnTo>
                <a:lnTo>
                  <a:pt x="2095" y="2662"/>
                </a:lnTo>
                <a:lnTo>
                  <a:pt x="2113" y="2642"/>
                </a:lnTo>
                <a:lnTo>
                  <a:pt x="2129" y="2620"/>
                </a:lnTo>
                <a:lnTo>
                  <a:pt x="2144" y="2597"/>
                </a:lnTo>
                <a:lnTo>
                  <a:pt x="2158" y="2574"/>
                </a:lnTo>
                <a:lnTo>
                  <a:pt x="2171" y="2550"/>
                </a:lnTo>
                <a:lnTo>
                  <a:pt x="2183" y="2525"/>
                </a:lnTo>
                <a:lnTo>
                  <a:pt x="2193" y="2500"/>
                </a:lnTo>
                <a:lnTo>
                  <a:pt x="2203" y="2474"/>
                </a:lnTo>
                <a:lnTo>
                  <a:pt x="2211" y="2447"/>
                </a:lnTo>
                <a:lnTo>
                  <a:pt x="2217" y="2420"/>
                </a:lnTo>
                <a:lnTo>
                  <a:pt x="2222" y="2391"/>
                </a:lnTo>
                <a:lnTo>
                  <a:pt x="2226" y="2363"/>
                </a:lnTo>
                <a:lnTo>
                  <a:pt x="2228" y="2334"/>
                </a:lnTo>
                <a:lnTo>
                  <a:pt x="2229" y="2305"/>
                </a:lnTo>
                <a:lnTo>
                  <a:pt x="2228" y="2275"/>
                </a:lnTo>
                <a:lnTo>
                  <a:pt x="2226" y="2247"/>
                </a:lnTo>
                <a:lnTo>
                  <a:pt x="2222" y="2218"/>
                </a:lnTo>
                <a:lnTo>
                  <a:pt x="2217" y="2191"/>
                </a:lnTo>
                <a:lnTo>
                  <a:pt x="2211" y="2163"/>
                </a:lnTo>
                <a:lnTo>
                  <a:pt x="2203" y="2137"/>
                </a:lnTo>
                <a:lnTo>
                  <a:pt x="2193" y="2111"/>
                </a:lnTo>
                <a:lnTo>
                  <a:pt x="2183" y="2085"/>
                </a:lnTo>
                <a:lnTo>
                  <a:pt x="2171" y="2060"/>
                </a:lnTo>
                <a:lnTo>
                  <a:pt x="2158" y="2036"/>
                </a:lnTo>
                <a:lnTo>
                  <a:pt x="2144" y="2012"/>
                </a:lnTo>
                <a:lnTo>
                  <a:pt x="2129" y="1990"/>
                </a:lnTo>
                <a:lnTo>
                  <a:pt x="2113" y="1968"/>
                </a:lnTo>
                <a:lnTo>
                  <a:pt x="2095" y="1947"/>
                </a:lnTo>
                <a:lnTo>
                  <a:pt x="2077" y="1927"/>
                </a:lnTo>
                <a:lnTo>
                  <a:pt x="2057" y="1908"/>
                </a:lnTo>
                <a:lnTo>
                  <a:pt x="2037" y="1890"/>
                </a:lnTo>
                <a:lnTo>
                  <a:pt x="2016" y="1872"/>
                </a:lnTo>
                <a:lnTo>
                  <a:pt x="1994" y="1856"/>
                </a:lnTo>
                <a:lnTo>
                  <a:pt x="1971" y="1841"/>
                </a:lnTo>
                <a:lnTo>
                  <a:pt x="1948" y="1826"/>
                </a:lnTo>
                <a:lnTo>
                  <a:pt x="1924" y="1813"/>
                </a:lnTo>
                <a:lnTo>
                  <a:pt x="1899" y="1801"/>
                </a:lnTo>
                <a:lnTo>
                  <a:pt x="1874" y="1790"/>
                </a:lnTo>
                <a:lnTo>
                  <a:pt x="1847" y="1781"/>
                </a:lnTo>
                <a:lnTo>
                  <a:pt x="1820" y="1772"/>
                </a:lnTo>
                <a:lnTo>
                  <a:pt x="1793" y="1765"/>
                </a:lnTo>
                <a:lnTo>
                  <a:pt x="1766" y="1759"/>
                </a:lnTo>
                <a:lnTo>
                  <a:pt x="1738" y="1754"/>
                </a:lnTo>
                <a:lnTo>
                  <a:pt x="1710" y="1750"/>
                </a:lnTo>
                <a:lnTo>
                  <a:pt x="1681" y="1748"/>
                </a:lnTo>
                <a:lnTo>
                  <a:pt x="1652" y="1748"/>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9" name="Group 108">
            <a:extLst>
              <a:ext uri="{FF2B5EF4-FFF2-40B4-BE49-F238E27FC236}">
                <a16:creationId xmlns:a16="http://schemas.microsoft.com/office/drawing/2014/main" id="{7D268C30-7F71-4DAA-A4A8-E49524B08420}"/>
              </a:ext>
            </a:extLst>
          </p:cNvPr>
          <p:cNvGrpSpPr/>
          <p:nvPr/>
        </p:nvGrpSpPr>
        <p:grpSpPr>
          <a:xfrm rot="19840478">
            <a:off x="314925" y="1290175"/>
            <a:ext cx="758781" cy="748910"/>
            <a:chOff x="4000611" y="2282031"/>
            <a:chExt cx="320675" cy="342900"/>
          </a:xfrm>
          <a:solidFill>
            <a:schemeClr val="accent3"/>
          </a:solidFill>
        </p:grpSpPr>
        <p:sp>
          <p:nvSpPr>
            <p:cNvPr id="110" name="Freeform 10096">
              <a:extLst>
                <a:ext uri="{FF2B5EF4-FFF2-40B4-BE49-F238E27FC236}">
                  <a16:creationId xmlns:a16="http://schemas.microsoft.com/office/drawing/2014/main" id="{5000EA97-16A8-40F1-B7D0-EC87D4C0FBCF}"/>
                </a:ext>
              </a:extLst>
            </p:cNvPr>
            <p:cNvSpPr>
              <a:spLocks/>
            </p:cNvSpPr>
            <p:nvPr/>
          </p:nvSpPr>
          <p:spPr bwMode="auto">
            <a:xfrm>
              <a:off x="4000611" y="2282031"/>
              <a:ext cx="320675" cy="146050"/>
            </a:xfrm>
            <a:custGeom>
              <a:avLst/>
              <a:gdLst>
                <a:gd name="T0" fmla="*/ 402 w 808"/>
                <a:gd name="T1" fmla="*/ 0 h 366"/>
                <a:gd name="T2" fmla="*/ 380 w 808"/>
                <a:gd name="T3" fmla="*/ 16 h 366"/>
                <a:gd name="T4" fmla="*/ 202 w 808"/>
                <a:gd name="T5" fmla="*/ 145 h 366"/>
                <a:gd name="T6" fmla="*/ 202 w 808"/>
                <a:gd name="T7" fmla="*/ 79 h 366"/>
                <a:gd name="T8" fmla="*/ 103 w 808"/>
                <a:gd name="T9" fmla="*/ 79 h 366"/>
                <a:gd name="T10" fmla="*/ 103 w 808"/>
                <a:gd name="T11" fmla="*/ 219 h 366"/>
                <a:gd name="T12" fmla="*/ 0 w 808"/>
                <a:gd name="T13" fmla="*/ 294 h 366"/>
                <a:gd name="T14" fmla="*/ 45 w 808"/>
                <a:gd name="T15" fmla="*/ 364 h 366"/>
                <a:gd name="T16" fmla="*/ 402 w 808"/>
                <a:gd name="T17" fmla="*/ 102 h 366"/>
                <a:gd name="T18" fmla="*/ 763 w 808"/>
                <a:gd name="T19" fmla="*/ 366 h 366"/>
                <a:gd name="T20" fmla="*/ 808 w 808"/>
                <a:gd name="T21" fmla="*/ 297 h 366"/>
                <a:gd name="T22" fmla="*/ 425 w 808"/>
                <a:gd name="T23" fmla="*/ 16 h 366"/>
                <a:gd name="T24" fmla="*/ 402 w 808"/>
                <a:gd name="T2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8" h="366">
                  <a:moveTo>
                    <a:pt x="402" y="0"/>
                  </a:moveTo>
                  <a:lnTo>
                    <a:pt x="380" y="16"/>
                  </a:lnTo>
                  <a:lnTo>
                    <a:pt x="202" y="145"/>
                  </a:lnTo>
                  <a:lnTo>
                    <a:pt x="202" y="79"/>
                  </a:lnTo>
                  <a:lnTo>
                    <a:pt x="103" y="79"/>
                  </a:lnTo>
                  <a:lnTo>
                    <a:pt x="103" y="219"/>
                  </a:lnTo>
                  <a:lnTo>
                    <a:pt x="0" y="294"/>
                  </a:lnTo>
                  <a:lnTo>
                    <a:pt x="45" y="364"/>
                  </a:lnTo>
                  <a:lnTo>
                    <a:pt x="402" y="102"/>
                  </a:lnTo>
                  <a:lnTo>
                    <a:pt x="763" y="366"/>
                  </a:lnTo>
                  <a:lnTo>
                    <a:pt x="808" y="297"/>
                  </a:lnTo>
                  <a:lnTo>
                    <a:pt x="425" y="16"/>
                  </a:lnTo>
                  <a:lnTo>
                    <a:pt x="40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097">
              <a:extLst>
                <a:ext uri="{FF2B5EF4-FFF2-40B4-BE49-F238E27FC236}">
                  <a16:creationId xmlns:a16="http://schemas.microsoft.com/office/drawing/2014/main" id="{7FCBADBA-9142-40ED-A1EF-E75B1DA34CBB}"/>
                </a:ext>
              </a:extLst>
            </p:cNvPr>
            <p:cNvSpPr>
              <a:spLocks noEditPoints="1"/>
            </p:cNvSpPr>
            <p:nvPr/>
          </p:nvSpPr>
          <p:spPr bwMode="auto">
            <a:xfrm>
              <a:off x="4033949" y="2362993"/>
              <a:ext cx="244475" cy="261938"/>
            </a:xfrm>
            <a:custGeom>
              <a:avLst/>
              <a:gdLst>
                <a:gd name="T0" fmla="*/ 335 w 617"/>
                <a:gd name="T1" fmla="*/ 456 h 660"/>
                <a:gd name="T2" fmla="*/ 349 w 617"/>
                <a:gd name="T3" fmla="*/ 419 h 660"/>
                <a:gd name="T4" fmla="*/ 320 w 617"/>
                <a:gd name="T5" fmla="*/ 384 h 660"/>
                <a:gd name="T6" fmla="*/ 234 w 617"/>
                <a:gd name="T7" fmla="*/ 343 h 660"/>
                <a:gd name="T8" fmla="*/ 191 w 617"/>
                <a:gd name="T9" fmla="*/ 304 h 660"/>
                <a:gd name="T10" fmla="*/ 169 w 617"/>
                <a:gd name="T11" fmla="*/ 247 h 660"/>
                <a:gd name="T12" fmla="*/ 176 w 617"/>
                <a:gd name="T13" fmla="*/ 188 h 660"/>
                <a:gd name="T14" fmla="*/ 203 w 617"/>
                <a:gd name="T15" fmla="*/ 143 h 660"/>
                <a:gd name="T16" fmla="*/ 249 w 617"/>
                <a:gd name="T17" fmla="*/ 112 h 660"/>
                <a:gd name="T18" fmla="*/ 350 w 617"/>
                <a:gd name="T19" fmla="*/ 99 h 660"/>
                <a:gd name="T20" fmla="*/ 403 w 617"/>
                <a:gd name="T21" fmla="*/ 110 h 660"/>
                <a:gd name="T22" fmla="*/ 417 w 617"/>
                <a:gd name="T23" fmla="*/ 217 h 660"/>
                <a:gd name="T24" fmla="*/ 347 w 617"/>
                <a:gd name="T25" fmla="*/ 191 h 660"/>
                <a:gd name="T26" fmla="*/ 293 w 617"/>
                <a:gd name="T27" fmla="*/ 194 h 660"/>
                <a:gd name="T28" fmla="*/ 273 w 617"/>
                <a:gd name="T29" fmla="*/ 224 h 660"/>
                <a:gd name="T30" fmla="*/ 297 w 617"/>
                <a:gd name="T31" fmla="*/ 255 h 660"/>
                <a:gd name="T32" fmla="*/ 370 w 617"/>
                <a:gd name="T33" fmla="*/ 291 h 660"/>
                <a:gd name="T34" fmla="*/ 422 w 617"/>
                <a:gd name="T35" fmla="*/ 327 h 660"/>
                <a:gd name="T36" fmla="*/ 449 w 617"/>
                <a:gd name="T37" fmla="*/ 373 h 660"/>
                <a:gd name="T38" fmla="*/ 455 w 617"/>
                <a:gd name="T39" fmla="*/ 431 h 660"/>
                <a:gd name="T40" fmla="*/ 439 w 617"/>
                <a:gd name="T41" fmla="*/ 485 h 660"/>
                <a:gd name="T42" fmla="*/ 401 w 617"/>
                <a:gd name="T43" fmla="*/ 528 h 660"/>
                <a:gd name="T44" fmla="*/ 346 w 617"/>
                <a:gd name="T45" fmla="*/ 553 h 660"/>
                <a:gd name="T46" fmla="*/ 240 w 617"/>
                <a:gd name="T47" fmla="*/ 555 h 660"/>
                <a:gd name="T48" fmla="*/ 179 w 617"/>
                <a:gd name="T49" fmla="*/ 532 h 660"/>
                <a:gd name="T50" fmla="*/ 211 w 617"/>
                <a:gd name="T51" fmla="*/ 445 h 660"/>
                <a:gd name="T52" fmla="*/ 270 w 617"/>
                <a:gd name="T53" fmla="*/ 465 h 660"/>
                <a:gd name="T54" fmla="*/ 293 w 617"/>
                <a:gd name="T55" fmla="*/ 0 h 660"/>
                <a:gd name="T56" fmla="*/ 217 w 617"/>
                <a:gd name="T57" fmla="*/ 15 h 660"/>
                <a:gd name="T58" fmla="*/ 148 w 617"/>
                <a:gd name="T59" fmla="*/ 48 h 660"/>
                <a:gd name="T60" fmla="*/ 91 w 617"/>
                <a:gd name="T61" fmla="*/ 97 h 660"/>
                <a:gd name="T62" fmla="*/ 45 w 617"/>
                <a:gd name="T63" fmla="*/ 159 h 660"/>
                <a:gd name="T64" fmla="*/ 14 w 617"/>
                <a:gd name="T65" fmla="*/ 232 h 660"/>
                <a:gd name="T66" fmla="*/ 0 w 617"/>
                <a:gd name="T67" fmla="*/ 313 h 660"/>
                <a:gd name="T68" fmla="*/ 6 w 617"/>
                <a:gd name="T69" fmla="*/ 397 h 660"/>
                <a:gd name="T70" fmla="*/ 30 w 617"/>
                <a:gd name="T71" fmla="*/ 473 h 660"/>
                <a:gd name="T72" fmla="*/ 70 w 617"/>
                <a:gd name="T73" fmla="*/ 540 h 660"/>
                <a:gd name="T74" fmla="*/ 124 w 617"/>
                <a:gd name="T75" fmla="*/ 594 h 660"/>
                <a:gd name="T76" fmla="*/ 188 w 617"/>
                <a:gd name="T77" fmla="*/ 634 h 660"/>
                <a:gd name="T78" fmla="*/ 262 w 617"/>
                <a:gd name="T79" fmla="*/ 656 h 660"/>
                <a:gd name="T80" fmla="*/ 340 w 617"/>
                <a:gd name="T81" fmla="*/ 658 h 660"/>
                <a:gd name="T82" fmla="*/ 414 w 617"/>
                <a:gd name="T83" fmla="*/ 640 h 660"/>
                <a:gd name="T84" fmla="*/ 481 w 617"/>
                <a:gd name="T85" fmla="*/ 604 h 660"/>
                <a:gd name="T86" fmla="*/ 537 w 617"/>
                <a:gd name="T87" fmla="*/ 551 h 660"/>
                <a:gd name="T88" fmla="*/ 580 w 617"/>
                <a:gd name="T89" fmla="*/ 488 h 660"/>
                <a:gd name="T90" fmla="*/ 608 w 617"/>
                <a:gd name="T91" fmla="*/ 413 h 660"/>
                <a:gd name="T92" fmla="*/ 617 w 617"/>
                <a:gd name="T93" fmla="*/ 330 h 660"/>
                <a:gd name="T94" fmla="*/ 608 w 617"/>
                <a:gd name="T95" fmla="*/ 248 h 660"/>
                <a:gd name="T96" fmla="*/ 580 w 617"/>
                <a:gd name="T97" fmla="*/ 172 h 660"/>
                <a:gd name="T98" fmla="*/ 537 w 617"/>
                <a:gd name="T99" fmla="*/ 109 h 660"/>
                <a:gd name="T100" fmla="*/ 481 w 617"/>
                <a:gd name="T101" fmla="*/ 56 h 660"/>
                <a:gd name="T102" fmla="*/ 414 w 617"/>
                <a:gd name="T103" fmla="*/ 20 h 660"/>
                <a:gd name="T104" fmla="*/ 340 w 617"/>
                <a:gd name="T105" fmla="*/ 2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7" h="660">
                  <a:moveTo>
                    <a:pt x="294" y="467"/>
                  </a:moveTo>
                  <a:lnTo>
                    <a:pt x="307" y="466"/>
                  </a:lnTo>
                  <a:lnTo>
                    <a:pt x="317" y="464"/>
                  </a:lnTo>
                  <a:lnTo>
                    <a:pt x="327" y="461"/>
                  </a:lnTo>
                  <a:lnTo>
                    <a:pt x="335" y="456"/>
                  </a:lnTo>
                  <a:lnTo>
                    <a:pt x="342" y="450"/>
                  </a:lnTo>
                  <a:lnTo>
                    <a:pt x="346" y="443"/>
                  </a:lnTo>
                  <a:lnTo>
                    <a:pt x="349" y="434"/>
                  </a:lnTo>
                  <a:lnTo>
                    <a:pt x="350" y="426"/>
                  </a:lnTo>
                  <a:lnTo>
                    <a:pt x="349" y="419"/>
                  </a:lnTo>
                  <a:lnTo>
                    <a:pt x="348" y="413"/>
                  </a:lnTo>
                  <a:lnTo>
                    <a:pt x="345" y="406"/>
                  </a:lnTo>
                  <a:lnTo>
                    <a:pt x="340" y="399"/>
                  </a:lnTo>
                  <a:lnTo>
                    <a:pt x="331" y="392"/>
                  </a:lnTo>
                  <a:lnTo>
                    <a:pt x="320" y="384"/>
                  </a:lnTo>
                  <a:lnTo>
                    <a:pt x="307" y="377"/>
                  </a:lnTo>
                  <a:lnTo>
                    <a:pt x="289" y="369"/>
                  </a:lnTo>
                  <a:lnTo>
                    <a:pt x="266" y="360"/>
                  </a:lnTo>
                  <a:lnTo>
                    <a:pt x="244" y="349"/>
                  </a:lnTo>
                  <a:lnTo>
                    <a:pt x="234" y="343"/>
                  </a:lnTo>
                  <a:lnTo>
                    <a:pt x="224" y="336"/>
                  </a:lnTo>
                  <a:lnTo>
                    <a:pt x="215" y="330"/>
                  </a:lnTo>
                  <a:lnTo>
                    <a:pt x="205" y="321"/>
                  </a:lnTo>
                  <a:lnTo>
                    <a:pt x="198" y="314"/>
                  </a:lnTo>
                  <a:lnTo>
                    <a:pt x="191" y="304"/>
                  </a:lnTo>
                  <a:lnTo>
                    <a:pt x="184" y="295"/>
                  </a:lnTo>
                  <a:lnTo>
                    <a:pt x="179" y="284"/>
                  </a:lnTo>
                  <a:lnTo>
                    <a:pt x="174" y="272"/>
                  </a:lnTo>
                  <a:lnTo>
                    <a:pt x="170" y="261"/>
                  </a:lnTo>
                  <a:lnTo>
                    <a:pt x="169" y="247"/>
                  </a:lnTo>
                  <a:lnTo>
                    <a:pt x="168" y="233"/>
                  </a:lnTo>
                  <a:lnTo>
                    <a:pt x="168" y="221"/>
                  </a:lnTo>
                  <a:lnTo>
                    <a:pt x="170" y="210"/>
                  </a:lnTo>
                  <a:lnTo>
                    <a:pt x="172" y="199"/>
                  </a:lnTo>
                  <a:lnTo>
                    <a:pt x="176" y="188"/>
                  </a:lnTo>
                  <a:lnTo>
                    <a:pt x="179" y="178"/>
                  </a:lnTo>
                  <a:lnTo>
                    <a:pt x="184" y="168"/>
                  </a:lnTo>
                  <a:lnTo>
                    <a:pt x="190" y="160"/>
                  </a:lnTo>
                  <a:lnTo>
                    <a:pt x="196" y="151"/>
                  </a:lnTo>
                  <a:lnTo>
                    <a:pt x="203" y="143"/>
                  </a:lnTo>
                  <a:lnTo>
                    <a:pt x="211" y="135"/>
                  </a:lnTo>
                  <a:lnTo>
                    <a:pt x="219" y="129"/>
                  </a:lnTo>
                  <a:lnTo>
                    <a:pt x="229" y="122"/>
                  </a:lnTo>
                  <a:lnTo>
                    <a:pt x="238" y="117"/>
                  </a:lnTo>
                  <a:lnTo>
                    <a:pt x="249" y="112"/>
                  </a:lnTo>
                  <a:lnTo>
                    <a:pt x="260" y="107"/>
                  </a:lnTo>
                  <a:lnTo>
                    <a:pt x="271" y="104"/>
                  </a:lnTo>
                  <a:lnTo>
                    <a:pt x="271" y="34"/>
                  </a:lnTo>
                  <a:lnTo>
                    <a:pt x="350" y="34"/>
                  </a:lnTo>
                  <a:lnTo>
                    <a:pt x="350" y="99"/>
                  </a:lnTo>
                  <a:lnTo>
                    <a:pt x="362" y="100"/>
                  </a:lnTo>
                  <a:lnTo>
                    <a:pt x="373" y="102"/>
                  </a:lnTo>
                  <a:lnTo>
                    <a:pt x="383" y="104"/>
                  </a:lnTo>
                  <a:lnTo>
                    <a:pt x="393" y="106"/>
                  </a:lnTo>
                  <a:lnTo>
                    <a:pt x="403" y="110"/>
                  </a:lnTo>
                  <a:lnTo>
                    <a:pt x="413" y="114"/>
                  </a:lnTo>
                  <a:lnTo>
                    <a:pt x="423" y="118"/>
                  </a:lnTo>
                  <a:lnTo>
                    <a:pt x="432" y="122"/>
                  </a:lnTo>
                  <a:lnTo>
                    <a:pt x="442" y="128"/>
                  </a:lnTo>
                  <a:lnTo>
                    <a:pt x="417" y="217"/>
                  </a:lnTo>
                  <a:lnTo>
                    <a:pt x="400" y="209"/>
                  </a:lnTo>
                  <a:lnTo>
                    <a:pt x="386" y="202"/>
                  </a:lnTo>
                  <a:lnTo>
                    <a:pt x="369" y="196"/>
                  </a:lnTo>
                  <a:lnTo>
                    <a:pt x="359" y="193"/>
                  </a:lnTo>
                  <a:lnTo>
                    <a:pt x="347" y="191"/>
                  </a:lnTo>
                  <a:lnTo>
                    <a:pt x="335" y="189"/>
                  </a:lnTo>
                  <a:lnTo>
                    <a:pt x="322" y="188"/>
                  </a:lnTo>
                  <a:lnTo>
                    <a:pt x="311" y="189"/>
                  </a:lnTo>
                  <a:lnTo>
                    <a:pt x="301" y="191"/>
                  </a:lnTo>
                  <a:lnTo>
                    <a:pt x="293" y="194"/>
                  </a:lnTo>
                  <a:lnTo>
                    <a:pt x="285" y="198"/>
                  </a:lnTo>
                  <a:lnTo>
                    <a:pt x="280" y="202"/>
                  </a:lnTo>
                  <a:lnTo>
                    <a:pt x="276" y="209"/>
                  </a:lnTo>
                  <a:lnTo>
                    <a:pt x="274" y="215"/>
                  </a:lnTo>
                  <a:lnTo>
                    <a:pt x="273" y="224"/>
                  </a:lnTo>
                  <a:lnTo>
                    <a:pt x="274" y="230"/>
                  </a:lnTo>
                  <a:lnTo>
                    <a:pt x="277" y="236"/>
                  </a:lnTo>
                  <a:lnTo>
                    <a:pt x="281" y="243"/>
                  </a:lnTo>
                  <a:lnTo>
                    <a:pt x="289" y="249"/>
                  </a:lnTo>
                  <a:lnTo>
                    <a:pt x="297" y="255"/>
                  </a:lnTo>
                  <a:lnTo>
                    <a:pt x="310" y="263"/>
                  </a:lnTo>
                  <a:lnTo>
                    <a:pt x="325" y="270"/>
                  </a:lnTo>
                  <a:lnTo>
                    <a:pt x="343" y="278"/>
                  </a:lnTo>
                  <a:lnTo>
                    <a:pt x="358" y="284"/>
                  </a:lnTo>
                  <a:lnTo>
                    <a:pt x="370" y="291"/>
                  </a:lnTo>
                  <a:lnTo>
                    <a:pt x="382" y="297"/>
                  </a:lnTo>
                  <a:lnTo>
                    <a:pt x="394" y="303"/>
                  </a:lnTo>
                  <a:lnTo>
                    <a:pt x="403" y="311"/>
                  </a:lnTo>
                  <a:lnTo>
                    <a:pt x="413" y="318"/>
                  </a:lnTo>
                  <a:lnTo>
                    <a:pt x="422" y="327"/>
                  </a:lnTo>
                  <a:lnTo>
                    <a:pt x="429" y="335"/>
                  </a:lnTo>
                  <a:lnTo>
                    <a:pt x="435" y="344"/>
                  </a:lnTo>
                  <a:lnTo>
                    <a:pt x="441" y="353"/>
                  </a:lnTo>
                  <a:lnTo>
                    <a:pt x="445" y="363"/>
                  </a:lnTo>
                  <a:lnTo>
                    <a:pt x="449" y="373"/>
                  </a:lnTo>
                  <a:lnTo>
                    <a:pt x="451" y="383"/>
                  </a:lnTo>
                  <a:lnTo>
                    <a:pt x="454" y="395"/>
                  </a:lnTo>
                  <a:lnTo>
                    <a:pt x="455" y="406"/>
                  </a:lnTo>
                  <a:lnTo>
                    <a:pt x="456" y="418"/>
                  </a:lnTo>
                  <a:lnTo>
                    <a:pt x="455" y="431"/>
                  </a:lnTo>
                  <a:lnTo>
                    <a:pt x="454" y="443"/>
                  </a:lnTo>
                  <a:lnTo>
                    <a:pt x="451" y="455"/>
                  </a:lnTo>
                  <a:lnTo>
                    <a:pt x="448" y="465"/>
                  </a:lnTo>
                  <a:lnTo>
                    <a:pt x="444" y="476"/>
                  </a:lnTo>
                  <a:lnTo>
                    <a:pt x="439" y="485"/>
                  </a:lnTo>
                  <a:lnTo>
                    <a:pt x="432" y="495"/>
                  </a:lnTo>
                  <a:lnTo>
                    <a:pt x="426" y="505"/>
                  </a:lnTo>
                  <a:lnTo>
                    <a:pt x="418" y="513"/>
                  </a:lnTo>
                  <a:lnTo>
                    <a:pt x="410" y="521"/>
                  </a:lnTo>
                  <a:lnTo>
                    <a:pt x="401" y="528"/>
                  </a:lnTo>
                  <a:lnTo>
                    <a:pt x="392" y="534"/>
                  </a:lnTo>
                  <a:lnTo>
                    <a:pt x="381" y="540"/>
                  </a:lnTo>
                  <a:lnTo>
                    <a:pt x="370" y="545"/>
                  </a:lnTo>
                  <a:lnTo>
                    <a:pt x="359" y="549"/>
                  </a:lnTo>
                  <a:lnTo>
                    <a:pt x="346" y="553"/>
                  </a:lnTo>
                  <a:lnTo>
                    <a:pt x="346" y="626"/>
                  </a:lnTo>
                  <a:lnTo>
                    <a:pt x="268" y="626"/>
                  </a:lnTo>
                  <a:lnTo>
                    <a:pt x="268" y="558"/>
                  </a:lnTo>
                  <a:lnTo>
                    <a:pt x="254" y="557"/>
                  </a:lnTo>
                  <a:lnTo>
                    <a:pt x="240" y="555"/>
                  </a:lnTo>
                  <a:lnTo>
                    <a:pt x="227" y="551"/>
                  </a:lnTo>
                  <a:lnTo>
                    <a:pt x="213" y="547"/>
                  </a:lnTo>
                  <a:lnTo>
                    <a:pt x="201" y="543"/>
                  </a:lnTo>
                  <a:lnTo>
                    <a:pt x="190" y="538"/>
                  </a:lnTo>
                  <a:lnTo>
                    <a:pt x="179" y="532"/>
                  </a:lnTo>
                  <a:lnTo>
                    <a:pt x="169" y="526"/>
                  </a:lnTo>
                  <a:lnTo>
                    <a:pt x="162" y="521"/>
                  </a:lnTo>
                  <a:lnTo>
                    <a:pt x="186" y="429"/>
                  </a:lnTo>
                  <a:lnTo>
                    <a:pt x="200" y="439"/>
                  </a:lnTo>
                  <a:lnTo>
                    <a:pt x="211" y="445"/>
                  </a:lnTo>
                  <a:lnTo>
                    <a:pt x="223" y="450"/>
                  </a:lnTo>
                  <a:lnTo>
                    <a:pt x="234" y="456"/>
                  </a:lnTo>
                  <a:lnTo>
                    <a:pt x="246" y="460"/>
                  </a:lnTo>
                  <a:lnTo>
                    <a:pt x="259" y="463"/>
                  </a:lnTo>
                  <a:lnTo>
                    <a:pt x="270" y="465"/>
                  </a:lnTo>
                  <a:lnTo>
                    <a:pt x="282" y="466"/>
                  </a:lnTo>
                  <a:lnTo>
                    <a:pt x="294" y="467"/>
                  </a:lnTo>
                  <a:lnTo>
                    <a:pt x="294" y="467"/>
                  </a:lnTo>
                  <a:close/>
                  <a:moveTo>
                    <a:pt x="309" y="0"/>
                  </a:moveTo>
                  <a:lnTo>
                    <a:pt x="293" y="0"/>
                  </a:lnTo>
                  <a:lnTo>
                    <a:pt x="277" y="2"/>
                  </a:lnTo>
                  <a:lnTo>
                    <a:pt x="262" y="4"/>
                  </a:lnTo>
                  <a:lnTo>
                    <a:pt x="246" y="6"/>
                  </a:lnTo>
                  <a:lnTo>
                    <a:pt x="231" y="11"/>
                  </a:lnTo>
                  <a:lnTo>
                    <a:pt x="217" y="15"/>
                  </a:lnTo>
                  <a:lnTo>
                    <a:pt x="202" y="20"/>
                  </a:lnTo>
                  <a:lnTo>
                    <a:pt x="188" y="25"/>
                  </a:lnTo>
                  <a:lnTo>
                    <a:pt x="175" y="33"/>
                  </a:lnTo>
                  <a:lnTo>
                    <a:pt x="162" y="39"/>
                  </a:lnTo>
                  <a:lnTo>
                    <a:pt x="148" y="48"/>
                  </a:lnTo>
                  <a:lnTo>
                    <a:pt x="136" y="56"/>
                  </a:lnTo>
                  <a:lnTo>
                    <a:pt x="124" y="66"/>
                  </a:lnTo>
                  <a:lnTo>
                    <a:pt x="112" y="76"/>
                  </a:lnTo>
                  <a:lnTo>
                    <a:pt x="101" y="86"/>
                  </a:lnTo>
                  <a:lnTo>
                    <a:pt x="91" y="97"/>
                  </a:lnTo>
                  <a:lnTo>
                    <a:pt x="80" y="109"/>
                  </a:lnTo>
                  <a:lnTo>
                    <a:pt x="70" y="120"/>
                  </a:lnTo>
                  <a:lnTo>
                    <a:pt x="61" y="133"/>
                  </a:lnTo>
                  <a:lnTo>
                    <a:pt x="52" y="146"/>
                  </a:lnTo>
                  <a:lnTo>
                    <a:pt x="45" y="159"/>
                  </a:lnTo>
                  <a:lnTo>
                    <a:pt x="37" y="172"/>
                  </a:lnTo>
                  <a:lnTo>
                    <a:pt x="30" y="187"/>
                  </a:lnTo>
                  <a:lnTo>
                    <a:pt x="25" y="201"/>
                  </a:lnTo>
                  <a:lnTo>
                    <a:pt x="18" y="216"/>
                  </a:lnTo>
                  <a:lnTo>
                    <a:pt x="14" y="232"/>
                  </a:lnTo>
                  <a:lnTo>
                    <a:pt x="10" y="248"/>
                  </a:lnTo>
                  <a:lnTo>
                    <a:pt x="6" y="264"/>
                  </a:lnTo>
                  <a:lnTo>
                    <a:pt x="3" y="280"/>
                  </a:lnTo>
                  <a:lnTo>
                    <a:pt x="1" y="296"/>
                  </a:lnTo>
                  <a:lnTo>
                    <a:pt x="0" y="313"/>
                  </a:lnTo>
                  <a:lnTo>
                    <a:pt x="0" y="330"/>
                  </a:lnTo>
                  <a:lnTo>
                    <a:pt x="0" y="347"/>
                  </a:lnTo>
                  <a:lnTo>
                    <a:pt x="1" y="364"/>
                  </a:lnTo>
                  <a:lnTo>
                    <a:pt x="3" y="380"/>
                  </a:lnTo>
                  <a:lnTo>
                    <a:pt x="6" y="397"/>
                  </a:lnTo>
                  <a:lnTo>
                    <a:pt x="10" y="413"/>
                  </a:lnTo>
                  <a:lnTo>
                    <a:pt x="14" y="428"/>
                  </a:lnTo>
                  <a:lnTo>
                    <a:pt x="18" y="444"/>
                  </a:lnTo>
                  <a:lnTo>
                    <a:pt x="25" y="459"/>
                  </a:lnTo>
                  <a:lnTo>
                    <a:pt x="30" y="473"/>
                  </a:lnTo>
                  <a:lnTo>
                    <a:pt x="37" y="488"/>
                  </a:lnTo>
                  <a:lnTo>
                    <a:pt x="45" y="501"/>
                  </a:lnTo>
                  <a:lnTo>
                    <a:pt x="52" y="514"/>
                  </a:lnTo>
                  <a:lnTo>
                    <a:pt x="61" y="528"/>
                  </a:lnTo>
                  <a:lnTo>
                    <a:pt x="70" y="540"/>
                  </a:lnTo>
                  <a:lnTo>
                    <a:pt x="80" y="551"/>
                  </a:lnTo>
                  <a:lnTo>
                    <a:pt x="91" y="563"/>
                  </a:lnTo>
                  <a:lnTo>
                    <a:pt x="101" y="575"/>
                  </a:lnTo>
                  <a:lnTo>
                    <a:pt x="112" y="584"/>
                  </a:lnTo>
                  <a:lnTo>
                    <a:pt x="124" y="594"/>
                  </a:lnTo>
                  <a:lnTo>
                    <a:pt x="136" y="604"/>
                  </a:lnTo>
                  <a:lnTo>
                    <a:pt x="148" y="612"/>
                  </a:lnTo>
                  <a:lnTo>
                    <a:pt x="162" y="621"/>
                  </a:lnTo>
                  <a:lnTo>
                    <a:pt x="175" y="627"/>
                  </a:lnTo>
                  <a:lnTo>
                    <a:pt x="188" y="634"/>
                  </a:lnTo>
                  <a:lnTo>
                    <a:pt x="202" y="640"/>
                  </a:lnTo>
                  <a:lnTo>
                    <a:pt x="217" y="645"/>
                  </a:lnTo>
                  <a:lnTo>
                    <a:pt x="231" y="649"/>
                  </a:lnTo>
                  <a:lnTo>
                    <a:pt x="246" y="654"/>
                  </a:lnTo>
                  <a:lnTo>
                    <a:pt x="262" y="656"/>
                  </a:lnTo>
                  <a:lnTo>
                    <a:pt x="277" y="658"/>
                  </a:lnTo>
                  <a:lnTo>
                    <a:pt x="293" y="660"/>
                  </a:lnTo>
                  <a:lnTo>
                    <a:pt x="309" y="660"/>
                  </a:lnTo>
                  <a:lnTo>
                    <a:pt x="325" y="660"/>
                  </a:lnTo>
                  <a:lnTo>
                    <a:pt x="340" y="658"/>
                  </a:lnTo>
                  <a:lnTo>
                    <a:pt x="356" y="656"/>
                  </a:lnTo>
                  <a:lnTo>
                    <a:pt x="370" y="654"/>
                  </a:lnTo>
                  <a:lnTo>
                    <a:pt x="385" y="649"/>
                  </a:lnTo>
                  <a:lnTo>
                    <a:pt x="400" y="645"/>
                  </a:lnTo>
                  <a:lnTo>
                    <a:pt x="414" y="640"/>
                  </a:lnTo>
                  <a:lnTo>
                    <a:pt x="429" y="634"/>
                  </a:lnTo>
                  <a:lnTo>
                    <a:pt x="442" y="627"/>
                  </a:lnTo>
                  <a:lnTo>
                    <a:pt x="456" y="621"/>
                  </a:lnTo>
                  <a:lnTo>
                    <a:pt x="468" y="612"/>
                  </a:lnTo>
                  <a:lnTo>
                    <a:pt x="481" y="604"/>
                  </a:lnTo>
                  <a:lnTo>
                    <a:pt x="493" y="594"/>
                  </a:lnTo>
                  <a:lnTo>
                    <a:pt x="505" y="584"/>
                  </a:lnTo>
                  <a:lnTo>
                    <a:pt x="516" y="575"/>
                  </a:lnTo>
                  <a:lnTo>
                    <a:pt x="527" y="563"/>
                  </a:lnTo>
                  <a:lnTo>
                    <a:pt x="537" y="551"/>
                  </a:lnTo>
                  <a:lnTo>
                    <a:pt x="546" y="540"/>
                  </a:lnTo>
                  <a:lnTo>
                    <a:pt x="556" y="528"/>
                  </a:lnTo>
                  <a:lnTo>
                    <a:pt x="564" y="514"/>
                  </a:lnTo>
                  <a:lnTo>
                    <a:pt x="573" y="501"/>
                  </a:lnTo>
                  <a:lnTo>
                    <a:pt x="580" y="488"/>
                  </a:lnTo>
                  <a:lnTo>
                    <a:pt x="587" y="473"/>
                  </a:lnTo>
                  <a:lnTo>
                    <a:pt x="593" y="459"/>
                  </a:lnTo>
                  <a:lnTo>
                    <a:pt x="598" y="444"/>
                  </a:lnTo>
                  <a:lnTo>
                    <a:pt x="604" y="428"/>
                  </a:lnTo>
                  <a:lnTo>
                    <a:pt x="608" y="413"/>
                  </a:lnTo>
                  <a:lnTo>
                    <a:pt x="611" y="397"/>
                  </a:lnTo>
                  <a:lnTo>
                    <a:pt x="613" y="380"/>
                  </a:lnTo>
                  <a:lnTo>
                    <a:pt x="615" y="364"/>
                  </a:lnTo>
                  <a:lnTo>
                    <a:pt x="616" y="347"/>
                  </a:lnTo>
                  <a:lnTo>
                    <a:pt x="617" y="330"/>
                  </a:lnTo>
                  <a:lnTo>
                    <a:pt x="616" y="313"/>
                  </a:lnTo>
                  <a:lnTo>
                    <a:pt x="615" y="296"/>
                  </a:lnTo>
                  <a:lnTo>
                    <a:pt x="613" y="280"/>
                  </a:lnTo>
                  <a:lnTo>
                    <a:pt x="611" y="264"/>
                  </a:lnTo>
                  <a:lnTo>
                    <a:pt x="608" y="248"/>
                  </a:lnTo>
                  <a:lnTo>
                    <a:pt x="604" y="232"/>
                  </a:lnTo>
                  <a:lnTo>
                    <a:pt x="598" y="216"/>
                  </a:lnTo>
                  <a:lnTo>
                    <a:pt x="593" y="201"/>
                  </a:lnTo>
                  <a:lnTo>
                    <a:pt x="587" y="187"/>
                  </a:lnTo>
                  <a:lnTo>
                    <a:pt x="580" y="172"/>
                  </a:lnTo>
                  <a:lnTo>
                    <a:pt x="573" y="159"/>
                  </a:lnTo>
                  <a:lnTo>
                    <a:pt x="564" y="146"/>
                  </a:lnTo>
                  <a:lnTo>
                    <a:pt x="556" y="133"/>
                  </a:lnTo>
                  <a:lnTo>
                    <a:pt x="546" y="120"/>
                  </a:lnTo>
                  <a:lnTo>
                    <a:pt x="537" y="109"/>
                  </a:lnTo>
                  <a:lnTo>
                    <a:pt x="527" y="97"/>
                  </a:lnTo>
                  <a:lnTo>
                    <a:pt x="516" y="86"/>
                  </a:lnTo>
                  <a:lnTo>
                    <a:pt x="505" y="76"/>
                  </a:lnTo>
                  <a:lnTo>
                    <a:pt x="493" y="66"/>
                  </a:lnTo>
                  <a:lnTo>
                    <a:pt x="481" y="56"/>
                  </a:lnTo>
                  <a:lnTo>
                    <a:pt x="468" y="48"/>
                  </a:lnTo>
                  <a:lnTo>
                    <a:pt x="456" y="39"/>
                  </a:lnTo>
                  <a:lnTo>
                    <a:pt x="442" y="33"/>
                  </a:lnTo>
                  <a:lnTo>
                    <a:pt x="429" y="25"/>
                  </a:lnTo>
                  <a:lnTo>
                    <a:pt x="414" y="20"/>
                  </a:lnTo>
                  <a:lnTo>
                    <a:pt x="400" y="15"/>
                  </a:lnTo>
                  <a:lnTo>
                    <a:pt x="385" y="11"/>
                  </a:lnTo>
                  <a:lnTo>
                    <a:pt x="370" y="6"/>
                  </a:lnTo>
                  <a:lnTo>
                    <a:pt x="356" y="4"/>
                  </a:lnTo>
                  <a:lnTo>
                    <a:pt x="340" y="2"/>
                  </a:lnTo>
                  <a:lnTo>
                    <a:pt x="325" y="0"/>
                  </a:lnTo>
                  <a:lnTo>
                    <a:pt x="30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589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3" descr="data:image/png;base64,%20iVBORw0KGgoAAAANSUhEUgAAAXIAAADfCAYAAADr0ViNAAAAAXNSR0IArs4c6QAAAARnQU1BAACxjwv8YQUAAAAJcEhZcwAADsMAAA7DAcdvqGQAAG4GSURBVHhe7Z0HgFXF+fbf7X2XZekdBBVEQUCwoaBYUIJRYxcLsUSN6fnbYjT5jLEk9thiwdjFXhEVRRAElF6l97IL23v75jf3znL2cu/ubcvu3Z0HZk8/Z+45M8+888w7M1H33HPP5piYmF5iYWFhYRFxqKmp2RX1z3/+s/bWW29177KwsLCwiCTcd999Eu1et7CwsLCIU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m8iVFdXu9csLCwsmhZR//znP2tvvfVW96ZFKMjLy5Ps7GwpKiqSmpoaiY6OlqioKB1qa2slNjZW4uLi9Dbr8fHxEhMTUxcSEhL0NaxznKWFhYVFQ7jvvvsskYcKQ975+flSVVUlpaWlUllZKampqVJRUSFlZWV1RA4xQ9SG5CFugPXOdmJiot7mPobMgTmfbQL3oxBgyT2cS3MPcy7XWVhYtF5YIg8SkPbu3bv1EhIuLy/X5Nu7d2/p1auXJllf4HwIHrI365A/15tQUlKil+benGsKAQLHjGVviJrjxuoHXGvInsA1htwNwUP+rHOtKQTMcbZNDcHCwqLlwhJ5AIC09+zZI/v27dMWMuQKOULcPXv2rLOumxrm2RQAANKHwD2XFA4sOY/zCYb8CRQQycnJ+h7Ak/jNNuA+BFOYGOsfwucccx335xyWHDNLCwuLpoMl8kZQUFAgu3bt0uQNkRkLGuImGBkj0sDvcBI9gULJSfomUHBQOLA0pAxpcz6kbgoHjptjwFjyxrrn3sBY/eZa1ikITAHA0mw791lYWHiHJXIvMOSdk5Pj3iPaeu3Ro0dEk3c44SR5CJ33Q+FgJCZnwWBqEBQcwNRc2AeZEyB6ChXWOR/iZsk+iJx7m32mACBwHfdzbvN9PLcB11lYtEZYInejsLBQkzfSCSDTQ0rdu3fXBJ6UlKT3W4QPNAJD9pC0KRi8BcicczmPYMgeS55vZGQec0+2DWlTePDteA7nmyXnm29qSJ/AMc9t7kVhYJ5hYdHS0KaJHPLeunWr7N27V2dWLD4syK5du2oCd+rHFi0LkLsheEgdgob0jVxkCgGOs21qB56EzhKC5ttzviFrjplChIDUQyHCcfZTCED0XEfacZK/Z+Ac7mdqIhYW4UZQRE7iX7dunaSkpGipAWzZskUWLVokhxxyiAwePFjv45wVK1bIEUccIf3799f7DMgcy5cvlw0bNsjIkSM1eZJRFi9eLNu3b5fRo0dLZmamPnf9+vWyatUqGTBggA7G2goG+HcTV6xvMhn3ggi6dOki3bp107/Jom2A9EZaJpAGKATYZwicbdZNQYH1b9ZJO6wDzoGsucbAuc49OU4hYJ4JsWPlm0ZilobsTQ2AJQUGS67nmZxjYeGJoIh87dq1cscdd8iZZ54pkydP1mT94YcfytFHHy2bNm2Sww8/XJPwF198IQMHDtRWL8dGjRqlryeRf/bZZ5pQO3furH2wTzzxRPnpp58kNzdXkykeIhMmTNDXcn8s5Hnz5sn48eNl2LBhAZF5cXGxbN68WXbu3FmXGciEPNta3hbBgjQEMWPpk6YhdIIpHJzbnMs6hQFLQ8jOgoEl6ZrjbHMuBM/9TU0BmEKCe3CeKQwgf9NeACgE2E/6dhYOzntZtA4ETOSQ4iOPPKJJMSsrS2655RZ57rnndGL61a9+Je+8845MmTJFkzxkfumll8pTTz2liZSHAQqC119/XU444QQ55ZRT5O6779byBlb5GWecIUOGDJGbb75ZJk6cKHPmzJEjjzxSLrroInnyySe198RVV10lHTp00PdyYtu2bXWJnkRLobBjx466xE4G6Nixo7W8LVoMDNGTNkm7pmCA4E0NgCXHTeHAErDPBPaT5lmaQoNt8guEzzXkAWoZkD1LtgmG8DnPFATOwD6OOQsDi5YFuDVm3Lhxd2MRNwYSw8KFC2XBggVy/vnna1lk6NCh2ro+99xzNUlCni+++KL06dNHW9SQOedB3meffba+D9fTqKieK+np6VqS4R7HHXecJve0tDT58ssvNdlitR9zzDH6fiRwpBekGyO7OIHlbjrpINtQHSWRYnkj+RAofEi8FhYtAUYyIUCSWM+kf/IFabx9+/bSqVMnHZD/qEEa11cTMEwIpHPOJ41j6HB9RkaG7mFM4N48w5A1eYNCgDgYWQnip+0Ijy16LJNPkTrJw+RF5FJqzgTyNPuoNSNVYjRxPvmPgPcXhh+FCuRv5CWL8GP27Nn+D5qF1Tx16lRtLfNRKKX5MDQomQ/Eko/mrA6y5FwDCgSCOc69TBXTuY9Exn4CMInBF9DhIXk0eeJKL0sKB3R1ErKFRWsD+cWQMkRtiB9ih/T79esnhx12mM4T5I3hw4fLiBEjtMF07LHH6iXbtFMhWVIb5rxBgwbJoYceqvNU3759daDjG/elQMFoo8DA2DIWPzUHCgFq69TAadtauXKlNtyoWSOhWjQd/CJySJUSGoJcunSptqBXr16tA6U+JbI5r127dtqqMB+OxIYVYMBxSmlKbANkFRIDlgGAtEmQbFMoAEp7EpAvWYRj3AfLhOdb7dvComEY44i8QiAvQ9DGyoe8qcnS1gW5Q/QUBrR3URBgKLGk1kyBQGFw1FFH1RlUXIchRc2Bwsai6eCXtAIZI0lQurOE0CFvJBUSwnvvvaf34V3CPsj6448/1tUyAjIL1TYaQLEU6ClJdYAqGkR94YUX6ioa0s2SJUt0FZCGTRLa/PnzdemOBIOmTsJoyDIHFDA8B0I3Vr6FhUX4QR7FKqdmADdQIGBsUQtGIjJyj9OYswgv4FK/NXI+BBYvpTRkSukMsVPV4mNxjKrY2LFjtTXNPo5RMlNSz5gxQ3ue/PznP9eaN8exoinhOc462h6BKh8dcTiPQoGEQKMnz4TkGwNVOuLAtZbILSwsWjMg8oPSIQj9jIeBU089VS+bEtQGcINEI8RisLCwsGitwGvloLAcUgg6Gpb2wQBVPKQcNHsLCwuL1o6DQuRoaOhl/sgi4QAEbhpJLSwsLFo7WqXugEXeWIOohYWFRWtBqyRyLH86I1hpxcLCoi2gVRI5nir4qltYWFi0BbRKIsePFWnFWuQWFhZtAa2SyOmcwJC1lsgtLCzaAlolkQMGAbKwsDgQpfn58uNrr8iar76UtTNmyM5lSyVn/XrJ375NCnftkhqbdyIOrXKGILr0003/tNNO0x4szQHGiWFAMdwurQeNRUvB9sVLZNYTj0r+tm0Sk8AUdiIxKo9EqTSqO8+pHbFsR6vt2FhJSEmRxIwMSVKB83uNGiU9jz7afTeLloCgJpaIBDCk5qxZs/RwAAdzjAekHIb8ZPQ3Mw2Z8WendyvrDB6EVw2BcSkoaJzDjJKZOIdxYiwswgVExiXvvy8Lprwohbt31R+6wlOCdGxHK4KPiY2TGnV+bXKSjLriKjn24ovdRy1aAlotkTOU5tdff63HTT8YRI6rI2Og81xImTFoDBEbicc5JC+EbsaAhuAJeNkwAiTH6JUKuC8ZDosewue3ELg3hM/SFAwcNwWEhUU9KGLOX7VK5t/9VynOz5ValZ5qamqlSu2vUktou7KmWvN3pU6jtVJRXSs1aocr1EihSq+J7dvLqTf+Wo5R+cqi5aDVEjkNncxWxMxCTUlsWN4M0MXIjwwOxhjoECpeM40N1gWJY8FD7s51lmbbFALcC+J3Ej7rhuhZss1+43bJtiF8yN/0rGWdJdtcy/JgFHYWzQiVlnIXLZSld90hUXHxehvyNgGQ3lxLvVD7XStlKg1uzC+QnQWFktGps4y78SYZfu65+phFy0CrJXJI7+WXX5Yrrrgi7ESOZMJQuxs3btSEzfjLkCHrTa3HG6I31r0hes+CwARD+BRsWPUM/A/RY/VzjN+C9Q+hcwxA/IxL7SR5I/WwTuBejCxptf/IQK1KF3vnficrH1AZ3sc382Z2sK9Upa3VuXmyLS9fsrp3lzN+81s5avxZrhMsWgRaLZFDThD5lVdeGTYiZ/x1CBz5hIHzGXAfN0d/rO/mhJPgTQHg3OcsDPgd7MfCh+wN6VMYGLkHwjcFAUsChG4kHoied8K60f9ZN8fsbE0HHxD57i+ny0//edwnkXsDybqkskpW78uVHcoi79ynj4z/05/l8JNOdp9h0RLQaokcgmJS6Msvv1wTTLCA3Jib0Ex2wRylWKLcs6mt7+YE789J9s51z6UJELrx1OG9UQtwEj4FgSF+CgZgajEUBFj8bBurn1oB+9lHQ7C1/oMHRL7ri89l7ZNPBEjkUVKsCvPlOfskR33PTn36yll//rMcNvok9xkWLQGtlsjBQw89pGf2hwQCBUTDJBhMNst0VUxyweQWkLl20bLwCm/E72vbnA/hG3mHgoAA2VMrYN3IQ6YAgNDNhCFIPxSqED/rfB+2OWYagllv69BErizytQFb5AcS+fg//cla5C0MrZrIH3zwQbnpppsCInJmBZ87d64edpdZkJgNieuRUCwhNA2c5O4MkDwBOAsBvgMED/k7pR9TAyAwHyznsWQbq98p70DwED/nYPk7j/G9W1ttq1bVkLa88ZpsnvqmRAVgiDiJPLuwULoPHCTn3nmX9DhysPsMi5aAVk3kzzzzjFxyySU6wzYELD7mBcX7hKnqmCiWiWchb+fs/xYtC07SJ3ha/M4AIUHoyD4QPoDkKQBMIWCsfnMeNYLMzExt2XM9RA/Jm0ZfI/mQTkhjLZn8IfLNr70iW96ZGhCRR1MYllfI4uwcKVAFZ/dBR8i5f71buh8xyH2GRUtAqyby//73v3LOOefouTu9gUmhv/vuO53R+/btq32/sdQgbyuftE4YYge+iB+Ydc4xjbsEyN7IP6YdwBQALCkAuA6yNxa+IX4TDOmT1igMKAiaGqES+SJF5IVuIv85FvngI9xnWLQEBEzkWK8//vijfPLJJ9pyveqqq3RCpIr7/fffy/Tp02XkyJHys5/9TCfsb7/9VvewHDNmjJ4B3wksnmnTpumGxPPOO083JGIlffTRR3p2/UmTJmkLGXz11VcyZ84cPV0c9yKTNIZnn31WE3nnzp3de1yZd8GCBfqZzOcJgaN/o7ta69vCGzzJ3QTPfWYbkB+M1GOInm0jB1E4kJcoEMgHpD/StNH0IXhqA56dvpyFQ0BQ6R4i3/z2W0ETeYGKZ7/hI+Si+x6QjK5d3GdYtAQETOQkQDRkZt2HXD/88ENt+TLZMdt///vftdsflglECWH+5je/0R4kWMa4AwIS9qOPPqobEE8//XRNuiNGjNDnM1s+7n1II5xPAUGixwPl9ttv1wXChAkTGiXet956S5/LrPy7d+/WhQqZhpn5mbWfzEEGsta3RVPAk+yd696OYeFD+hgzGBymsdcUBOwnX0H05MO8vDztyulJ8s4+AKZROF7llZ1Tnpe8Od/RUUA/zx9A5Hnq+T/uyZaSUpWnFZFffP8Dku4wjiyaHxB5zLhx4+6GmP0BVUIImiWJ6YMPPpCzzjpLL8ePHy+HHnqo5ObmymOPPSZdunTRg1bhb42FvWzZMjnjjDP0fbCu6RXJce7HNveAwLG4sZTfe+89nSixoJm0GemDBE6NgHVv2veiRYt0Rx3GWuH+2dnZ8sUXX+htCgp+J/c2JE4it7BoCpC2TMBYMIF0ZwLGiAlGbiHNY4137NhRunbtqmu+9Bgmbw0aNEiHIUOGyKhRo+Too4/Whkn37t21wQKx8wwsfwoB8sCmTZtk7Zo1Urv2J4lV5K8i5I5h4yDupVXVsq2oWI+I2L5bdzlS5WEG0rJoOZg9e3Zgw9hCpBDy7373O3nggQfknnvu0YSen5+viRtgFVCNZJ/Rp5FfuNYAawKQYAHX0OGGREi1kQTENdwbi8U0JEHeWChYL96A5U7VlUDm4L707rz44ou1TMM2GcjCoqXCSf5Owic/mEB+IC0TIHAa5zFQDj/8cN3TGIMF4+fMM8/U8uIvfvEL6d6jR531HwyIT/a+HHlP1cLfVUYWMurMmTPlhx9+0CONUmiQhzHkyH8WBxcBETmJCukDEsdHG3nEkC0Ea0DCIzFSJQQkAvY5YQgXGOKGoA1Jcw37uC8EbUDi5Zg3DB8+XEaPHi3HH3+8TtxYMpA/9+EZFhatEU7yJzgLABNCTf8YYu2zOshJY8dqaZKCAzkH6x/HAWrDyJe0cU2ZMkX34/jXv/6l5VfGIrJoWgQsEJNQsAj4kFTlcnJydIMinWcA5I312759ey1zAJ0I1LYB1jvkTwkOSGQUEFzL/QDPoNrIeVj4gF6WSDHeZBVgEjKBe3K/UKwQC4vWAHJAeXZ2UGRejZGGcaWWELeWenr10nkcxwas/7GK3CdOnKhHG73ssstk8uTJ8tvf/lbX3KkVIBdZNC0CauzcunWrbnCkswzyCLrd9ddfrxskH374YU28EDANnEuXLpUXXnhBkzzVPz4sevfnn3+uvV3QumfMmKHPR/OjMZPzqaZBwCeffLKWRBgelsZSrGoscxKH8WZpCDwHnZF7Y51YWDQXsn/6SeY885TsWL5MElLTJK1jJ4lLTJKkdhmS1D5T4lJS1b6OarudPp6QlioJySmSpvJOlEdNNhjUqHyz7M7bpWD1Kqwm997GQWNnTmmZzN2pDK7KChk09lS54vEn3EctWgqC8iN3at2U8ASsXqfli0Xsbd8rr7yiq2G33HJLvePe7tPQvf0BhQvAZdESuUVzYeP3c2Xu00/J7jVrJKYeKStCdf3fD5XeDVgrVDXRM/9ypxw1YYLEMPxskAgLkSvjiobOyx56xH3UoqUAIg9KWjEBogUsnfu97UMeYczuCy+88IDj3u7jbR8hEJgOGhYWBxuVpaXKCn9aPr39Nsleu9aDxIFKl24jpS4oI4mgrCUpUcSZr+5RVY3h5D/5hhPEqbp2v+Fm0XIRMJEHC/R03KXQ1g8G0PNMYWBhcbBRpCzw+KWLZWByogzMypQBGRnSLz1NeqenSLeUZOmUlChZSQmSER8vaXFxkhQbI3HRqhaqri1UJF6kArPzhIXD1X2qSordG/4DE6hKFSo2F7V8HDQiP9jAu8V4zVhYNBeQJxJjYiQlLkbS4+MkMz5Bkzhk3jMlRfqmp8ohGWlyWLsMOSqrvXROTnJNr+a+PlyoLnITeRAVVCzzOBXntA4d3HssWhpaLZEDK61YRBJIqU1q/ZoHsDTZwpk9nOsKWlqp8dhp0SLRaoncyioWzYmq4kKpLCoMLR0qIsWLJZDxUXzCGDR64Vx3L81+93qUOh8OZ4Jmm5NaPlotkeO7aqUVi0gGFnFCcrJEh+p1pe5Ttme329zXjO1eegZPcx3U6q2Y2DiJt13zWyxatbRCr9DmklbooUpBQqAHKz7wpucqLpzEy8o+Fk5Ao3S+0Y2c4YZfNQPP57q31QKvm/ik4KdNtGhatFoiby6vFQibcWaYKu7NN9+Ud955Rw8I9vXXX+t9dGWm0xOzEdGzlSEO0PIJZqQ7M3yBJ/FbtH60pK9MgVJWVeNfGWDRrGi1RI7XCuR4sGAInEGEIG4I+dxzz5ULLrhAD6fLiI30NMUXnrEnmJGIiS0Yi4Khf1999VV5++239bUMCcyIZgsXLtSkz/AHzN5Pb1ozsp2T/I3FT7DWfmTjAM4MB4uGIy2oeERFteoKfESj1c4QBNm99NJLcvXVV2tSbypAnpArhLt+/XpN2PjLB1MbgJC5FwSNpW7W6UzFqHKQNONS80wzSiSTEDD2DDUQhjFg3YyOZyYg4DwTTKcqs+48ZhE+ZH83S9Y9+7RUqO/m74THMeobbCgolI35BVKhvnW5SgO/fnOq9FbpKRRU7Nsn3191eWATL6tAHDbkF8o69RsylBFy+o03yfDzznedYNFiEFQX/UgBFimTUzQVkWNxQ7QMDMYQngzmxcBfB5MQIXlqAcZCN5MPsA9Lnfix5PdD7gQzGiTED9Gzj20ah80IlYbYnUTPuikEzDISUKHeQVF2th5DGyKLotONsiz179Lb7p7E/Cb2uY+HiuzZ37qIXNWiAiHyjYrIN7iJvEx9zz9+8pl0PfRQ9xnBoXT7Vllww/UBE3l5dY2sVWlpU16+tFNEfuoNN8ox5//CdYJFi0GrJnLAMLsM6gVphQMUDhAjFvKKFSv0SI1MhoEV3tJhSN1J9BQArGP9Y+2zDqkZ4jdEbwoArH8A6fNOeR9OwncuzboJBxt0dc/fuVPmT3lBlr33nt6X1qWL9rxISEmVhNRUSe3S2TWIVaeOap/6rakpkqh+c2rnzpLcPiukCRR2z/hSE3mVesf+ug/GqELkp9wC2aLIvLLWTeQffypdQ0xfpdu3KSK/LmAiL6uuljW5ebJNxaddp05yqrLIR5x7nusEixaDVk/kDz74oNx8880hEzmEBQGibSOhQODIJ5FA4MGCwsqMNY+swzrEj9VPIWCmImPoBd4vA5NB/Mwsz7aZWJhg1p3EbsjeSfhmO1Qwzsm2JUtk5iMPSe6mTRKjng34LeqPa8m2InvnkmPVaj1KxX/4pCtk7K9ucO0PAjs/nybrnnlKFZDV+rf5g1j121fty5UthUW6obE0TEResmWz/PDrG4Im8q2qhtCxd2+Z8Of/k8NOOtl1gkWLQasn8scff1yuueYaPYVWsMCShbiZGQkiZwxmZmKx2A9kJojeEDzrLAmmBgPpQ+ZY+5A+5M53MXNOst9sc56T1FlyjZPszbonSdZWVcmiV17WA1YxBCxSiZu36zxCIPK6dfeSuzD2drH6LbUqLiddeZWcfM21roNBIBxEXqbe4x8++iQ0Ilf3yV28SJbd9ZegiHw1FrmbyM/+05/l8JPHuE6waDFo9USORn7RRRfpSWgDBSSEJcp46Hv27LEEHiZAonjfQP6Qu/HEMYWBIX/cLo2Ug5VvZB50fNa5D8dZB4bYS9evkxV/+6tm6Gr1B625poZR/GqlUq3T5Zz9detqP/cqUwVAvopDhVomqlrGaEXkY5qRyHXNQF3267fels6HND7+vk+o35a7ZLEs++sdgRG5enZxZZUs35srOaog7tCnj0xQRG4t8paHVk/kzPDPnIVm7lB/gPUIuSChQORMa8UE0hbNA4gdwnc25rJkH+SPro++rxttVUhW3yz1808kWhUEddA8GuVauOFcL1HkvXzvPtlbynSFtVobb26LvErFP0kVKNf/72Xp2Lef+4wgEAYiz1Z5omv//jLx9r9I3xEj3GdYtBRA5KELki0Y/mrjpqGPSS/wA2dSCmY/wgfcknjzAqubGaZ69OihZ5CnYB0zZoyMHz9eF9JMrs2MU5deeqnePmrIUXrEQSSTuqD+YHXrUQXdAUvcBLxFYrSnCmer9FBdowvx7Jwcyc7O1tIa2xTw1BqoQVCgGP997u0Jf8nbE857ebtvMKhrAwgCrjjU6mEC4vzMTxYHH62ayLHSyHC+MgQZEd0bF0I64NDrklnImXW8V69e7rMsIgXxcXHSvn1WUCQKuQOurK2tkS1bt8i06dPls88+k2nTpsk333yjJxemkKewX7x4saxatUp++ukn2bBhg+6wtXv3bi3D5ag0Vays2GCovFyRLnHR8XDtChlVRYUuEzsgROl4IEHpuoy6PiyDd1k0CVr1l0FPhaw9wT6sLFwI6UWJjHLcccfJhAkT6k0SbRF5oHYVKCDMsppqTVasM67IsGHDZZKy8rH4mU/29NNP12kEd1OkOtIW1jm1OOanheinK+L/8ssv5StlFKxdvUqikFX0E4IDBVI4rPLq0lL3WnAgDgyaFYo7pkXTImbcuHF3MxO2v+CjoiNv27ZNVzWpcmZmZuoMhHXLBM3GT5mGKKyUHTt26POcDViAainHOGffvn06c2BFMw4JREswPs2cxzbjk9CohWzSmOVFXGjozMrK0tsQOM+hByaTPxPHk046SU/QHIpni4VvVOHJotJFRXGRVKnaUXVlBYmojqDCbeVVqGfhwx2InIDlubO4RCr0tGrKAFDpraeqmfVRZG5AGjSNq0g93bp107U2pLeBAwfqzmCkI5a6UXzLZsn9YYFEq+v8BZLQLjowYXyoOMWq53UZPoKH6zxl2gtM+wDBjMfD+/TmxUPhVLxxg+ydP6/R/OIE51ao++4qKZVyFZ9M9XuHnnW29r+3aFlATQiYyCHstWvXynvvvaerl4wVgqVC4mIWfKqe7MdKYQb91157TVdF58yZoyWMoUOHavcygEsfEzJTRaUKCygc3nrrLV1l5Rn4KZNxnnrqKe1BwvgkWNLopc5CwRsgbJ6FlU0hQxUY+QS5ZfTo0ZbAmxgFO3fKqmmfyeK33pANs2fJ1oU/yq6VKySPgnr9WrXcLGWKoEr25UqZ+u5lBcoAKChQZF8psaoAD4bkgyXyHR5E3kelUyeRBwJiXbpurez9YX5IRJ5AL9zefWWjsvrXrFmjjRkCRhRGjTGACGwb338ag1mSJ5F4ijesl8LFi4Iicv1elMHVrktXGXza6dqjx6JlASIPyWuFBPTII4/I8ccfry2VKVOmaE8RLGoIGiLt2bOn3H333Zp8p06dKqeddpqccMIJ2oK4//77Ncled911Wn+cO3euzJw5U2666SY5++yz5dNPP9XXQbacf9lll+nzzzrrLLnrrrtk1KhR7pjsB4mYeFHgUIAwUBUWOSSOVcU1xkK3aBrQI3Hn8mWy8PXXNYFDjEB7b9fU7pc/1DetUWRBh50U9V0T0zNElbzSRZHo8VdPlvQAvI0MCpUBsOQvt0oNZOgn0IF/2JMthRVuAlUGwolXXCljr73OfUbg2PrOVFn7zJPKqvaf+PBaWZStap2KPKsVeXbp31+ufuoZSXO8B2qxhqSpUbJulhgoZp20Tr6pqa6STFWoxMyZra1zf0GhkldeIfN275FKdc8+Rw+TSx962E731gIRstcK+iBWAR4ekCeJByCHIJMwah/rAMua43gBADIziY6OHgDCNZaF2YcWSeKEkOkWbix5Eij7vYE4USgwbCwNTxA4sg4jEFIAWBJvOmAFFyprceFLU+SzO26XzfO+l3j13aPUdyPExMVLTGKixCUnu4IizESsTr6nshz3bN0ia5cukc2q5lWuLNPmAtZonDvdHkxAs0x2jOjEOsZLZUX9yVHIV0iZSDtMZE7j/DHHHFOXvhlxE13/4osv1p4948adJp10P4rgtHbiwftAXtmi8pYZW4haATIn+ZV863QJpbCxOLgImsiRKmjNRw9kwCij0QHWTe89U52DuNlniJ11gjnOx+eYU/tG+zMaubk34DgJ2hvQK0nIv/zlL7X1TUI/+eST9VghFk2L6uJi2fTeu7LlzdclS32fru0yJFN9u4yEeElXyxRF5smxMZJEOlDfM14FLD+kjVKVPopUGqhmn7rWpIGDDtKxen5qMxX4vAvyj4ZZBgnyTZpK96m6A5V7ZwCgBkV8+BSl5WWyYvUqmev22lmwYIFeIqOaQO2ZwBDNSKMYbeRhi6ZHUEROw8sbb7yhq3C///3v9T4I10gaHKdh8YgjjtBWMaDk5hhWBDo4eh7kzDWAhskuXbpoy5xzwaZNm/Q2ujqWAI09PBPr3t/emvj82sR0cFCtalhxVRXSNS1VeqSlSK/UFD1D/KEZ6dK/Xbr0S0+TPupYT7W/R2qydEtJkqykeKlQ1f8iZckZS7QloE7+CRK1THgZIlztBKG9EWpJgchMTlCg6J6x1TW6vevCiy6WSy+5RM4//3yZOHFinaNA//7968baJ4+Sf2nPIv+2dOu8qrpWdueWyp68srqQU1AuZZX7OQP+QC6mfY22P36Xv6A90fBZUyJgIieB85G++OIL/TEpfSHrAQMGaGsYNyz20UA5adIkLY/MmjVLN9agl2PBcy370Mr5+PPnz9cyDK5dV155pSZ6vEogbxo10cZJVLxI3AXpEALpNwYI31bzDiIw3bCw1aqzww0BkzBOkVKissZT4+OknSKpDqr21SkxSe0PumJ4AGrDVGiHWqBUVyD9BX8X0nty+/baFTJUVCqjKViYX+DZK5TaNLVcCBzvHfI+nbVwnEDmOe+887TkY2rgLRX5xRXy5Cdr5PnPf9Lhv9N+kte/2Sgbd+1/Z3DXiy++qOVaGhbhN4CRCBciNRmewYilVsISI/Vvf/ubPPfcc5rM62paTYCgiBxrmJ50/CDIlc4QyCs33nijJmQklcmTJ2tZAzLnPD42/riUZnipoKUheZxxxhl6JhwSACU8hQPjmlB1o6ce8gj6+A033KBLe0pHnu2P1k1cuaYpX2AkIGf9eln9+TRZP3OmbFGF5s5ly2Q3oziuXyf5O7ZLiUpwTGKAe2BTgq+gg/oeVNlNCCcqiwvda82JWqmtUlZwqPKQSr8hg3esvmswUpX5NEgs0dH+d++PJJSUV8vXS3bKrOV7dJi5bLfMW5MtOfmuvAAhYzxiFP7hD3/QHEdbBG2D9BnAS++TTz7RfIVBi4EK4aMw0F5H2wEGKe0JTclDAbsfYkFjZSObUK2CrI11TCPk8OHDtW+tSTiU2iNGjJDevXvrbTrf4HlC5xvAvTjetWtXvQ26d++u91HaG1A4YJ0TsAb8gSkVqfo5Nfa2gqLsPbLp+7ky99lnZP6UKbLys09lw3ezFZnPk01z5ujljqWK1FXBumv5MtnD+DLKuijYvUsqyyskNUAPBTqe5C1dLEWqgEBnbgykkCqVuPeo6xjvhDSDF0tmt+4ycMxYSfZTPnMCV7u96jcH437IRApRap3G1/7HHRfSqIOMb5KnCsxodwO9P+B9bFOGRynWnYp/lqrBDhp7ijB+etBQv2fvgvlSvGljwAVLQWWVei/FKi7V0rFPXxmiCKy1obC0Uj6ev02SEmizY+C1KElPjpPhA7KkV8cUbXjiOj127Nh6vb0hb5SEW265RTtTYKljoaMkIAUzxDXDSiCtnHrqqVp9aKp2H5590Nnt2GOP1a3pBwOUoqFqnZGIirJS2fLDApn91FPy6Z1/kW2LF0t8Wpr2EKlWNaF8ZSlkr1sr25culbUzvpLFb70p81+aIrP+84R8dNed8sbvfiNzX3vVfbcIQwiZxXll02Q53+B5FbhmOqy2cNVWalR6CBQ8mecTL8ZZiW+j46wYpwzPHuLU9M3Im3jtGQkJ6RgLnsZf48GDd15To1WbqZSAvtwUWysqVVVu7dtT5bt775GNygJPjIuVJJUJY9W70BzH4FAqYeqxulWgwwoWaIwKNSoxVhLiE8TlBGdxMOEsPKiGJ6hvEo6er0w3FyyIR4xKI0mt1OuLVF6pamJV9cJ+zyFUAVw9sb4BxIwFzhLZBCCbwDOcR3secvC7776r5RXOa0pJxaBVEzlSD6XhwXiR/qJw9y7JUx+4ND9PKtD8VakdTpRl75Edb70h7ZUV1iervXRPTZFuKcnSJTlJuqj30SkpUTqq0D4xQbsFpsXHaQ2UCRUKVaisrtYugU1VDfQHzfG1GJvcieZOMaTZ5HaZyhoOvbEzmMKA368bqfVGrR4fvTUiPiZa+ndNl75d0nTop0KvTimSkuiSxGgPpO0OfP7551oDp28KsjJSC9Y3jaHMGIY8TKdGZFw6SdK2hxOIGaakKdGqiZwORM1pkVNSr1y1StZv2iRbVq6SZe++I98+8bh8+/hjWrf+/vn/yrwpL8oSZUGv+PhjWTtjhmyc851sX7RQsteuldzNm6QywI4xCSrhpaSlS7KyovAOyVQWdpYibYgcQu+VlqJdAHur0Cs1VXqofeTaEre3R/PRd/OA3wtf0RHH+dtDew/q6jAUhIHo/OEGBYnrnURpaYXaQWtEu9Q4uelnh8u1Zx6qw3XjD5NLx/ZTpL6/XYJ2Ofql4HlCpyfaBLG6GSWVBk7aC2nzg9ghceRcerBzHufgCILbdFOiVRM5LxRt62Bb5JTAS5YulS2Mi7Fxg3z/xhsy/cH75dtHH5FVn34q676ZIYvUvvkvvSRznn5Kpv+/v8tnd90p0+/5m3x5770y48EHZMZD/5ZP77tPNi5adIA+1xCi3Vodv5jfjc5J8HQHhGbio6MkQWVSLbvoqywMQkkzNZUVUhNETau6tokErRAKFWprMbFIKy49uLUhIS5Gjj6kvRzVN1OHIf0yZVDPDGmXUn+MHLzkkE3wWMEZA0DUl1xyiXbMAJC4IXicOABWOZ55TT2/b6smcs8eoU0NSt0lS5bIipUrJU+V1DG7dkjy+nVSOvc7yVu6RA8+FKssm+j4BLXc3009Pj1d4tV6dXmFFO/LkZ3r1snquXNk8efTZPH8edo9c+HixbonHesMNkZrOBocVj9+98Y1M1YRs78wpMEYHwcwSDNKK80NpIhQhmytKSuXGmW5BSRPqXOrIHJ3AcKV4TJA6HEbDPY3tio6b8bagUXjaPVEfjBajGmdhljpHACp4mo5rFdPKfrwA9n01huSVFQoXdu3lw6JSbojTFpcnCTF0k09RuKioiVG5VqyTKX6U1ZdIyXUJBQhx6hz0flpNS9RmZGCgh6xuFSaUfDw20ejo8fZAkX0S5csdfVkDYBEmCGnHpOrDByMdg8BBjKdWEsFPtNJaRnurSDA+wyExL2ArxGr0knIbRXqW1ZQrQ/gPpwJbRu5ie8aHeu/G6XFwUerJnIQiCwRDBjhkRZttDL84/EXPaRfPynPzpZoZS337ZAlfTLSpWdqsu6W7gzdVUC37q6sv9S4WD0BMEOYGukDQu7Tp4+uup2o7osvKw0vdKRiH65ODHlANY4qHIRfXuGadzIUIEmVBqHpRcfHSSxuasqyDAUhUldYwCxBzQr1DRJT0/zyx28MwRQGWpZzr9O7NCRfdosmR6sncizapvDAQNJgbHTGYOAZphNA3WBePFNZMlXumdpBLJq02pesLC0GkcpMiJcOSQnSNTlJW+nokZ7w5QdPBylGwUOvg8xpkDlGkfsxI0cqQldxcD/TH9Q70/2u8vbulfmLFunOEAR6riEb0UuXnmq0A9Dhik4QpntyrKpxMD6IRejgm8So9BGWtBvEPbgCcoDQscgZatii5aLVEznEGk7PFUZ0g9QgcLximBGG3qyek1zgnx2TRCeK/TTJmg5YO44A0XvVQ1UGLCsukho3UfqDai+3aQye2ZxbkHldvudRujChdoDfLL+f2gdkDqmj20P089Q7mTt7tmzduk3XDEJBED8hZDTHMxuFtzQRBKpUGgoUPLlSGSGkDReRh14zsGg6tHoihyDDQeQ0JkJY9NgCSB6MCcPgYN7A+NvRWmZw7wgCkGh5UbGeZMBfMN63hDhiHqBX7DBVy2D2J4ZwoEcugUILSYd2AEbEozWfHm40mNK9OQjj7wBER0Xr9o2DiTBEOyTwfGpvFOwmLuGSd6qCGDSLeKCRk361tKLSg0XLRZuQVkKxELFGGeQLHZxGTQicUd2Me5FPYE2FISMGXLUOB5MCL9YgNRAIHj2ezg/4x+JDS2cICH7U8cfr8SV0Y2uQwMsovyBPZs+eJV9/843uYIGnDt+A9ggaeY2k4w2h1gbCgdqa6qBGYaRTknnrGCCJaenahztkhJAmiI+VVlo+Wj2RM1EFTvxepYsGwPl4gzDbEN4i+IzSkElPLX9A4o+K8S/xEzP0c3pUHhDLcBFzAwjszfgGni6hkLgBZJ6YmCTJycnaMqcAxVsHXR4yR9JB3mKwIEaao3cdo9D9qAifQY4C/dYgXO8A1JSXSzW1QPU7ggZEnpKq01FICCH94NWuL1dxse6HLRutnsi1J0eALojo35ADfto0KDJOOuMtm6nm/AEaOT7j/mYAXAC9KSL4lgdDTP6CRzIeeNM9ITBQA0pLTXNZ+CNH6iUeOlj+fANG1mRMCwpWuk8j6zDCJoMWVVZVKdKvlNogyMt5BbUgXzNQ+QO+OVZ5qAjHd68KwvsIMGKBnnZOxYGxVvCgsWi5aBPSivGqaAwMhoNlx0DxaN+Mp0DAMgwULos8tGox96CxMxCNPBhQG2huOCkL8nC6jUKqfAMzVyX6PB5CFLCQPFIX8s4wFXr16hlwokbQYAJmDUXi1ADodPX9vHl6SS0An33892kraQzUKMLibRIGVJcE1xkImHLE1UU/8Dxg0TBoc6NGifcbXnC+PNT8QZuwyGnsbMi6odrOYDh4YEAYkATuhM7x0JsL1QwxEOAHDkcj2cEmonA8LV7VmIJtJDUuooC4xMbG6IIULZ6JU+h4RacrMh21NSYVmD59usycOVMX/nQG0xq+OncvE3WoWmAgv4lzjQVMYaLRQJr1G8F8R3UJhZuOintXa5VWmJ4wd/FC3fPahPxVK6UiL991vLpac8P9998vzz//vEydOjUsfVOQBWn3wWDEcMQTDAOAZwQzLkurJ3KsuYZ0W3yj+VC8RCagYKKMRhsy/YEqQBgmlizhDxjtxCt5BpER49PbBZeB3dAWcRhdNg8mGiqw/QGEFZ+YIEcOG64tfCOrUbjTuIvPPrUCPHYINP7y3WiHYVCl9Rs2yOrVayQ/v0CnKX9BrF1uqK5t9jBsA707Q0FwGnuUjkel2yDgd+DT3hpRmZcna558QtY9918d1j77tGx67VUp2rjedVyRNhNJQ7Y4OjCNG1NVAiTYl156SRfiAIORdhwcI9555x09Q5ABDfaca/pfvPzyyzJP1fio/eE8QGdCLPTHHntMnnnmGX1tIGm51RM5jZ3eMhQNmZ999pmuztCASRWdTBouMDNMIO6HMSqOqkLu3goNjC0eCiCzYHp2hgv+J9+mAeSXqAg6ThXE9A/AxRIvHUa3M3PT0n8A2Y15Kqm9oeFD9oeq431Vhk9NS9UufIHA+fWjoqJlX0G+rg0g+ZHhA4Z6fkV+8GOR09gJmeCxwvtojWCAs8K166Rw4wZX2LBeShRBV5fsd9kkDdBWgxsuNXbeCTOdIYtA7qYvBaT/7LPPasMQAxJ+gZCptVFbQxJknHI8r0hTbLOkIMAix4DEQueenv1SGkNIRA4Z3nHHHfqHABIbkf73v/+tS5Vp06bp/SwfeeQR+c9//qO9QJxA1qC68uSTT+pzqG5g3bzyyivy9NNPy8MPP6w7n4D3339fXnjhBbn33nu1W5o/VRxIHF3TkDn3+uCDD3RDJhYWmRJLPNyTxJIRowKY59CXAa2t9ECt6wAJ5ACo64OdeT3SYd6cv1IC34e0Qwan8bWzyoxdOmRJQoDfjLOdX437FhQVygaVXum7AGl8+umn8tFHH+n8ZLRVjkESZvC0em6Z6h5RIbSvmF9AXMLiBtkSwW/D6FLE6wpxrpo0E7Dow1H6nSKlwVFY5hToeE1hdVML45sw6TzYu3evbog//fTTdbsK1jzfje/FufAXpI2bLr2xIW2+nZmSEiJnBEXSks77fiJoIucH/eMf/6gbuAkQaUohOsoQEQgeQuZHY/HS8Ig2BIkakCipotBYRaMk1Y3HH39cky/76E3INcyFR8lFtZZOKsxMzbMbAyUbJShWDS8TIofATZd6LPYmQ4iEyocsVb8/3JNP+IUAElFrQjh+dRXuhwF6SpFSnM+mptije089jZi29NWS2gCZnfRLhseLCuMJIoDMly5ZLLO+nSnTVB786KMPtcHyw4IfAiIEAzTyus5JahmqZBXJwLqGnEePHq2/BRxHGwhkjCH4m9/8Rg9dC+FjYSOTmP4r8Bi8xnWcixEKgSPDGCcMzjOGJu85mNpX0EQOUZ9//vk6ciahkJjQf/jBVEN4AW+++aaOKNsE9GoIH5BY8Qrgh0PODAYF0X744Yda5qBkYh+E/fbbb+uqBzNvMHgUiZeSzRu4P8999dVXteWuRwZUhQkvGQ2cajEZoSkRFROtB5EKiczVa0Wrbq0NTS0ZIdNWgOTJ2RCneS4ZGtdKM9UY+cHIOpA62j3SDkuIYfARgyQ+rYMkpHeW9Kwu0u+QATJy+BBVO2gniTWVklBbpUK1xKkQW1sjMepJOJ16czwlLiRb48kTp4ydzM6d9XprA3mL6RErCwvrAkMamGEx4Cj4iwIUYxTDEGkEDyq+jx7j6Jhj9DbnQvBGKWBJ4zvXoIObCetZh8RN2x3ncS3A4IQ3A0XQRE5kxowZ495ygYhREgFTwiCdGKuXCGors9Q1GSyR5zwTca6lBCMRG59tqqz8aIibF8dLBRz3Ja1A0rwwLHqsF16mTuwq0Tc1gRtEqWfSXd5fS8Y1vZp7w4FgrKmACg91f54dNgTy7CZAcI17LQOMR16nq6tlDIaAD5AujKQDieQU1cj/vlgtr3+zTl77ZoNM+WKtPPnRSnl5Ram8mzZIPk0eIF8l9ZUfE7rJT/FZsjMmRXJjEqUkKk5iReVDL4ROVMif2Xv3yptvvSUffvSRzJgxQxtHOAkgraLhY7z5I3O2RCSqgnL4w4/K0ffe5wr3PShH3Hq7ZA4+Sh+HZyhMUSBQAeCqm266SY9CSvsIcjBeTHwPvgUcQ8ELIG6MzyuvvFLzwBNPPKGNSs5lmAszKz/qgHGwmDRpkpZqeK+BIKRU762jjZOk+WF01jD7DNHT0g94KSQAU8VgHauZxGMSBse4B/eiymFKLs7x1SCAhc+LgrzpQMJLohpkCpeDAT6Wv6TCR3Z1CAoPoerxVgK4FzMFhQO0CUTFxYfM5aHEplxZNP4Wng0hjEWb36ATjgG/wd8GxpLSCrl/ynRZtGqLLFmzVRYs3yQzf/xJps1ZKd+s2S1zE3vKrMTe8nVSH/lMEfr7yYfLm6mD5dWUo2RK2hB5JWWw7I1KUL95fwSoG5jB3MhnkA35CVKD3MjTeGDQ6IdW/8knn+i2rjfeeEO3ZUHyJq+2ZMQkJknH446XrJGjdOgwapRkDj1a4hWHADgKZWDy5MlaNTjzzDN1zYj3wGxBp5xyiiZ0OAde4zjvCTAzELUnOIhzIX/eI+8PIxhjE5xzzjn6PHDBBRfIuHHjNOcFgpCYDUsbwjIEidyCpo3+gw7Oh0b0Z8lHRfLAR5IfgBsP2jjWhCl90MfxDkD6oKs1oPEUNy9+IP66NOgg4aBZcW1jwBonfg25IDYFGEAqEHC2tyt0YRAgwceqBMV38ReBnNsQdC2EER9DJNJQrqZ7fDgQelEQODy/gj8NjMUlZXLP89NkxfqdEhsTLXGxMRIfFyMJcbGSGB+rM3iV+lseFSvFUfGSG50ou5U1vi0mQzbFtZO10e1kRVWClIkqhF231OATaiJX+TY9o50chlOAIiRIivxpvHZYmrF2TOcs5B/yZrjSVXMD9QHDEAsbLjJAIUCqZShpOAa1AA7E6ATOda7jXKMIQNTGEKUQMKoFhi7P8mWk+kLQRI7UQVUDYoWgcb/hIzKvHb6QjIcB+V566aVa08aThSFQL7roIv2RaQWmpZfzccPhOD+aSUtvvfVWXWrhsUL1A52ccU4o7ah20Nhw7bXX1lVhGgIv2Mg14UBxWYW89NE8ufmBt+Wupz+VR1//Rl76eJ5Mn7tK5izZIGu3ZEtOfomUlJRLvKgaiFubRJMMFGSE4n37dONZIAjEWyacIL7hkDZCyv7hKpTcy2AQF6sytboBckVTUllpRY08+tZcmbNsq373erCuukDnIleIUmk/Si2j3RIKaTFGrceqdFlbWihRlWUqngemz7o843inkBWSjtF9ISaMr549e2odH+uThj0s1tZC5JGAGGXG300jZKCgysEHxEOFkpl1CBpSxlqm9KIKQgnDPkiX0ht3GzQlGjXHjx+viZqA9EHJjgxCAiFhECjpSSwkINMZgxKLxGK09YZAYqSgIT6hSiufzF4hj70+U2Yt3CDrtmbLll371DJHVm7cJYvXbJd5KzbL7EUbZMaCNfLFD+vl251lsjy6vWyOSZP4mkrJqi1X2efAxM2eKhXPPaq6WlJVVZcBaqqVNdS5iwxU1bBk9U78RfbsWVK6Y7vLrPIDPHNncUndc3V1WlkTx158id4OBAWrVsq+H37QY800Bm+/u0bVnDK7dVe/eawkqzgEioLVq3TvPH9/u4nDpoJC16Blaj1JWUtDz57Q6PPnLdskz7zznSxZu11Wrt8l2/fkSXZeqezaulNyVv8kZbm5khxdI4m6IHc1MBJ4zZ4Uz7PzyiskVxXaWMIU3sddcomkd/TdOW3n3hJ5eeYWqY1Lk8Q0ZdWlZkl8crrEJaapkCIx8YkSE+eqNUdF41KnngnJK1Ln/VQrAq8oL5VEFZsRkivpynYnXpxfXlUtW4qKJEoVCB169ZahEya4n+ofTFqyaHrg1Rc0s1EVoCUXYoaoTZUBKQO9B2I3wNJmnxH0qWJcffXVuvQGVEE47pRKuB/7nFoRlgDPgvj9TSgUAEF1pnBglSLqe577XJ6cOkuWrt0hRaXlkqCqrWSMisoqKVLW957cQtmxJ182bM+RVRt2yfLNiuCLYmRhVDv5vjpVdtUmqEzsGwxcxTjcnvQT1obIABCuGkxLB7/S2T3foKHfzzd/d8YSefDlr1Sh/ZN8NHO5vPnFQnn23Tny8CtfycOfLpPnCrNkSuYx8nj6KHkqfYS8kXqkfJhyqHyVdIisjusgpVFIGfufQXrGS8Q0dvrjqVShCvqomASJTUzWxB2XlCrxKe0kIT1LEtM7SlK7LpKc2VVSOvSW1E69lVHQT9K7DZD0LodIUkYXqdDjsERpKz1N1RxN4UIcytXz2WK8oDg9QYpFS0bo9eAgQLXLSfRNjWAnliivqJL/fbpQ/vLER/LF98rSzCvSVeaoKFcjkK6yqm3Ilp6ZMTHRLp0yLlailRVWXZovFaVFOsM1li2VHeTORvXhm06aFljGLbWbfkFxmZSWeS+c49UHwvqFnA4sFr2jUn0fJ+jMFe/2vvJEpbJUIXEK9R3Z+fr7Q+zFpRWyL79Edubky/bcEtlRHS/b4zJkU2w7TdwLE7rK94m9ZHp8T/leMqWwNuaAzEdPSgCJp2ZlNToGuKuQV9cwjrlKi6bw0WkJwyCGji7xLss8PkliEpIU6UP46brTiyksuIva0usG2hVShRgmCbfzdbZ4NAuRH0xQQwi29XxLTom8uyBHiuK7SErHftKucx9JyeqhrJ1OkpDaTmeK6NgElyatE74ibPWsSsi7pEBVXRXZqP3VKqtU6ewVOMiQ/khI9eDO0KGiJXodLF+/U257/EO57h9vyC///qrc8tgH8u9XZsjTb8/WBPvVpkL5Kba97IlJkfyoBN1Gkehup/BF7J57aWRMTEtzb+1HUUmZvPrpfPnvu9/pdYiUb2oKcxq4dYHOUt01RqUH49pXpSzwUkW4+eXlUlhdq/Y2nBoYOraxWue+wnJFxir23k5jH+nABH4l5xLq9u1H/S3HLfmN6jdZtGy0+i9EoykujA1VlX2BzFlcESVJyanKikmT+NRMXW1NzuysQndJ7dhL0qiudukvGd0O0yRPBqksLXZYOyoTq9dcoV91YHFA09+3Z4/u1YrOn7c3W1Zv2C4LVm7REk72Pu/joaR0VNacepY/VikZ1mXZNY4qZY2+/81SefB/X8nz78+Vj79dLvOXb9btBdm5rrEpUuOVBVdTJfGKOAlxupEtsN/t6+xZC9fJgy99JYt/2q7bJlas3yVzlmyUT2atkHe+WiLPqTi9ujJPpiYNlJfShspz6cPlwXbHy+MZo+SV1CMlO8pPiUC9Dm/ktWxznrz13Q6pTc6SNJUG9hfm6NDqjavf6tnQqPVoUFUpVaqAr6ksVzU5164G4Ud61TUJ8+k8P6Hn5Wab8zzO5fukS2XdKfWkFWWkxCXaCbVbOlo9kWPV+JoWrDGkJGEJ76+yauuEfyrTMiZDdFyCqv6qoKqu6JSxCSmk/P3nu8FW/T1+Qj2vVhFArPpKhYV58ujL0+TOpz6Rfzz/udzy6Ifac2bSnS/L9fe+offfP+VLefOLRTIjR2RVXJbsikmVvGgVt0aEnVg/vFw27dgrd/znY3l66mz57LuV8ub0hfKUsoLvfWG63Kos5JvvnyqX/+V/8vsvtskrnY+Xd1IGap9lfJh3xCjrVr0AT64JBK98+oM8+sZMWb8tW39T42oHkDZKyyskv7BU8spr9G/OiU7WVvm22AxZH50uP1bES4F6E6HEoayyVsqikiW1XWeX/tyewhztua+kd+0v7VRhTqGepvalqGNJquaWmJal5Y3K8mJXDU3FIKi04AX1fovzpp4/0rltzqvdv5M1Cn7nLZB52KY2yExFFi0brZ7IgRlqNFBgqdbLdJ4bppqqD9Q7GBC4Mk4RE1XyelD3TkmIleS0DvLO3F3yzYq9siOnSPbsK5Lt2XmyZXeutoaXr90p3ypr9fO5q+TFD76XNzdVyNvJyipNP1qeSh4iX0d3bjB2vt6Mic+85ZvkLlVQzFm2UQpLyjVxlpRVSF5RqbbE0YqJy/ptObK2oFpWJnaWHxK7y+ykXvJeXC+ZLe2llEHEgnhHGJ0PvfyVvPzx97JjT556J2qHtnTVvdzvnk/L90XaIMqmJqITN54ZRXnKelWWMtshwPWMGLV0DYgWHcMgS/FaXsM7JCY+2VVzo8FREXiSInxqaQlqm7dMnIlDiqqjxXspXJmzEwIFnsaAN+ivw2nmA5ql81L2edyKe1dXle0/X8Hn09RvttJKy0eb+EJ4rgTThRhSSIrDVlFwJHqNAzKHOl9l7hg9T2f9g1zqebknvJ0TG1Ujy8rT5b6pC2Tusi2KjHiGW4PVS1fjKgQGCVSoE9Bui6pqpSAqQXZX1MqOsioprA1MY4ewiEv23n3yn7e+lbue/kTWb89R/KnIUaUYfRxS08R2YFyolFeqpFVUXim5ivBLatjnPanF8c68eOsY/LguR5buVuTZro9kdDtE0pT1m5zRRRLTO0hcSoYi0GRNprw9LWs45IyqihKpKC7U+0F9mzNE8IK4nbswcekl7vurd6DJXqU73P5cfv37vy6/1vNbA2bR53ZIM2m43MY17MJZWkHhxAVqw9sNgTtKBxx3FBT711zrnrfzp1CxaF60maLWDBMQCCCrlCS354AzLR+QKdxLoK5xgq1SVXEtUcHzMp9QGQfiW3/4BFnf60TZXa4Koios0f1E5Qrqwe6AtcujIRCIq6I4T6rL8ANGoQ8sI3KfvMISeezNWTJtSZ5UxKRrCzM+MVmRS5I+4UAt2B0XoLYrSwulSgX8lvHy8QVv78S5r7RcPUeRYVx8knp+usQnZ0hiu06S3K6LpCprF2LXskb3w1Q4XNI79VUk2MclZ5SW6LgZJBJP93pIIILmRqybbRPxIB/ivIwGV9JfQygqq6x75fpi5w0avrQOpI0MrY+7LuCv1shVDYZ1jBNfHjwWLQdtgsjxPw/WqtB5yfNSbxnGLL2A01Fh9ue6hoF/b3r/gRI74BhJ6KoIqtsAyexxmGT2GiwZndFg+2oNNjGjo6rGZ9Q1uBGHqvISKS/K1wPmm+eVBfqZ1WUxsXGS0bGPVMWmSGr7rup53SRVPTetSz9NmJk9BykL+VCtEaMVu+LCGMrRUl5coOIRHtfFOi6rW7qq+li5WLt6DOkYt7yhyD4uWZF9ajvdduH85lyeLGEapsHzMzq3nenA87xG4LzUH+if53kR2wTPODnPVcsady0FeCvouTfvLyYuVhIC7C5ucfDRJoiczkvBdgqqS+ImgzhhMgg4MC/UgeovswVBOlWqZsBY1TUMAKbIthaPGvRbvFyqsIJq5bQbbpTz/vb/JKt3b33faAhLkxUz86fq3nsJaR0kObOLpHToqazSPtoqTc3qJVUVuKTVJ6wSCUxa4acgm6SnJLp+tlsTxvd4f1xcHVESkttJInHBQu7UW+IUmVeWB177qQf1bOQwUNcb1/l+Pd+1ZjT3Ts383j6Wtz0hghvyWOeNPeOmjuHG6awZ+ILnpSHDxMt5Y/apqNRU+y81NlYzsGh+tBlphZEaA7XKIbPkeOwVdR2Xel5+wO2wFg/0AKlW5N3l1HFy1HP/k+NemCJD/3GfDPrzrdL/2l9Jt4k/lw6jjpOkHj3lkJEjZdJDj8jJ198gfQb0kcS4GEUC7ocYDZY8peIVZXRYeghGQa6x7ln7D4iUlz0NA9Jh3srMzPT978z9eBcc+3Q83FayjgtJqu7EgAGBM8vK3DlzZMGCebJ5y2apVoWdurHrBHNr/R5U8LXd1PB8ltlm6YTaZ2Qoc8i/KDZ+ltdXzbavS+vtZyNKW+MJHjUVklyFkVbU94hLtNJKS0ebIHLGbgkGNOClJcX7zBcapHZ3JjZVfs8Cg8PV6LztMiWpWw9pN2SodBx9knQ7a4L0u+IqOfwPf5Qj//mAnPKPf8qhaj8D+WveInjClf9ccD7GHQfv8HmgPoi3CoePPlkmPfa47tWnf4szHt7i1OCzAwOEl5iQIFkdsnRnrpLiEql2kGAdeJ7nM8MUB2+gMbmsAr3fvaOhZ3t7R25gl6cq4kxQa56X4Fnj6qJfK/FJKZpEG0JOvqrZqdPr4mTANsFbnJz7FNidpHZ67K7bZhq0hFQrrbR0tAkix2L0NnZ6Y1i/Yb0UMnBQXS5QcKxqkOIJ7DfBC8oraJhyZQ9N+CqTkkliFGnFJCXroWfjUjwyr7fcZe7vPMY+laPRhb1GQJ1bJ9+44+BELJ4mkKWK1+irrpaL7n9Asnr2VKeq87mducTHb2v0eACAyJKSk6Vv334yePBRejwfCL3WV4Mpz/Qnjj7AZRQUdVDPp30g3j2sqEF1da1uePV6f27i3O8jqgYmyp6ou0ytoEu7ali+4SJ9Bc/nObfNg+rtq9VDMBh4i0s9HFBSWLQ0tAkih0AD8Vqhav/G66/Lxg0bpH26a85P7xnCvQTsN8ELfOxuHDyD4LyBc915zEeGS+7VS7qcMV7aHz1Mkrr3UAVIrFujr5SaqkqJUUSW2qGDXP30s3LKr26QePcYyhq+ngvqPdu99AnPi32DAgdZC5nFaOX1Lnc+y9ttG41LfTD6oRNaE/Z4l1qrZ5+veAC2OW72ex4PBD6+pd9oKB7qWG11AJMye7wfi5aHNiOt+NNgA2EzRjqzXjPv6KmnnqIb/OqSsZcMsT+z1GpZJUb7NIcJ3JtnOPORWeeYOQ4842agflNqv37S/5rr5Yjb/iLD/v2IHDflVTnxrXdl2AP/liPv/Jsc8ZvfyvXPvyB9hg2TWGX9Ngjn85zxAp7bCpxWqf7iV+4rigYQeHxykgybcLa08xxUjXubG3h7rvOYPu55kn/QwyLs2yfPqPfBJOD/+9//5N1335VvZ32rJzuJjXE0HHuLhxNsN/ajfYDLGrtUH2/sJOJg4uXlXHYl1Hpq5LVSVqX2qWWcqjGmdejoPmLRUtFmpJXGvFbIpFOmTNGuisyI3a17d62R1/G/yRCemcFkEtBYpgoAyB083ye8Pde5zwFG5kPGiUbGSUyUGGVxx6qqe/rAQdJ+xDHSddwZ0qF3Hy2tHABvv4l95lmNPJvDkDihISD94NUz8bY7ZPi550usims9+IqHAc8323rp7YLGgcTEsMpXXzFJrrnmGj3DFcMuM4sLJK8lHm+39vH7NQ44n5MbusCfM0Sy0chNYzjwfI45xH5C3alIKy6LHC+pJKlu8Fn+GEEWzYs2QeQAacVo1E6gnU+fPl1PM3fuuefq+fmYDKNe4vWVyp3pm3MI3tK82p9fWKJDIIDM657teV+2zfPMs70iSgqLffh0q99o9HqfcN7XxMEZJ4/jpsG3HtR7x9rWgW9gghtVqpDN6tNXJj3ymBw9caL4HL7V+Szg8ez6xz1P9h98+3gVB9IBU3Qxbj6TmTD5yQFTBpp3Alg38XCvcy/ttVLP6jUn7ke17qzkijPvCI28scbOuldobuXPT1bncp0hcovWgTZB5L68VpjR+sUXX9TWFlY4llid37ICXeGz0t0z4Zu858wsrJtM5CUzcR1a78VnHyd/mny2ZKQH2Ppvnmme63yWeY63ODQFPO/tbVvFhYZhegOaCKLDp/brL4dMvkb6X3OddB9/trQfPkLSBhyqawYVJSXSb8QIufi++6X/8ce7r20E3n6neR9Arwf3MjSJJ+93t2ObwKQfLPW9Ceb2zucCz3ioYAoxdQO1Q91fXMPbOntT0nHXGNd6Wx1lOsW8/HzXzmDBzdzxcD+uYahziFm5uy9CXEKiHi7AomUj4oh8x44d8sQTT8hf//pX2bNnj3tv43BKK0wQ/frrr8u2bdvkqquu0tPJ1TWqeUDnA2dmAGybTGH2qaXLEwWNuVZPQNCrawf5x+8vkjtvPFc6Z2X4lY8OgHk2YOncBo5t13RervWwg2c4n+sZBx+AwOJUQZp1zEjpcvZEOeTa6+WI2++Uofc9KMe99KqMefcDmfDwo9JDWbyaKH2B55nDzmeHE6rg7TxggCpUHnDvaASe0TXxauRnuIjc94/gPRTkF8iCBQvkgw8+0HPg/uc//5FXXnlF3nnnHfniiy9k0Y8LpKjYNXRwvXfTWJw8Hkuqz3R00feGBr+LRYtARBF5bm6u3HbbbTJmzBi58MIL9frmzZvdRxsGswRB5t99953ODMcr6485Q+n16SuhxsZGy7D+WfKzY3rKMQM6yIBu6ZIQF72/SmvgkUnQLU87frA8+/dr9LJBrbshcD+HZ5x+jvPZzm21jsbsHZ4RDgLOV+T8vc79DYF3rGUXl5Sjg4pvXGqqSw9vjCw8D/v7XL+gfoj6qB379pNJjz4u7fyY1FvD8e7rYNa9HfMTuEMyN+3Ec86RSZMmya9//Wut159xxhl6gnNm1yIt5+Xlq2g7EgjPcn5q57N97bdoFYgoIn/vvff0bPpolYMHD5bt27drV0FvwHJnZn8mJqUhEyv8hRde0BrnJZdc4te8nwwtO+qwDnLD2YfJHRcfJQ/+coS8fsvJ8tLvT5R//fIYueOSIXLVuEPknFE9ZcSALOnTKUU6tU/VMsq//u8y6ZSVHpI1k5SA+5263tzCSQ4ET7JwZtY61EpaSuBzLlL4uGQlteF8FvD2HM+4hBuecfCEP8/lW5hg4C6VO/TtK5Me903iVYpcS8v3T4zd4PtwvgvWPY/7AS7hWUhzyH00wjNFIumWtD/quBMkPrW9ij6/x3VNvecCz+fqm7pWaioZxtac6ESUfiX8XlaiY2Pqu6NatEhEFJFnZ2dLSkqKnvUHmNl/fEFnBJUJIPGtW7eqdFmr5RRm8YfgmXVny5Ytkp+PZVPrNbjusz+gm2emxSvrPE1GKvI+9/jeMvn0AXKnIvVHrhshr/7lZzLp52P0s0NFYryLyHU0zO283ZbjrqgegIvOOk4eVIUKw8sGBS7zcW8N57MbOzcc4BnensN2Qz8xOkYO/+3v5Yhbb5d+V/9Suk2YKB1HHSvtjhgsnQ47XK547Ak9e78v0LOztIIJ+zzgucP5LgwaipcburHTnd744BmdOjfuCgrMvRv7/T6A14pnF32V8rVmzzAQpaomu2rtWlm3fr02jpikxTV2jPe84m2fRdMjZty4cXefeOKJ7s2Wjblz5+oZS4444ghtobz55pui4i9dunRxn7EfaWlp0rNnTx2Kioqke/fu8rOf/UzPzk/jJ5b57t27ZdWqVbJs2TL59ttvZfXq1TpA+hQaFABGW6fQ8JY4w0HYvrBg7V7ZtLtIP4On6Ec1kDcY56RwzybtJZGanCgP3zZJLj7rWN1QFyhoeNu0p0jmrNyjxxlvEDpy/I/Ww9eW5merHUQ0Sqqqa6Rvj45ywrDDJCMtcMtu855iWbR+nyKUak0sGs534N6l4Y4HfxjGt7wolw0NCuDJk8+TjgMOkXRF3O2HDZeOJ56kx8DpM/5sSU5Pd5/pHRWK2VZszpOVW/L3vw+e5e17mDipY0hJZQV7paxwr/6ODCo8SAqlnxTXncb+CkWOu0pKpai0VIacfoaccsMNkpKZ6T7DO6Yv3CH7ClX6rLuRO7hevQtm6QDtFsU52zQhMwDFMMmTTlKu1lwNu4yzsqPINTRCUvv20v7IIbJ1+zZZs2aN9u6aOXOmzidrFcFv2LBB55W8vDwtX5J3OA8DifzDpC70zLVoOmCURhSRI6OsW7dOBg4cqF3DaPQ57bTTtNdJQ0CCgYD79OmjPVOysrK0BtmvXz858sgj5eijj5Zjjz1W3xeiT1eZGks/JydHP2/hwoUya9Ys7eWyceNGbdWTeAsLC3Xi5VwzVK4heifhB0v27VMT5FBl+fftkiqdMhIlOSFWZ1K6i3NPHDygeNf91VJZ7wW7N8mQQ3vKo3dcKUf076H3B4N6RM5cc57wclsKksqyJiJyPc6J46Gun+x6jIHZVueV5u6SitICvRtQI7nsZydISlJw8096JXInnO/DEa8odS7vo6xwnyZ1iHyo5GsiNyPI8LuQMnYWFklip05y7l1/k6xevfSxhlBH5MD5fOC5Ddz7IPL8nevUdrQm8qNUfDp7EPk2iLyqUroecoic//vfa/dL/OnR6GlfOvTQQ7VWj1GEsQNpk1cWLVqkCwhkIAg8UxVGlsibFhB51D//+c/aW2+91b2r5eOOO+7QxIlr1hVXXCEnn3xyo7PMYzVggTNuRz0yCBCQNpYHATnGrBPwU8f6MIGETIGAFGSWPNs833M9EDDJRE5hubLeKjXRFZVUyqbsIikoqZKUih3ym0tPUzUIP9z4GkCVKiy+WbZLHnxnuR6FsR6IrpNA3aABs2SfIpfNK1RBRiOcIoXKKjn/9JHyh6vOkvTUwEfR+3b5bnl++lrZV1SuKNDxnsyqiYczTup95m1dJUV7t7t30HAdI/Pe/Lt7K3AUqnf95rcbZeqszVryqgfzbM/3orYZlTJ362pFnOv1OhOMTI7eJmNkn5RxrgrIG8WKDH8qr5Bxf7lTDj9pjL5VY/jVE3Nl5z730BNenl1v2wGGZdi+7GstN6VItVxeu0UG1xaoNZcmn1deLrN37JIolc8GnHCCTH76WfeVDQPHA2q31Jj79u3r3mvR1Ljvvvsij8hbMiBzrHQCrpEsSdzUJPCOgcyxYCB2pB9qB2ZpvGc8Cd65fTDhk8gbIAw6ApXkuoicgjMpMUFbwdf8YowkxPvo5NMI6ohcFVyQjH4eMHHw3AbK+s7b0kREPlsRua/34SUumsi37SfywtIK+X+TxsrEI7srgt8m5SqdlO3eJcX7cqX7BRdI52EjXL/TD1zx79mSV1Sh0od7B/D2PpxxVHASuap7yg21G6R7bamuIdQR+fadEh8XK0dP+JmuITQGvjeSC268GFcWBw8QeeDiqYVPIPd0UlVjegIed9xxuns3HgbIN7/73e+0twyJHEkHcobk58+fL2+88Yb2jX/55Ze1Z860adO0xw1aI5ojbpfGfZK5R6mRkHFMo1NTAV05ITa6bmJo5Ik6nlCPrVUbBzxebeN+mZyUIFefe7LcpGoHwZJ4PZjnsDTrTgID3kgs3PC8d2PbHnFk1MGEzp0lafAQ6Tb+bOl75dUy8P9ukxH3PSBdhx/jN4nXoaHTvb0PP2+P/NL5kAFy4hVXuff4BmkQ+REpkrRucfARURp5JIKWfoYBMMOxIrug0dMIO2DAABk0aJDukATxcw7aPdY5RL1z507tOknHkO+//15WrlypNXo0fzIN8g4Eb8gcYjfBgGPBWPRc0z4tXgb3yZTDeqRLt6xkPaN/arKr0ZfjcYrYcVOE4NV/rQFXlBRJWmyZ3HzZGXLZxBPcdwsedRp5uVsjNz/FLL0SZ5SUFeRIBXOGuoGleM0vxrq3AkedRr4133ubgQ/QbkBcaHjl/ZRXVMnpJxwph/fz01e9Abw3d0v9MdJZmvfh+Z7MUqGqrETVVrapfdF6XPRjavdpyxyNHBSp9FqUniFn/f4P0nvo0XpfQyA9oo9jtOAabHFwEZEaeaQBCxriC0eDDw1KuH9B4sXFxVqyYUnDK8+hkKAQMA22yDY8F73eKd2YYQhMb1bnsAT+okQR6578UtmTVyrZeeVqvUxyCiukpqxIxgzOklFHHeI+MzTUSSsF5brAqAc2IS6z25CYOs8prfCbB/brLi8/cIPeDgZIK2/M3Chvf+fQyJ2k6Umg7m1PaaWgqFQe/L9L5eenjnCdECQou698yIu0AjzfB3DEsbKkUHatmeuSVqKq5dexW6VbDV4qtdoS31teIVUjRsoFf2tciqJ2CJFQW6QGanHwYTXyVgYaXbHQTUMs7pXG9xf3SYjedCyB4CF8CJ4aAschdCfZm+1giD5cgMif+9ylkSPv+AUHkbtIvJs8fudV0i4IrxmDver5z01bq9sN4o1F7iDHOtTb59qAyIuyt6jNaO3Fc/+fLpHxo4e4TgkSBapgufGJ76WgpPJAIgcmHl7iiIvortVzpVbFp1Naojx18TESk7tXynKypUKlmyqVRgb/4c86TTQEan6LFy/WEiC9ThvzHrNoGkDkVlppRYCUIWsImiruYYcdpi0mfOgZFAz3S3oGQuLsR38n/PDDD1qTR7ahikxVGSsfa58GW84l0yL3mHVqGUbSgSybCtv3lsjyzXlSUenyI+cfwpF5tmYqN1kpXnKtqz/IGZWqdhAOEge4PyLxbNpVVL+3rS9w3P1etMxTkq+iGCUJcbFy+vFHSr+enfSxYIHU88n8bVJeWeOdyIHZ71xG1UqVei/F+3bpHWlpKTL5psul49FD9dyxnU8eK11PHF1XW2sISH+QOJIKUqFF8yDi/MgtAgeZDaKFzGmMNa6RED2+wbiKjRgxQvsGkxnZz3lINVj0aPT4BkP2rK9fv76O6LH8sfYhd0jeV0NsKESfkhgnndolSY+OKdIxI1E6pMcLA/PFx8doyziB3q/q/vt9uxXRq8dCnv27pctjd14pmYqsQkUdke92ELkpSzxhjnkQOQdoUzj1uMHhI3K19Pl2zQEdF9cq65WlRVKSt1ttROmOYxeeeazEB+iuyremXwXfmKGfLZoPViNvA4BoyWy4PoYKrHN0euM7zzpkjlcNDbq4VqLLU1g4l0arN3INAYvPuR0MtuWUSFFZpWzZUyzFZVWyObtYikorJLugQqrydsg9vxonmYEOHewDSCvPf75Wvl6yS5GeI75OsjRgXx2R12o/cqSVarWvW+dM+dtN58vIo/pzZtDIK66QXz85z7e04oSJD1BpobQgW3I2LmFVunbKlE+f+T/3wcZBWkIPX7FihSxZskTOOussPWa7RfPBauQWYQXEznAILGmQZWkaYykEkHwMweM7zxI5iIZZtHtD7p7LYIk+nNAaOUS+bJd2yXQRtetYPRKvBzeR09i5a6MkJyfLbddPlIljh7sOh4D1O4vkzpcXqoKLgbzcO32hXjwVkefvJ/LundvLx0//WR/2BxgGP/74oyZyvh3WOD2iLZoPbVIjp9MOnXUgD0BjoCGRYIGVAlHhRWKkBhJ5WwPvEaKGsNHica9EukGyoeGMDE/g3RiCZ7gDfJCXL1+u/erR6em1i6xDQcB7pRqPxc/SyDdOF8um1OgNyiqrZdnGPNnM2DfqH/Naal5U0dBLzdnqj+u/6487XiV5e6SiuECuu/BU+cUZo1RaC71gwiKfsWSnllh020BDIBpE0hUdLfO4hlEQ3dv20gn+u4nyHegpzbemuz5d8MNR27MIHm1SWsGa+O1vf6tHQIQUmN7tmWee0Z10IHisP4gIQNBICBAHsgHyANdQtaRAYB8EBenQmQdSokAgcf/pT39qk2TuDWYgJUgcrd4XjEVvCkSsepYQPt/CjNuBZYs1b7YhEt41QzUYS94ZwmHRo5HPX5Mt89bkaA8aiBR3PRMqq2kMrtVeKdUqrvSMhdhrqiulYMcaGTe0i9x0+ZnSMbPhwbn8xYZdRfKX/3mxyA1p+wDvkQGzcrev1hZ5z64d5MMn/+g+2jAoPOnLYCQV3r9F86NNWuR0uGGkQ4iARAlJX3TRRXokN2YNYjREGgNxpUL7ZUZ9PDpYx8Kk4Y99DIFLwyAWKKMy0mGHWdfp1ck5EDxeIhbKAlQFH++5MevNWPRorrxbBmbCosfyGzlypN7HSJe8WwiJ2hSFJ9V8LHrWaZClgRfyZzZ8LHpcMgnGqicuNMga+EP09G7t0zlVThjUScYd3U0mjOwpowd3lmMP7yhD+mZK/y7p0rtTqnTISNAdqZLi43RDbaxUyXEDu8gvf36sdOkQPuLLLVIW+VJlkTfkteIJN8lXlhZIWX6OHrZgyOG95Uw/XSExdHjP9N705aXCO6YA5n3znShI/QEFON8hHIVuW0ObbezEOvzzn/+sMzVzdkLqF1xwgTz44IM68//jH/+Qzz//XJM1xAEZMCXcW2+9pQNd6OlKDyCUqVOn6pmHHn30Ue3RQYFAgXHppZfqcywODrDkIRAsewI1JbONNUkhgtXOEo0ey55tCm1DOgSz7rTwgwFyDKMTZqYmKGIPL0H9tL1A7n518X6LvBFL3ABBqCh7q+RuWyPt0lLkrl+fJ2NGDnIf9Q0KY4aToHH77LPPdu+tD4wdvJsYOIt3PHbsWF0Y+4Pnn39edyiyboyBA4u8TRZ/+FfjYkeXeIgaAsAip2SjOzzSCgSNBcgxLDzGUIGksdYZOteA85yWB9totlT5PYEliNXIPQFWI2Tj1HuDBQUQnTMonNoq6NiEdIOEQyPcxIkT9ZSATJN23XXXaQKi0EYWg6SxMBlXm4L5448/1oX3l19+qWtX6Pa411FrY2xtrH+nlY/kA7k19O0YXKtb+6SwkzjIKSjT1riRdmqqVVBpT/1vmM/VCVUVWMsxisAH+kXi/EbyB66nDCXhDbyL1157TddO//CHP8jPf/5znSew0M1QE1yP5W1qU2jtFAzkB94/6Zf3ahE42qQfOQmJDGn8qMnYM2bM0NII/tTnn3++JsR3331XT3gL2aKto6ezzrUmQUPaZhzmc845Rydaqvr4ZmOVO4Fl+MADD2hiYHwVBsriXKQDyIFr0XopGAD7IBsyEvuRA8gwxIHfgBTB89kmrsQbwkKesDgQvEPeJxY4489TkPP9hw0bpgMNtBTYvH++PwRD4c03ohZnpBzet57h3u2GSfqh8dZIOFzLN+MbgaaQCwpKKmTT7mJJTlI1jIRYSVDEjC891jnGOY2gpkGWaLijouNUXpQnR/Ztr2eO8qehGKkEA4f8QluSN1AgYo2fdNJJeghbCkzeM/mCCWAoED/88MM6N9Snn35aF5a8b/LPJ598otM2FjzXHYwG7NaCNt0hyFT/SJwkLrQ/MjAJnUTHoPlYZqbDDNr5qaeeqsmYBEfGN4BgIWcIFCsDq+O8885zH90PiASLg3PJ/JDCKaecomsHNL4iz3AtzyYhkwn4SGQQMgfHSPBYPXjdoCWTKaZPn65/C78BCYh1iwMBufL+kVSw3j3B96EBG3Khim+8bih0Cb1799bvHEuT2hXWJIUv7x1rE6KnYZd9kB9SA4WBseD55obojUbPdw6GtOgkdezAjnLCwM4ytF+mHN6jnfTrmio9spKle4dkVQuIlQ7piZKWFKcD23HabbJWOqZEyZ8uHyOdsjLcd/MN4oqlTNxJq74AkeNxhFHC+zN46qmndFvRzTffrGu65DvSPTWi0aNH68kqeMekaSaZpjZlSTwwtFmNHFBVxKLFCjMg0UHqVAvJ6GS6KVOmaILGUsdSIFNifSHPOIGFhjZO5j/zzDN1QvUGrv3vf/8rr776qtxwww0yefJkrcmb5951111y5ZVX6sKDailWPRNoXHbZZVrqIUOg5UMsniATUUW1HTQOPiBmCloCNTbT65WCH6sdI8Fo8iwpvEl/LNnm+3MOgXPMOgW1r7TkD3bllkpJeZXsK6jQcsyuvFI5vHuqKgQOnB7RExR8EDSzY1EbdRK0J5ChqBVC9ljlBnfeeae2sidNmqRrtR988IFcfvnluuAzujjHbrzxRu1NNnToUPeVFv6iTXqtGEDUWF9OQIRY2mQsQAaCULEa8LjAYsMSNu6JTlCVRG4h0TZUlSbDYrWhGTKHKAUJVU+q/Fh6WHPEg2o/hIAuS7UW7RdLG8KgEYnneeLZZ5/VhO/tmAFWIoWYIXsyIAUVpBEsTC2DuGOBGmJqS+Cbm/TBu+W74sHEMMWkKdIQVj7pjvOwdPGbx5rn3RlLHquetGAkPL4/xoOx6glGujFoKL2lKmucxlaGIWbIgqH92kuPjr7ThxN8S0jcDLfcEEib/A5+E+mPa6ndGh2c/INljzGEQULASMGhACuc5/BueG9tLe2EijYtrTQnsNqwxIYMGaITLzOrYMUw8QQNdCRmfHWxWKiiI51ggdPQavR3bzo4NQqkFVMQeQMWFtYPHjVksGuvvVaPXAcBoQNDGMY/GLKAYIgD8YXsqaVgYUI07KOwY/3rr7/WUhDzqCI7NJbx2xqQC4x0w3eE1Hl/7KMRlu/LPo6zn9oY6QQip+CFJCF4vgckSQ0Qoufdc56pARiiJxiJoiGi9wW+IWmQGsWECRPce30D8iX+xBXCxlBh35gxY3Q7A/fiN+F/jkwDcXMejgMMusVv4TeiweNRZOE/2rS00pygkYeEbWYLevvtt3XGRL4hkZOwOY6eSCH73HPPabJFo4Uosbqd8omx3NAY7777bu3na3quegPn8WwyKc9lHlRmR8e9zPTYY0JqLER87rk3lhT+9mRA2g7Q7Gkz8KydvPTSS1rTp+HYomFgrfKOKfQa61wDCZI2IG0KWwpX9rHOd6SmBgFC3hTykDdLto2EQ6FBrQ+CJbCfbYInkD7QrZWhpz27LFoukFYskTcDIF6sWjRHI4Mgn0CkyDNUw7F0IVFa9Nk208NBvJAomdKAxln0RzIrlhkEC+kbi8wJU93FKicz0yMVEmCY2/vvv19X7R977DHtxYNVhaSDRYU2j889MhBxpe3AE/wu9H9qGbj8WTQMSBlyxgrnW4QC7uMkdkP4JhiCB6QdSNykPbNNIN3RjkNhTe0LCxoZxKLlwhJ5GwYNTFSF7733Xl0dRtL561//qjM9RM9+ChssM6w/Gmdvu+027b3Dfk+iJvNTs4D8sfgh84bAfbAEaQtAwkEyotDw1v7gLyAzNGcIiThSKIai/bcmIJXwbSF4T6Jn3Wj8AJ2bwgXdm+/o7Ddh0fLQphs72zKwwNFbTSMWuioaNz7uaLW4haGxYn2zn+PUFvCTx2In89Nl3oDjuE/ScIrsQwHRGBjmgEA7ATUKPH7wBMJKpGChYDASAbUI9HtqBhA9+4g/z0VXRZZgHwT12WefaRLnfkgC1EwsXDo5NTYImpogVja1PBoa+QYs2UfNgMKY70haoMHWomUDjTz8PRUsIgKQpGkUhRzxhKHDBhIN+jzAssUdDL2cJZkcIkAvdwJyp8EW643qOBY9hUVDYEgEqvto7rik0T6Ax88333yjG01xo4S8IXGIBbLHh57ncG9qCFzHfqxNwPORgHDXpH8ADbtcb9E4qLmgsZuCsqE2FouWB0vkbRBkVKxuCBpgqd1+++26ik21GhKE5OneTganAxTH8bbgmhNOqD/sKYUC3glYvxQCWM5O9zhv4P7EATLG+sYTh2vZ5jlY2qxjZaP90sEKP3ssbc5nIDNImt6szvYCrHk0fBrqPONp0Th4l9bjKPJgibwNAksY0vX0RsAlEcI01hiZGpdI3OPobQphc42zExXAgwafeEgVaxiC9kebHj9+vC48kFSID/INuiwWPlV6GnUpELgXxEwhQ4MqFji1A2/aLY3B1Aj4HfSUbQzcnzYAAsDax6WPwiIcQIaiUOJ3RgKwymkst4gsWCK3aDZAxnTPNgUDHUSQR2h4vf7663XBgP6Ndo/cguwDIVIQQebIOE7Q9ZtCBDdJXCix6BuTVjgO0T7yyCN6Gx9txgGhFhIO4C76r3/9S3d8sbBoKlgit2hWYM0btzhIGIsc10cCBAvRcg7WOfILxI+3Cw11TkkFYK3TgErjD/IKQyB4c8F0gntRy6CQgGzxgadGQAGCRk+7AXHBl564oNdzf0ZKpD8A+2jk5Ty2nYULGj335XfQOGth0VSwXisWzQo8KJBV0MzR6tHnkTnwmkGrpcEVP3p6NHIenhQQL54xeFk4JRzuhUaOro4XBrp9Y0QOKBAoTOgZC1H/7ne/09fhE8/9eTa9EHFnpAMPAT0fkqZwQbenERaJiFoFNQ08aj766CPthUO8aST2d2xuC4tAYL1WLJodWNZOn3M0WgZSQj83HVY4jk6PNQ6502kFoob4nYB8OQ99HML3F5A1xgyWOPfk3nTEwqOGcVJoH6ABl/tzjDhDzBQYFDq0KaDX0wvSxJnGWKxz9tO47K33pIVFuGCJ3MJCAaucUSvNyH1o5PSSpbESlzzGecc/HbdIrHE8adDpCZC/U+ahARU5BakHC5/zkWkgfn/Ade+//74e4Aww8QUdsxrzBGoINOKaCTToG0BtwqL1wBK5hYUCWjeWswFjaGOlY3Ej+yDxIPdAgFjr7ON8CBJS92wcpUDANx5SpoEWqcVfIuY8xtehtysFCeto9DyPrvPo88Z3HtBLlpmNqFEArkGTh7DxwAGcj+895/BbnddbRD6sRm5h4QYSCx40WOA0uqLBY1ljbWN1Q+5IKmZ8FKQeNH30dYYXMON1I8HQaQoXSgZA45540XjOGOULFBIUDOj9DGbG9UhG6PAQuilQkHkoKHC3pDBhqjUajGm0ZdAyM8oi8aPAQbOn0Zi4MkOSReuAHf3QwqKFAj/2P/7xj9rt8oUXXtCFBtIPEzxAxMyLSQZGe0ejpxBCj2f6QKzuhx56SE/0YBqDIXKGL6AQoJBA8uEe5rhF5IKxVqy0YmHRAkGNgLFwqC1jyUPE1ARo+MXChuQ5B7kFPR23SyQZdHz20djrJGkIn3HFKQholGVkTevb3npgidzCooUCSQX5BBJGroG4kWoYSx5CZpvxZ3CNRPrBykb/htAhfSfYR4MpMO0BSDgWrQNWI7ewaKGgwRKfdNwdaWzFGqfzEZMco4mj4SOToJuj2WOp4+uOeyauj04XTIicxk+8Z2gcZcRD9HSLyIeW2CyRW1i0TNC7FLKGoLGgGbudJRY6mjkWNXo5ZI+MQoMoDa5cR8Ms1xlg0dNoi7cKPWXR2y1aB2xjp4WFhUWEwzZ2WlhYWLQCWCK3sLCwiHBYIrewsLCIc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rewsLCIcETde++9+VFRUenubQsLCwuLCEJtbW3Z/wde8W5f1dagEgAAAABJRU5ErkJgg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2" descr="data:image/png;base64,%20iVBORw0KGgoAAAANSUhEUgAAAXUAAADgCAYAAAD8IfaMAAAAAXNSR0IArs4c6QAAAARnQU1BAACxjwv8YQUAAAAJcEhZcwAADsMAAA7DAcdvqGQAAITuSURBVHhe7Z0FgF3F1cfPulvcPYQohOCuCe4uLdYCLVK+Ii2UQimFQksLLRRvcXenUDwJBIITI0bcNrtZ9/3mN++dzd2b93bfeyvZvMw/mb33zrV59878z5kzZ85NuOGGG35MSkoaJA4ODg4OWzQaGhpWJdx0002Nv/nNb4JZDg4ODg5bKv785z9LYnDdwcHBwSEO4EjdwcHBIY7gSN3BwcEhjuBI3cHBwSGO4EjdwcHBIY7gSN3BwcEhjuBI3cHBwSGO4EjdwcHBIY7gSN3BwcEhjuBI3cHBwSGO4EjdwcHBIY7gSN3BwcEhjuBI3cHBwSGO4EjdwcHBIY7gSN3BwcEhjuBI3cHBwSGO4EjdwcHBIY7gSN3BwcEhjuBI3cHBwSGO4EjdwcHBIY7gSN3BwcEhjuBI3cHBwSGO4EjdwcHBIY7gSN3BwcEhjuBI3cHBwSGO4EjdwcHBIY7gSN3BwcEhjuBI3cHBwSGO4Ei9nVFfXy8lJSWybt06m9avXy/FxcVSWloq5eXlUllZKTU1NVJbWysNDQ3S2NgYPNPBwcGh7Ui46aabGn/zm98ENx1iAUQOYZMg77Vr10pRUZEkJiZKamqqJCcnS0pKiiQlJdkl25B5RkaGPSYtLU0SEhKCVxO7n232kfzbXMe79J7r4OCw9eLPf/6zI/VYAZGXlZU1ETka+fLly6WgoEBGjRolmZmZ9ji08urq6qbk3a6qqrLHcD5aO1Cyh6hJCAWuRT4EjlDQpPtVUHANL/ED9gH2A93WpR7rBIODw5YPR+pRQokcLRxCRiNftWqVdOvWTbbZZhvp27dvE3m2BZhmAAKDe6oggPwhd/Zzf8oCkXsFhZfkOVeFS3p6esglpK6CQwUL8JN+uCXCQH+zEwwODpsXjtQjgJfIsYcXFhbK6tWrrUY+YsQIS+RKgF0JEL8SPUAgAOz9QLf5bQgK77GQMyTPb4ew+X0kJXCSmowQBNqzQDgo2NbnAvlrCiUcvMc6ODjEDkfqYQCZQXpK5JhW1qxZI3l5eTJy5MguS+TtDe0B6KAuz4Q8EtsIBO82+yFowBLiBxA3hI8wUCLn+bGtpI5g0H1ci3XdJuk6S45nqdfTbZKDw9YMR+oeQEx4qaDJsg6hQ+S5ublbFZG3F9D+6+rqLEFjRmIbkxGpoqLCHqO9AxLPXNc5h2dNgrBVQEDqEDmAwDEhcYyON6jgUOjxnK8CwZu8ebrO0sFhS8VWT+peIidB4mif3bt3l2HDhlki95oUHDoXkLWSPQJCxxJYpwel22pqooelggGoYFDNn3Ulce0laB73Yh1BwTbX8vYAdN3bO+B4lnotJxgcNjeiInUa0qxZs2wlJmFz7dOnj11ChAsWLJCcnBxLhjQQuuKLFi2ymu7QoUODVwmA/Rs2bJAff/zR2qYHDRpk89COly5dakl1wIAB9li0usWLF1tyHThwYFOXPlZAANyH+6s/OWXlntjI+U00Vof4AISucwO8pM+2Js2jDnqPpZ4r8XMd6h71EOKmPei4Akv267Gaz/XI4xy9FskrGFjXBFRAsM/BIVpERepU9ieffNJWRohx+vTpcsMNN1hb6NNPP20rIgS8//77S79+/eSZZ56xeWhSBxxwgIwePTp4JZEVK1bIq6++atdpDAceeKAVDq+88orNo0JPnjzZEuxHH30k8+fPt9fiukcccYQ9JhpQXuziEDkEzmAnSx3s5D5OI3cIBeonSXsEkDkCgLrOOgkhgIlJt71CgnqrnkbUayV4yJtjdSyBfK6TlZXVJEDYz3He8zg2XFLBgGDhvg5bH2I2v6BN//SnP5U333zTkvM777wj//rXv+SDDz4Qcz05//zz5f3335fbbrtN3nrrLbn//vstyQMq/7PPPitz5syxx77wwgvy6KOPynHHHSc//PCDXHvttfLYY4/JJ598Imeffba97t///nd7PNe5+OKLZcyYMfZaLYEGokROTwIiZwmRO9OKQ2cCrV9NRBA9bQDiRjCw9G/rsdRXdTWF/KnTELafzCFwXedYBAPgWM6hnut+FRDALyh0m+upMHHYshATqaOx/PWvf7XkeM4558hvf/tbOemkk2TXXXeVlStXyt577y2HHXaYnH766bLjjjtaLRty/vDDD+35y5Ytk9tvv93u32677eSrr76SE088UY4//ng57bTTZOzYsfZYBMLPf/5zKzTuuOMOe+3HH39cevToYQWKHxA4ZhrtvtKzgMhZ5ufny/Dhw51G7rDFAsGg5K+kD2Gz9G6zjuCgJwo4R0meus8xbHM9ehBe0tdtFRwqLABL2hZLyF57A9redJsl8B7r0HmA1KPuo2GH/t///mdJmQpEpaGrCPRl+/O8REplgmg1j4pAQkvx51FRtZJwHa1goYBGjs3/66+/lnfffVeWLFki48aNswJmv/32s3Z7bzkcHLYkUPcZn0JB6dmzpx1zoseJWXPChAmy0047yR577CH77ruvre9HHnmkTaeccopdHnroodbMuc8++8ikSZNk++23t2NdgwYPlj6m15qblydEIaqtq5Ny00PAaYAxr3nz5tk0d+5c21uePXu2fP/993b7m2++sXm0OdoeCtp3330nX3zxhV0nn+0vv/xSvv32W3ss13XoWERF6pA4hEmFwGcbIPWZjKOAzNHiNU+JXoEE5xhmYyroYjLIqnmcQ3cTzYFBTQDBY2Ps1auX3faDCoqgoQJPnDjRTtWn4jsid3AItDsS7RbBQDvC8WBYv74yuGcPGW3az45GOOy9226yjxEMU6ZMsW3p2GOPtenoo4+Ww484Qg40+fsdcIDstMsuMm78eBkyZIj079/fXpc2qz0JTEdwAA4UmFXpsbNO79mhYxGV+QUpi+THzg1p0lXDPDJ16lSbry8PzYE8zCpIdl7kJZdcIjNmzLDaBpIbaX/MMcfYJVPtqRxI+8MPP9xKeMgY8w2mGswyVBC8aTD54KkSDvQkuD6VDOHj4OCwKRoa6mXpZ5/Jgg8+lLoa0yPOyJSU9IDXTqZRypINQScb5csqZUbpYpmamRVYZmVKYnKKdB8+PHg1h66CqG3q2LXvueceue6664I5YiXyvffea+3V2PF+8pOfWLJ/4IEHrDaAhn3GGWfYcy+99FI7EIqG8NBDDzWR86mnnmoFxlNPPWXjqKDZn3DCCVbqf/zxx5bkuRbEv+eee9pzwgHTzsyZM61Q2HnnnYO5nQe0FHoX9DpoAHSbNVEmzEos+Y1oTraRmO2WTEsODu2JCqP4fP/Ky/LFk09IyfLl2DvxMw4kg0bT7lhni/qabjR76mlmcJmSnSPJ+QVynCGQFEP+Dl0HMXu/RAsGbtDYX3zxRbnqqquCuR0DBnI/MxoIhLmb6Up2FiByJjLRK0GQMUYAcSOYSDQOzE667jVJ6TbPScGxNCBdQvy6zW/jeAQB65zv4BAJIOxv7/6XJfRGU28STB2i2jUYCmcJlTewNBuEd2NZb86x22ZZZ1K5aWMZffrKFW+8KQmu7nUpdBqpMziK5gr5hLOJtxe416effmrt73jidCQgb3og9FAYqKXSQ7KDGXwyPRdIl/JQFnovJB1c5lh6FTQWdWXTJYDEWVcNnm2u4xUOkDzbJNYVKgh0diRlCpecQNi60Gjq0HuHTpZk/OHNdoOpf5awg8TOdr3dDubputlXUVsni0pKbR3uMWiQ/N/LgbkmDl0HnUbqnQkqKPZ8CPOggw4K5rYf1LwCmUPqmJ8gUEicwVqdaNIegLgRAPwmr0Bgm9+neSwpiwJSR5hA2Gj0uu4VAuSxT4UF2wgABrsAvyOUEOAclhzrBMKWB0j9o+OPMhp2kjRzNrQbCc3zDLzbRaaOfbxilSSaetl9oCH1VxypdzXEJamDadOmWa0XF672Apo4M2ExsUC2mHmw/0PkDMp6NeWuAEhaBQDPQslfl+QB1kkQu5I156q5x5tUMKhAUOGgBO/tIfiFgAo7zec4h85HnelVTjvjlJjMJkWmzn+yao0kmjrVc9gwueS5F4J7HLoK4pbUsakzGQm3rLYALRzPHJYktGHIiQFbNa/EGyBpJX5NbGtiW81GCA2EgfYGdIlAUHAc+YB9kL9uIxyV+HmWJAQDS/LYx7VUwOhxTiDEjqqVy2XGBedFTeqNJq0xisAXq9dJUmKCDJwwQX7+n4cCOx26DOKW1AkxgA0/1jgxmFf4NB3ukWxDJup9o+YJh00BwXvJXwUA5E3PgP0kr1lJtXbyIH3V6NnnFwhAyZ/jlfg1D4GgeSwRBrqt99naBULVqhUy4/yfR0/qhtVXmXf41Zq1kmye9ZAddpCz770/uNehq8CRugeYV5iFyqAnDR9CwqzCoCdLZz/uWPC86QlB5LpOgswRDCosVGB4BQKCQgUAZA/IZ79CCZ39HIvw8BK+VxiwZD+CQgVDvKBq9UqZcd7PYiJ1q6lD6ub5DN95Z/npnXcF9zp0FcQtqeOnzmQlpka3BLRFNHLs5Eoi2dnZlsiZik3ldejaUCGghK/RFEMljmM/5K7avq4D3Qa8ezUXaT1gm/2QvCbOpfemYwosEQi63dXqUNnCBfLF/10SNanjAbOirFy+XVcoKUbQjdl/fznpppuDex26CmIidbQiXAbRnoh0SAAuGgyzRVkyRR/NFoLEtk1DII+ZpF5AqJAvlZ+Zn5ApWjJxI2gsBPvSMKREhWS2KeYPbwjfcGBGKYHDIHVtsArKD+Gzn9+gjZRBTyZFafAjh/gGwoC6QJ2ljmnvQAUACQHAMdRhzaO+cryC+kUdIk/3kcf10PK5j+az1B4AiXrnFQgqKLhehwgEU5aib76Wb6/9XUyk/mNJqcxZXySppmwTpkyRY//wx+Beh66CqEmdSk3YXCok8SOIb064AOKgY38mj0A/5513ng36xeAiMV0WLlxoQ+ZSyQHHEraXRkQeH6og0iPn0Iio1BxDlEYCAr399ts2eBGzTglGRPiAlkAwITxVDj74YNtguCbmFbWT08BoqBA5ggIh5OAQKVQgQNwA8vf2FtinYwnso66RR7vR+sg1qOcQN8dA4hwHqXu3OQ5wnAoA1knETOIaCAqvmUgFxyYw1yqbPUu+uOrKmEh9qSH1WZC6ude4gybL8Tf8KbjXoasgKlKncjEr9JZbbrFxzVWLgDwhcab9U+GYMUp0ROKp33fffZa4CQ1AvHR1MSS624033ij//ve/LVETL53gWwiEO++804bQveuuu2y0OYiYCqr3QPsnFG9L0HgyRK5DK2edcnAdNHE0cmdecdgcgOghdRICQE1CtC8EAUu2VSCo4ACQNsdovWXJNmSvgoIl21xbwXnkIQASly+T0n/fxyBDcG9kYELSwuISmV9cLGnpGbLTscfKoZdfEdzr0FUAqUcsrtEaIFTIkUiNxDb//PPPrTYO0HrRLtCk33vvPVvh0IDRJjC/oD0DKh5aMxWNfRzDh535whHbXINrbbPNNvY+TLuH3AGx1Dk3FCgH5pz//ve/Nswnwb/4OhOEzjUJvQvJEw8Gs5EjdIfNARQfNF2t+ygXKBnUT3q92267rTVH7rDDDrL77rvbULqaCHtBHvWYY/R4zqVOcy0Sigt1HiWGhICg3RYVrZdSo0TFilrTdq0oMH+qzTWLNpTY8ShMqQgf2rbD5kfEpE7FwOZNpYGQ0QRuvfVW+zK9XT20AQQAlVfBOvmAF8+5up98/zlseyuj5rPULqYfnANRk+h+UqkJAYxtHiJHSGC3d3DYUkH9RxhA2hpX3SsQ6CFD9ihRkD9hMjTxEZvddt1NhvTtE7xa9AgQemD8YK0RDt9++40dv2KMjcB7KHMkvnZGTx1FDUWLcTLGxBgbc8Tf8YiY1CFNKhLaMpozH59A+4ZA0YYBXT8kN4OnmgeBk4ftGlAxIVwNlk8Xk8S3QjGVALqU+DWTB0nrtSiD2uX9oKJD4HwjlYpNRacH4B+g7UyondVVZIfNDRUIDHLGWh8hdc5NMm1ywNChMti0aWKp9+7d20Zcpa3RtlWpgg/Q4hnHYjIgY2e0YYeORdKBBx54XWvhbAGVgpfFQCnrTMWHdImvgg0bKcyXUhgU5XNzmD/Iwz7Okg9YQM6Ybfbaay9rIsEeT/x1SJ/P2RGPnZgqLOkVcA4VQgdd+QIL50LWLYEKhIBAADFQ25mgZ8EXXigrvxvfd13ykQB+H+MEmJWY5IQ5id8K+dMIEAQ8X2/vx8GhvVC2aKEUzvg0anJloHS1UbZKq2skLSNDtp8yRUbvvIslcybmMcMaxwl6DihwLHENxixEPsegFMIhDh0HekwRk7pq6iSkMKYMiBjpjF0PckJi84EMNGYIH0ImTzXnN954w9rh8XThxUNmvHSOp8tIRSAP6U8e3xWlMkBwaOLEWcG2COm1BO6LoODenWVyoeehrpQQO+XFZsqS3gY9DPVQQNuBvCFxfi/PjvIyYQrBqIIAIYCQZB1hgKDiGM5ByNGboSusJrDWnouDQ/E3X0vx119ZM0o0gNRXmvpWXlMryalpMmznnaV/Kx+AhzOo+9R51eAdOhaQeqdNPkJ7fvnll+03EiHnjgSaMJ46aPRoCx0FyBQCRuvGhASx0jvAkwcyD6cNQeoQv44ZqJZO4josySMBGgbrHM+5kLcKBu7JPsYkOI7rKVSg2W53UKBQLpZeIeN6BVsJTJ358fFHZcmzT0dN6sRR/65wvawqK5fM3Dw59LLLZWIMYTgcOhadOqMUssHc0tGEDrgP/u1o+qT2BmYTzEsIKjQQei8MytKrgCg7AhA6xK2Ez9IrEBAGED1LBeewH9JmXa8B+SMQSKwjfDgOeMme3+YVCKwjUBAMrlewBQJSf+IxWfLMU1GTeq2pO1+uXSfrKyolK79Ajrn2Ohltes0OXQudSuqdCUwUaOqYcdqL1CFOroutHOLE7RJyw8QDoXdFkoPEKbc3KekjEHRdNX2AYOA89kP4nKN5/EZMPiokOIcE2SMAVBDoJBntFZBcr6ALwLzHJU8+IT8+/URMpP756jWyoapask19P+6Pf5Jt9tgjuNehqyBuSR1NmglOaM6RhBVoCWizDOZi12b8ALsgS0wsEFg8Qkkd4Ink7SGQ7xUSED6ErT0FElBBwbaeC6Gr8GBdNX9vb4ClCgaOUQHh0HbwKbsF990jK998vW2kbhSak/58iwzbaafgXoeugrgldcwiDFrix8vAbSzA/QrfWsgI0iExis9ovyOZTaHEr0uSCgCeIUmFBeYeyF6PZZt9eixkzpJtnjXrHAvha0IAQPgIAHoUeDl588ONZ2zNgNTn3f53WfPh+1GROkcy2WjGqtVSVl0juT16yE/u+Jf0HTUqcIBDl0HckjreIWjqaNTjx48P5rYOyAOtHJs8ZIJWzsAn7loMOjqiaF9A1F4hQKJnBMGz1H1K6rwT9nkJX48DehzQ4xAemIHUPMQ7hfwhftbJ9wqKjnzH6xcvkjlvvSX1psypmKbSMyQlI12STcrIK5CUrExJSUuXzG4FthwZefmSaMrUXrCk/s/bZM1774kkRknq5rlOW7lKqmrrJNcoS2fdfa/0GjYscIBDl0HckjomA1wnabRMqW4NuBPiPojLIA0bsw1kTopXE8uWDK8QUCKH3JXgSbofQJDUCYieXgDH6T4VIGo60p4E710JnzpBTw1BoOv0DlQoRCIIFn48Vb5+7mlZNvNzc89GSTLXTTLX0pRirp1s8iDxVHN9rpmSYe5jtuvN5beZcrAM32VXSTTljxWQ+g93/ENWv/u/5po6q1jNNMu7bsAqpM73SWvMc8vt0VN+etfd0mfEiMABDl0GcUvqNEzi1NDwmB4dCjRkJkMx0YkGj788XXgGQEnOxBI/ULs+ZK8avGr7KhC8+RAq+ayTzzrgOEAeA8bUEa7BcdwD0lfTD4SfbepTtqmDKz+ZJrPfeEOKfvzR7rNCwBxvEVxyvmVTuwjkQaZV5volZWVy0q1/kwmHHCqJ5nqxAlL//k/XS9HMmebiXJ37eNg7DJTUpxpNvdqUJ88oPefe/2/pNnBg4ACHLoOoSZ3KjVkDWzMVG5s14W2pkPiGEyIXctQ8fLgJysWgov/L/pzPxJoPP/zQeqjgv04eJIsDPbEsdFIUXidcBxMIea2FyqWcxHdn6Z9YBYGjlTPTlevprFO8WGiIDg4K6o8SP8lL/t51jqG+Q9YsmRpvB4UTEqV2+sey4cP3pXbDBmkwQqC+wdR9c0wD/wyn4v9dD5ebPAYjodn6xsC+SnPdKnP9yqoqOeVvt8n4Aw5os6b+7e9+KxtmfR8kdeAld5ZA9wW2jRiSqvo6eX/ZClvO/D595MInn5aMVtqhQ+cDUo94RimgIt97772WhCFdzBQMHEKQt912m/3QM+FzCQGAm98//vEPS+YIAabOewctv/76a3nkkUdsHBkEBdeg4Tz55JM2ABEDnczSxAf86aeftu6JzKJEcBCgi0YTDjQuZmZSXvWLxyOGwEOUj4qJnZxZr8x0paxo9Q4OXqCJUy8wuWBmweyCfR4lQOcmoBTQDjSh6Oh6D1PHqj6bIfLjYsk09TXDXCuLlEJKkWyzzDbL3FRSquSZlJ+WKgXmXhB8oVFA6kxdhWLre/eRhatXy3fff28VHw3DgTJFj5NZyQzu44WEsKG3Stmb9TjNtdZ98L5UrVlNIwlmtg6OpBwLNpTaYFHpRhna9eRTrLnIoWsBhTgqGwOkSyUiGhwEzYxNNN/XX3/dkidT/SFcYqETEgDSJIQoU/4fe+yx4FXEzsAkmhuRE/ngBdf55z//aaO6ISywg0Pizz//vK3ATCRCYBAoDHIm7kxLgNSxhaJFISz4IAfR4miUY8aMseXhWs6TxaG9oXUPIQBxZxohYCqZ1c4D+0WSzJ8UjjP56ZC9SZkpSZJjyJ0EsacnGq3fnhHQsFE+qLu0Pdx0aR8asgMSh9Rpmygt1PUPPvjAhqF+7rnnrFJEeumll2S9aT/RELofVqc35U4zbcmhayIqRkPyQ9wvvvii/O1vf7MfrUDrRQvfIzgRAc0Fl0K0dcJ/AmzUkL8CjRstAwEA2I+2gXatA5tUWCoqJA4ZAzQjNCHMOqHAgOc777wjDz74oDW/oM3gzYL5h8YAmfMFJbxiHJk7dAZoH36Qs0kyf6xZJpgCVvwAAj3L3lYJgtBRfPDqQrHShJJC22Qd8ifeEnneY0YysBkcF4gGlK9JKJmEcrfYCBDiHNHmiLVEnkPXQFTMhgZCMK7JkydbDRttAM0AjdgLuqvYGb0gT0ElpXuoQLvBnOI9B9LVPDQRBXnhCJlBKio+wgRNBvJGcFDJMbeg1XQWEFJTp061vQ9MTQg+hAzjAxorJlSDd3AAXl2aWpKUkmrbiYJ1lCw1C1HXNWIi8ymIeUSiF0zAPdKYsWMk1hZQY9qg3r7OEPgSo5RRpzFpEkWVnjm9gaeeekpeeOEFu00+9R8FC+XKzxMOHYOoSJ2KRKVREwYDQmjd5EFYegwDkJCq5kHC3kFIhAODnWjmgHPQzNHyVQsnj2O4FkQI8D+HDMPFj6GC002F2Bmw5ZqdrZWjvRC4jA8DUH7KgBbDc2If4wvEoafCv/rqq7Z7/Mwzz9hGwMcFsIkhBOjpMJCMnRQh4BWCDvEPSLRJ5Bvhn86gpLJqG5AQoyKhp6GIpBhhssPEHZp6ACh4LDG1kuhF0DtGyKBooZTRdvEYcuh4ROX9ArEw+AlZqbbJuQx0Yo454IADLCnz2S1e6O23325D5WJq4eMVvHwGRxEIDGLyjVLMNviHM1gL+RFvHe0aIj/00EOths03STWOCCR/4YUXtkrU+KlTRmzxnQFs//x2yoiJiN+PuQioBwWaChVc11l6eyfk8UzRwBCYqs3zrHj2/GYNt8tgHds8D7XhkseShDDz9o4cNg8W/vt+WfHWG9KAUI6QlBPNcXOKimVpaZk1e9SaenDxcy9IP2ZwtoHYsc1/fsHPAwOlUQA+X19VLTNWrZGkxAQZMHacnPfwI4GdYaD1XJfUY+qpq5Mdi5hcGtE0eTkQELZwunqso1nSDWQdTZ5jGeBEUrOOTZtgWNzrnnvusaTDxzXQ4NHK6R5CZBwDKUFsaNxUCmZ44gnD9REo3LM1MFiEsDjkkEPs9TsCEC1aNeXDJZJyUT7ItSXvnHCg4qu5iSXP0rvNkjxA41DiV7LXdcYvWKcMHAOU7EmUj3foFQK8BwSnQ/tizt//Kms//kgaTRuIhtTnGlJf0t6kbsow9eTjpdGjSEQCSH2tqV8z1xSaOpUog402fu699wd2OnQpdOrkI4gdGxzpuOOOC+Z2HCB1PiyBtt+aVh8tIE16J/RAMBlh8sEEBSl2lAAJBYQAJK/CwL8OdKnET1KBoMLCnw/JA4hehYCSv65r78BpXi1j1s03yrpPPjEvq6FNpH7Rs89LP6P4tKV+QeofHXOEJESpcEDqa0z9+GKtIXVTjwabnva5D/wnsNOhS6FTSR2ygQyplGjvHQ16Dmj3+MG3F6lzPXoXCCg0c7RyeiudTeaxQoUAYAmp81v8QoDnxbEQPe9MNX6OJZHPOST2c7ySPglhoL0B3rWus48e2NaEWbfcZEh9OvaINpH6r199XXq28VsEltSPPdK6JEaDJlJfs84K8dGmTZ18818COx26FDqV1DsbmInQpPmmqbpExgrMK9joITp879HKIXSIKp7RkhDwrgOEGmTPcSTMP+zX8QDyOFbzIHfGAxAYmOJYV4GAkPTu35IRC6njx/41Xxkqr7DvoMYIzms+mirZ3bsHj4gNsZI6gmVlhemdrl1n6/y4KVPk+OtvCO516EqIa1LH1ZKBS2K/oCnGAoQCZhY0UTWxuNmn4QEBQdqhiN+7j3X2QfwQPOuQPlo/+8lDQJCPQOA4iB7hzLP39gLwLkIQoEFyTFcTArGS+pfrCq12bB6VJfVrp30imea3tgU1hevkk7N/GhOpLy0tl1nr19vnPvagg+SEG24M7nXoSohrUtf4LrhYqRdKJIBE+GoS7oSYWPgYtmqSjszbF0r0XvJnneQVCizpCfBulPgRAmwjAFiqEGCb/bwrNH/eG2TPF/BZzzRL8lONEEBIdHRvqyuRetXKFTLj/J/FROpLgqSebp7dxMOPlCN/97vgXoeuhLgmdUiZCQ+4T0LOrQFiwA6PMEAjJ76N+tm2l03eoW3wCgElfG/S/KaegCHDakP+RE8pXPqjFK1cKZKaJomGyBMyM6QxMUlqzHtHgOB7DcGnmYQQyDDavyV+8/4hfxUQ0Qr22X+5WdZNn2rdCWMl9WqzvG46pB65chIKVatWyozzzo2a1OtNIRaVlskP64sk3TyPXU8+VSZffHFwr0NXQlyTOhObIHWmSuPrHg5Mc0YzZ5IPnixo5mj2NOQtYfDToWWg5X7z8kvyzQsvSGVpCW5AllwbJVESUpMlPS9fMowGnJiWKqnZOdKYkipJmHNysiUhK1tSTC+t0RyvrqEIf9YR9kr2CANMQuTZ3kAwP8tc9/vfXikbvv82Ko8TP6kbcSa/ffd9yTRlbQuqV6+ST39+TkykPr94gyzaUGJ7PLufcpoceNFFwb0OXQlxTeoEN2JCEAObzG7zA0+WTz75xHbXIX60eRol9llH5vGBwkUL5bOHH5bF06ZKdVmZzWv2Zs17TjKaNx+m4J1DdhA4ywpD3r0n7Sh7nHmWdBs0SGrNtvYESPQM0PC9Zh9mTQKIn3goDYbsu7/0vKSsWS2NUZL6V4bUV9trNxoyz5NLX3pFMoyAaQtKZn8vXxkhE239htR/MKS+2JB6uunF7HP2ObK3SQ5dD5B6VKF3vcCmSSx0NFxCAlCxIVFmiTIdnslGVHz80gmwRSwUJiV5wX4GIh82DY/AXUw2oqEwxZ6Zp0yth5QBJE0e9yAEAF3klsC5TD7CS8VrU4fMmaKPFs+1Mc9wPTQsBtscoW/5aKyrlR/eeF2m/vMfsvSrr6SqvMIwZVBD9yZzrCVpU+fqTX3mM3MkNPHiwkLJN/V6zD77SkGvXk2aOfWOusI4C4O0uLRipqOXRz2iV0h7GDJkiIzYdlspm/qRHaCMRjvGpfHH0nIbT91uG+GQOWas/VgGPUvaDcKEQeFozEGVq1bKmvfejdgMpOA5FVVVS5ERVqlG6Rm1197S3yhCDl0PhBmJmdSxWf/yl7+0jQJfcFwIb7nlFrn00kvtrFBimTBdnjjrF198sfXvJtwuIQQA502fPl0effRROf/88y2RExyIfGKhnHvuuXYb0wikjGAgzjoVmsBBhBdoaeILlZ5okRr/BeHC/Qg/QJQ7YlUwA5QGuqW7zTk0R4VRAFa/+orUz5sjPTIzpFd2pnRLT7Mxy3NMncmBJA0ZEvY23SyTEhLtpBpimJcZcq8ydazWEGqvocNkm933aHGAkvEWEuRKfbR2+bS0QK/P5K159x2pWrvGkHrkdQxSX1pWbr82BP0mpCTLsP33l5q6etsDwKuL9oeHF662BMxi9jaOAeThgkvdZ/Kdzi+gPSRs2CBr338valLngx24NJYZgZdiftsI04b7+xQ0h66BqOOpK6goxHWBeNGw0a4JTkX0RrSVXXbZxUZre+211+xHMiBPQoESsEoBuRLBjXgxmEcIKUooX4iXPFwI0XbQqvX7ocSEgZAxkbz//vvBK4UGDQuy5mMbBM2iok+aNMnGmCEgGBp8S0KhPcCzoYdC2ek5MIDn0PForKmVBENAaUnJ9sMUfKCCz8oVYA4x5N7TpD6G7PtnZcpAk4bkZsuo/Dz70Qo+H4e3R7TE197Qu1NjkpNTTC83EFqX+ElEISWWEu2EGdNHH320HHbYYdbTKxBrvZ+ta8mJjbKhaJ3M+u4bmfnZp/L5p9MlpbFekhsbbEqyIwuBFOi3hEMgHLAisbkRy6GLIWpSR+qjQTMwBFEDSB2fbuK3ALqouJ6hTXjzOFfBfoid0KCA/cRPR7tQkwvdXXyU0U5YBxxHIlhXKKCx/PWvf7WavX6nFK0eMke4cG5Ha+bYVglLzHPCzEN8GAQaX3UiYBkfDHn22WfllVdescehadEjQdNCCKBVOQHQBlj1NkA8PMWmJ2my0IJJ2K2TjYadYlIaKclo2z4ib3bu5oKpB9ixUWRItAN6nmpWxOxDj1gH+TFhFvToK/98+Xu5/tGZcvtLs+XFz9fJh/OrZfqGHHkjc6R8kj5QvkrrI4uT82V1UrYUJ6ZLdYIRgI11km5ScohfrU+m3vRmFhgF6RNTt+ldU78xt9KWUVwcNj+iJnUIiy8b/e53v7PkSNcTAsLGTgLYpdmn+Zrntf+xj8ElL9FzLcwvCAkF1yGPY4FeJxwxIxDOPPNMq70wAIrGj42zMwZAlczpbdDLQJCgPSFU6LEQXAzNCq0KkxUhSunZ8HsQXDQOwvLyJSm++oRgeuCBB6w5ip4QHwBBUOjn/xAA2Fh5Pg6xQYk7FIFTWzq2xrQOymQHSCOou9TvmbOWykV/eV4WLje9xPUVsnhViXy9YK18OmulfLxog3ycMdgQ+wh5MWtbeTR7gjyQM1Huzt1Rbs/bRf6Uv5fcnruLfJHYzWrvCtYwSQHaaD7eYUbQoJhpOGnqPXWU8TH44b777rNKDLHVqbcc59A5iMqmDhEjkdE8kdDYyCEYNAT1AsBWjdkBmzrmEvIYNGWAko9GnHjiifZaaOBop5hJ0OYZCIUM6WJCcmgcxGPHfshgJp+wO/bYY22PAG2ca4eK1si5aDPYNrErYmKBODsSkDmeNJQX/3Z+D4Nn/DavnVW1LdW40Law+aNp4X1DORFCfJ2J6/AM6E7zsQOOUz9pzF88Y54Nz5CEto+pCVMV4wc0InozGiIZjwyEJeXoaOG2uVFjnk3Rl19IlRF6kboSor0XmufEYCBoMCTWc8hQGdmKTb0lMC1/5ZtvSI2ph9EMlBLedv6GEmvjR1PPM3Vj4uFHtPpN0A9mzpM/P/iOrFxXYn6PIXl7ywSjOOGt0yh1LPkYdkKSTWjnVSZVJqTYVGpSUWWV9K8vleFSbsg8UE9smABT56rq6u1n7HY64igZu/NO0seUC4WJ9k99pddNnUWZwikCsyp1nJ4FPXt6yQ4dC2zqUbs0Qgx0s9DAIRKk8X/+8x9LJFdffbWdlo8J5Sc/+Ykls9///vdN8dHPPvts6x3A90jRVCE2Blcx40CMnAMJ3XnnnbZiQEbnnHOOJTOkP4IBckMLPu+884IlCg2EDOXjHty/I8BzoAuKxqIf4oaw0WbaGwhHhCpLXaeXwzrQHg9LzFjac+K56pLeDu+PXgFQAUPDI6ng8a6TtjSULVwgCx64T4q++tJ6jkQCTDEE0VpoyBTgwrjtvvvKYZddbsk9FjTU1shXV14mpT/8IAlGGEeKZMPI7y5dYbVjJi0NMG3hrLvvtR98DofvFq+X6//zgRQWlxphUmsTqK8z6w1ch/oB09vsIAIbmlVVvkGS6qrllMZlsmNjkTQE9yBcPl+zVjZUVUuOUVbOvPMu6UMY4AigdRVFoiPahUNztNlPHZKA2HDr4uVB3GiSvETyWOLySB5Ae0WrvO6666xpAdLX/bx0bISQDlqomnYgca6DdgpRq+YL0bcEyA3PAMDAbXtCyZzyoJV3JJnHAm1IJJ4DS38egOz1HbJEm1eBDfGThzDgd/H78OhA64LwWVctjP2a3xXQHqTOpKWdjj1ODrroYqspx4LOJPUPv1stf3vu26YBTfOmA3YTXSaYOmDea0MT2deYumDqhCH7BrNeunapFQBphspPa1wqExuLm5H6TEPqxZB6jx5y9l33SK/guJdD10KnTz6CLHB3RONGU+9IQF50RRAS7XUvCA8TB0vMIphMILItWQPxE76u61IFAIDoEWSA3gCCFuInn+fMOkkncakQyDRkVGCEPILYCgCzZFp+R6G9SH3n40+Qgy68SHKN0I4F7UHq5kVIvzFj5Ox77muV1G97cZbU438IF1tCN7C8HNTFzfu0O+z/4AFmUV9bLStnm257QqKk+kidM6tNGaauWCXV5h3ndO8hZ911t/QOOjg4dC10OqlDEjR+tHLV3jsKkBIuk5AS7l9tAT0QbOZcU2PJbOlkHguU7AFLJX5dehNEX1lVZW3Ts99/V5YaAZuMKSclTRqzMiXRrKcZTZ9BwKyepqdjljmmV0a8lazMwCSfDEPIOQgAs4xmHCCeSB27/Jj99pcT/nSjpJrnEg5vzVwh97wxN0DqfijJ+5fArNdVVsjKOVObSP2cxsUyurG0Gal/bEi9xrTd3J495bwHH5b8EONZDpsfkHrMk49iAQ1TzSodDe4FGaM5hvtQdWvg/Hfffdd6muCpgu0fExLmn2hIJl7Ab+bdkXiPCGaSmsRICDuSNceYrv2sJx6X+c8/L41FRVJfWCj1a1ZL/YrlUrdkqdQYsquYPUs2zPxc1k+bKqs++ECWTp8uCz76QBaYvOWlZfL9/Pky49NP7SA6pjtmFJMYt8F0R49BB4IpH2WpM3kMlDKDMtaB0npDYP3HjJXhO+8iaTEO8GE6WfXO21KzvjCqgVIjE+VH89vrWDHX6DVipCX2JPPbwuGbRevl68VFTVzdBC+R+xHc11BfI2Xrltrnhzvj7rJe8qWu6TTCBPDBDtwZ03NyZPfTz7CTkBy6HmKefLSlAEJXc0E0gCxwz0LTZ8AWV0QGZzEnbG3aeSxg2v1CQ9LPXXShzHnjdattQg58yZ6UaMghsd702IwmaxhZGs07qi8vN2RcLLUrl0vR3LlSs3qN7Gx6Rccff7yccsopTW6qTLyht6RB2nDpxKRHZcYN9P4HH5RnnnnWkn5ScnTzEbBH08tQQHJtEd4NVZX2t0eLGqNte8k5khI0Fdt7IvBu+y/qO1Y3/bt4Jjq7FbTlmTh0POKaodQUECnwvIHM8bnFZo4/OVp+VxoE7eqoKS2VL+64XT694XppXLPGdOdF0oLaMqTpTXYeoyEIkmEKOyC3wWjKlUYYQxtW+zc9AZ1wxsAsbqwIWFzn6DnttNNO9utW+P8jAE4/7TTz3g61bqLe8YDWwP3qDJnWB6sLxFVlSBm32DKETgzkXGfOs14nXYEEvYwNmrYbpa6mKrBq/wZ2hSsxzyUto21fEnPoWMQ1U2EGwKWxNUDmhDTA7x4yP/zwwy2Zc77TSqJDgiHm1A0l0ts8tiE5WTIyP1dGFeTJ+O4FJnWz68PzcmVYXo70y86QnhnpkpeaYrTTeik2ZF5nzm8JvA8S5h9MLWr6QfDaZLZZ2slpkcvzTYAQLyxcb+dWvPrKKzaEBa64TKp54oknbOiJt99+2/YQmLfBnAF6eHgL6bhDonUUp/60oSAG0SgmFv4qq9v+pSJ4/QCZN0pBY03YEmNGSiA42lYMZof/6U9/snGr8NSLFMwgV3fijkRcvx0aP7bWcI0CLYzZm5A5rolHHnmknfizNQ6Cth8a7cQXnp9Ox9eUYnZkGc0715B4niHiXhkZ0j8zw8ZhYaq+kmFXAJo5Jp7Jk6fIcccdJ6eeeqr87Gc/s6YgYhwRg4WJYggQGiqzKolTRE+PeRv/uOMOGxJiQ3Fxm+oSdTe/b99WibSiui7AyiDAzhvhzdcEOEbXPfCf2pqgjRfc+8Y8Of5P78vpf/nIphNv+kBuff57WV1cGTxC7LwbZnITpJAJV4zpRFpvCQ8SjRCIFXHPXKFMMJA5mjmNkElDSuZb6wBoZ4MnrEljsXRFQMapRgDhfqk9AdwymYPBLEpmUDIDmjAQUyYfJCccf5yccMLxcsZPzpALLrhADj/sMHs8MdFjBfURF9ryssBHOsKhvLoV85D3EevD95J7C8AsBezfMApSPKCypl5KKmqlNJhKymul0jxX/ckzZ860SiKhP5ghy6RGTIHM4obsr7nmGjnjjDPsbHt6bVdccYWNWktoDwQ8X1YjLhUD/R2pwERN6hAkXgiEy7322mvl9NNPt4ORuCoSGoBZocSF+fWvf20L/vLLL8tPf/pTueqqq8TvOsl5Tz/9tB0Eu/LKK+WGG26w1+EBMPv0sssuszNOAf7hP//5z+1Duvzyy+2U/NZAI8T8oqSOlEQzJxYFZH7UUUd1OJnzG2Oxxzp0XVBXbE/EJMw8H3wxXx54aYY89uYX8s6M+TJ38TpZsGy9VCSm2ZC+G6MiBiIjeqMj+kEtrK4PfKjbbpt7LVu+zCoh99xzj9x99912djUmIAaGqc/Tp02TlatWSmOC53r+S3u3ffvqq7GpB+o/f9PFEJnd8sCUJ9H81rwODrmxOcFvp5cJFZB0XUH4cCYaEjwNWBOfwU033WTnwvzxj3+0vTg8tfj2A8fCe0x+PPnkk21cKsKVowy0pffWGqJ2aaSSoalMmTLFdkHxMkDy0BX5wx/+YG2PxH9BqiHBsD/x4Qxs1URNBBApwGuBH093FYlHMCsSXVkqL3El2KaLg82Sa/zf//2fDWX70ksv2TK0BFwS6RrjtcKD5qXgmkgoA16MzmTtCOCVgZCj/MS45nkwC5Uy4CLJb2ASFhN4CDOAW566CLY36mprZcZ/HpBPHrhfFnz4oaz67hspNGVYb1KVeT5VJRukvqpSko0ApOG2BQ2GIAo//UQqViyPyI2Pp4/r3nrz+0tNOdHacQXM6dlTtt1n35h8xGOJ/YJ5aHVFpRRX19gy8NGMIZMmyfBddpVUU39CgVgqdzz9oTz48gz5Ys4S+XreCpn2zUJ565M58vrH38vL0+bKO9UFMi1jsMxIHyCzUnvJ7JQeMj+lu6xIypX1SRnSvcE8dw+F8jxqzO9fUW6UAfNc8POfuP8BcqhRlnbYaSfbM0BTpKdAO2RAmCHn2csqZXXpJlQcgL+Ks82hwfzailKpLFlnthMkxew4vHGVofXATg4rr62T5UY54RlhCtrhyKPsvnjDp3PXyQ8rSiQ5aOrC539QryzZYUR3yc5IscosiiGxrHDZVTC+ss8++9hBfKwAaOaY65jRfuONN9pBfeI3EZiPAX3vR3vaGzG7NCKhsDujiePHTTeEAFKQE1ovXU7sjf/973/tLFKIiodAHqQG0EQQCLgdAiooPxb7tmopGlaU2OneML54QYQbcEAz5h5MFkKoMIhFGRE6BARjyeBaR5E5AogBNO7PB0F4uXhlsKRrhn0Wya0ukggehBsByzQyI5oYgzCE56VXwYsicBqCDUFAFzBSzHrtVXn45BPlc3O9lab7t/iT6fKtEYjT771HPvj7rfLKb66Q5y78pTx21ply36EHy91TDpLHz/yJvPzbK2U2X8nZSkEdxMsjOSX05KWyimq5+cG35cX3vrHrEEBtXb3U1NZLdU2dTZUsDTmWJqbK2qRMWZBSIN+n9ZLP0/vJ/zKGyIuNvaWsMckcEYaMg0gwKmNySrKdmGU9gkxivgR1iIQSlVMQ0B43gRK4F97tlm9tUWd6GVsDeOe8R8xlJF0P0pH1tCKgIG3QCzvRznAfwOxCYD44CksGpI5yR35HaudexHQXSOX++++3XzXCSwT7ElBPEwiTBOl7vU/IU1MED5BtiA3oOeRrHiAPkwyCJBJPFvtizD0QJizR7rGZ0/XpaDLn5dEzoSdiekB2oE21b/XU4LfRLUPTIpIdxI+UP+KII+SEE06w5iwG5CB/elB01Tge4QepI/0hf3o3JExVdMXpnkP+2O3mG2G22GiqEPZ7t/5VykwlROPj2aAFs+79hFsdybzTWqMt1xih+OOcOfK10eiLVqwI/rotC8Q44XeZlx3MiRGcHuIScxevlqvueFnemj7bkDgzpGn1m7Kj/1RcOJmlaRR8qSgvkRqCbQX3hQPvLK93H0MIm/Y4tM1wp01s6npzvUGI36H7GhrMbwistgxzr8Kycrn7vvtsTxoFBPPpm2++aZUxFBkC+/FBGjzKYpkjsjmx0zY95NR9h8oJew2x6RSzvsfY3kZLD/SeUQhR0Pjt2MsvueQS2/vG1IwWjnmZ53DMMcdYbZ3ZnXCkWgZIbPNR/I5EzGECIEwStm6M/zfffLMlIwYfGdhB00QDRVvGVII5AvJBIz/ppJPsNXgA//rXv+wDQWOlgqBZU5FxHaNyYJOny4Mk5GHR/cTDAA2WBxQKnE9lZ8CC+3MOxNgRQODwYjGx0JNgslIkwicS8DsUuu7NA/xOBAraAiacktJSWWu08fK33rDCt9qQDhZSuvI1sIkP3sZcY95nhSFE/MWZvTj5ootl99NOD+6NDLUbimXu7X+XdZ/NkMQITEncv9Lcd15RsTU50MVH2PQbPUaO/v21NphVtCj+9huZf+/dUrZ4UURlAHws45t162VxSamdpl9dXi77n3+B7Pezn28yo/TeN+fKa58stmYt3gffRGVWJuRo1xvMEzfJBs2qr/M8ZPPbTF5tZeATc+lSJ5c3/CA9jT6vwbP4ixnq89VrrRkG4XTEb34ru5x4UoszSv/w+Nfy5YJCU55gBhfyVpUw25huSlYulNLVi0xegnSTGvljwyypDep7nLKmolK+WLPWhmsYe8CBcuKNN1mlifpG3aOesSQPImcdsyJKHfUSBQbFqqsjMPksuBEE7QvbuoLfxLtToGxyDDygQImjXnAsiW20dJ6P7g8I4/YHgiRqTZ2CQca8OAqOrZgZfnQHMbtApLxITCaEzUU7ZVATYmaGJhN6kFSYFjDH8FCIpY4pBi2TgVa0UmzOGjudz+Zhr2JQiErD9fg0XTjoA9OlnwjbC2glCB1+A5o1YwztReiA8mvyDsx5E3mYrXiW2O52MmUY17eP9E5LtZ9qG4GfeH6ejCnIl+27d7PLEXm5Ng3KyZLemRmSn55mP3LMxB8bw9uAZ4bJa5rRvjBnYV6jC0lj3VoQrtkhGxOSUiQpLVNS0rMkNTtf0vN6Sma3vpLVc5Dk9BoquX1GSMHAMdJtyAQp6D/GaNsjJaOgj+kRVZleEo07fJ3Ud9CmZu+/PNveC+p+33EZRgXwgnqA0DWV0J6OKQjQrumhM+5FzxTFCTMsvU4InIFBTI44VDDvY0uAdcE1v8+bgj+3CbQ37XWT2KZ9evO0vULemMpYB979HYmoB0ohEoiLiRh0MTBr4JWCpwmBsxihRztmQJN9uHvRXYEU8FyB/Bkw5YsoZ511lq0M2JDR5BkZxiSByYQ8NABcw7CrYztEm4fYIU+mjLcGtHt6DfQOEDjtBbRyupyYUpjNCKFG8rIwfcw25f/upRdk9ezZss48p3JDlBXFRUaja5BUoxFGEyPEC+6t9y+ZM1s2GG3VtMhAQ9Rk/qCF8uk2Eh9fth9iNgkNFW1eQUUcMmlH6TlqWylaH/iIMUIMgscExAAwA0dK+NgZ15kud7n5LSVfzJR687uiGSgl7kp7DZRWrVkt62d+LjWmTkX6PEMNlA7bcSc7WOr/OMXnPxTKgpWlPp5sesoet4nAko9OE1gsoTFBKotXG63ekLrJZ4B0j8b1kmX7UhxPdoKU1tTKGlN37cxbQ6ij9tzL9FjGtTiI/cG3q2WVx5/aInDJjQgWqQmsmx9RXVYkNeXF3FxyTe9hr8bCpp4Dv3GDKc+6yirb9nsNHy5j9z/A7gNa7/yJ+qOJbYfOASbYmM0vdCuAvkSF5qt0At48tHQ+Wo1NSuN3+M9BOyD5rx0uPxww30A6CJdYg3p5Qc+BHgiDIAhChEUkgKTmvvO2zHzkEVm/dAk/2DYgL+zvMb8txQjMXPNc0nNyJat3L+kxeoyMP/QwoxFG/rGKpc8/K4sffzTiuCOQB6FV9ZNlgK4+EQr3OP0M+8wV/nV6bCQ1/VQZYq995UVJXb6MFxo8Mjx4Cl3V/HLA+RfIviHML3e9Plfemrl842skbXwsgW1Anq6blbqqclm38CujrVdIQ4LpYUmNXNIwX7qbZZP5xVwQc8d3hevtpB/GOyIxv1z+78/lh+UlgWLofb1LhW+bd1i8fK5RLpbZew+XMvlVwwJD7YHyUDeWlJXLbFOedKPE7HbKqTbGvEPXREzmF0U4Kaz5XnjzcO3BBq+EDvzncE22/dcOlx8OaBZo0F4iigVM/caOTw+DL7gzqBkpoa/4+it54dJL5H833SiFhmQgWsoD0XuTHbw0y2rTs1g7f74sNNruJ6Y388mzz0htlU8D6wC09IR43pr0XZF4vjwHBCa9q11M95uBX96tCupYQBe/vLxMvv/uW/nB9GYwz2H6UQ+D9ga1ifEGSDSSqlVVUy919SgXwYxQpEny7/ddO8NQeWsNkLpiZ5Sa590SyqvwbTcr3rIA/703KYupi9j9DchKN2Xywz6X4LpD10drdapDACF0BtTrJFYwNoBbJi6RmIlwicS2H4lQaayqls/vvEPevfoqWf3llzaUa0QwLZPByg2GwPgoQVsFUmcjElJsFeYnIzCI782UbNw5eQdPPfWU3HHHHdbzCq+fp595xrqPMgeBAXbGANYUFVmzXaSCPxYESN1Hfnq7cCTa2fDel7K0tN0COGxrCRMQL9gspN5ZoGFjFojWtQqNEDPLiy++aAeC0MxZRoPqkg2SOH+eDExolLHdC2T7Ht1knFmOzM+TYbnZMiA7U/pmZkj3jDTJSU2RrJRkG9Sq0BBSuSF1GhPaWfHKlUYgRGZGUST7zAWRgLgsXQUIsvT0DBkzdqzstcceNvQxHyxn5vGFF14oJ596ujTmDpGXP18nr85YJi99NEee+e9n8uQr78mdDzwhT7/wuhQWBWKu8Bw1RYJIj2sV3guZR4uMwY20U4S0vkpd6i3DbUeIeJ9RGi+Ia1KPFnj24J7IDDFGrfEbx0Uxlp5Fcka6JCQnNWvEyaZlZ5m8XHPtHunp1vNkoCHg4bk5Mrog32h/uIk214pod1G2vahJnesznX1LwPI1xfLXR9+Vu1+cIYvXVssXCzfI1Lkb5IM5ZfLGN6Xy7uwaeXpVntyYOklu6r6P3JG3izyYs708mzVGXssYIT8kF1hOC/dMNT/RCDl6aswNWLtuXZM7GghJzN4svUizGzEAjHAOca4HHF4VA/lXVAV7glyg2X1bhw29a3s2jZLRGJ0C4dD1ENek7o/9Eg7Yf3HFZAIP7pS4J/IxBu8kqGiRZM5NSGr/Kf+dBvPMKktLgxtRwAiHJNw6oySl1sDVZs5eItfc9bq88fFsm9GShaXeVO2yhFRZlZRtp+V/mdZH3kzoLbPqI3unmH7KTC9v9ty51vTDRJs777xTHnrgHkv0mPbCwv/T2Y7icUTBx00oJ0oj0Pv476lkr9Btz81Yxc7vPYzXWBllT9Fh8yLuNXXsq+EG2CBz3C+Z9MREKXxsmf3VFjJvC9KNEPATFQ3M28g6C9yTD15EC8iwvUmdKffPvP2lXH7bSzL3x9WSmgKh+h5UC0BDJr4J3ieRgolF2zAb+eij5aQTT7QT63C5/ek559nJNHWREp0+hhDvNd1oxaF+RbMnZ54jnlAxjxFwGslfjhheT6Kpn8xudejaiJnU0X6ZReWdSQU03zvrCvIkL5xHRKj9ofJCXbsloE2F06jwq8ZXfsaMGdY9saMD7TjEjgWryuXNb8slrftwyeszwk7wYaJPel4vSc3Kl5SMHElOzwr0jCA/T8InvLqixE762chokSFcDy9gjjP7WrpcBLciGiJWf/VRV/hPTck0+rNpB9R7EuskytdURhZ6Yrh7k+89DoT+iQ6dDOU1Urh6FyliInUqFJEUr7/+evn73/9ubY8A0wWzRsm/9957bR6aMp+HI4LjAw88YPO8YBATDwaC3xBEHjBrkck9xChGi1ZgIsEPk4lJRIZsDRA6Go4GDQO4J3I/BkKZAcdHDwYMGBDc2z7gldSYP9H6DPhfJW2vypQXl0fQ1pfdHqAMBK7ShBcIHyQm+BGlC/xtbxjaw6yTmmZncKZl5RnttYdk5veR7B6DJaf3MMntzQzOsdJt0HjJ77+t5PXdRtLMMXU11dbv3ZJ8e6Oln+rdp2Qaw6OhDr9olA/aEyagJ5980poJaWcoJEwIW7Jk8ca6offyItx28Nj62kBPlk18573gfVYHXR7jHda9GFL1JEN2wb0BwCWMr7D0KpxtAZYEQp4QRoV4Tszl4X16eSsaxETqSBVmEULeRC4jyA0goA+xXMgn1gpdVmYfUlBiDfOdSb4YouDh4DJIbBg+D8U2wXEIQ0BsFyKcEV6AeMVMImIWK7NQCX2Jrzu+y+HAQ7EEZK5JUuFC0C2mNeNNQTe6PaEN64d58+S5V16RNaZ8SVF8+msT2jFEVGteOAJssXnR+Gvzonn+mvyam57XHvBzQVVNnbz72Tw545qH5ZzrH5dLb31ebnnwbfnPS5/Is29/Ie/PnC9fzlsha6tMjyoxWWoTEqUumNrV09lLSmzY3x1cmrzEpBRJTsuQ5JQ0s8lBekInQ3+y3j7CR1DriYpYV1dr2tcJcsEvfmG/S0C4aULvEhyKd4/L52czvzHvn98fPMkL7729+6N4LE2XSEyQjGDwvnjEuk+ny8JHHpTFTzxm06JHH5bVH7wvtUEzJEHKiLRKIC/CIEDCatqlLcIz2gZZ0ib9+cCfBzcyf4ewCnAkiij7ic3eEseFQ0ykjmeIxjJn4glT8SFNIhSed955Nh+yR5tA4yaMAOBDwZCzggpJ7BjivQDImmswBf20006zeUQpJCYMsznp9mqsCRIDWKGAps85H374oSVCehVo/Aya4tFCtLX2Bi+IF8DvJTaNukHS8CJFqDbGCyaEwo+LF9vvZdov5t9/vzz88MPWb5uwCV6tjXvXpWdwYvAKbQeEsXxtsdz84H/lN/98RZatLpaFy9bJV3OXyWtTZ8l/Xv5Ubn/yA7n6ny/LJf94TS77tkGu7TVFbsrfS/6Vt5P8J3s7+Silr6RG3XdpAeF+nvchhnqg7YDaOn5HBM/Xe39zeH0tn1Y057ZyKpffeGogcqn5Y7V2yJx6hVcWg/l8nOGAKYdKYnKwKeuJ4e6h+a0d50HTIaZOJaen21M3USTiAIUzPpPFjz8uPz7ztE2Ln3hc1k79WOrLy+x+yJhwJYytoFQSJkU/1kN75MtH8A4gdhX8hEKLUgoPAfiAsClYJjiXNkvbZXIjfMXzJKYOARE5h/uo5h4pYiJ1BT7gmDGwR1NYtGq1S0NGJOK1aB6k7LVxI40wh+Tn59tt9ut1mIqvefwgzDR4swAmppB4yKHAfbmPBtei1wCZI2jY156gbEhrehe8FGLXIGGJpxJ4DZHdj+ukJyfZuCNe8DyIdcMgLtEt0RAIksSXoY45+mgb2IweB/HtIf+5c+fJdNNjosG1BxBJn836US75y3Py5rTZkp4aMGlpory4/+ESSa+EDwzAL+jm1QnJslIyZU5NkvxQl2K/+BMzQj3GcJdr31fcDJiZSL7XFEA73df7szAJ5PXuTaUO5mwK+669J3Eo23qKf7sZiC8TaEfszrRxaJrDnmruTy/xw48+NMrFNKuM0YOEcGivtGU1TZBomyTqbzSEtDlBT4RvwWLqs4letsnT0vMMeNb8Jggdsy1tj6+2wTHEtvrLX/5inS7gNb56xEd5Dj744CYzNfMsCICIYOALbsy+pn0TtHDfffe1lgTInPaN4so10OK5d6SImdT5YbxYwuby+To0dW6M1g5YR6OHiPmBCu8MT47hhWvkP7YhJ47x5nEdljqJiHMgdSV5PyBzyJWPURBsi+1wx8YKykAlRjKjnaNBoZ1zP8oKAm6NbfuSkB/YsSuqaqSyulYSU9KkR6/eMmjwENlu+4l2iv7BB0+xQiU6v3PTrU7yfn/HwPy+ktIyeej1r+XCW56X1evLJSWZoGXBMA2aQjOFRYPRTKtLi8yypumZxIymlhVcegvbxku3G6LgLg7FfTBU0aP9OU239T8b/xJ41znebCups8HgrRccbl0aTX2gXY4eM9YoYXm2vdN7hgPoLRIqm2B+zPQlAitfzkfhY94Hyl88AM6BcNG0+W3wGgltG02bMUGsAjwbBBpKJL0qPmLCF5FQcIk6i7kZ0w1jhHAIXAKfgsAgfIBfYxWGMZE6N8NEgmRiAAfJzAsn9CtTuikQP4BtYoKQh4Tjh6kdmx8OgUOC/FCuSWAoupXkYaYhDyGBuQTSVOFAxEDO52G1BjR2hEJ7gTLxWzAdvWoqLks+iEFZ/PdJSg+SeowvR5FgzucKRSWVct/z0+To/7tPzrzuEbnw5qfl+nvekLue+Uiee+dL+fjLBfLVvGWyYl2pVEiy0ZSTpCaYogW/c8WqtfLsZ8XSf+QOUtB/lOT2Hi7ZPQdLZrd+klnQW9KzCyQ1M0eS07KsHZtohCRKW1NRKtVlhGduR2t6OAbk4Xj3xfC47afjYjkRxPADuVNa0PvFj2hLUV5pSDnUSf5y6THk63NrBd5Dk00b33biRBln2igeY9R75nRgKv3FL34hF110kXU8OOiggyyh0dZRqNos0LsIIGq4CXMyAowopSh1WBrIIzItQg7tnGO1t0xbUsBjPCe+v0xoCzR8Pc6PcPmtISZSh2ixH0Fk2JKIxwGRY+Ig9COGf0bqyafrgVS77rrrrD2Yj0szeQMTAt03Yi/jjYK2zwc2mOCBrRDtl64HD+lXv/qVvRcV5ayzzrLT9+maEH2xNUDq3ofaFnAd7OavvvaaTJv+qey86+5ywIGTJTMry7wABmaDBwahDaItoBu4dsUKeWvaLDtA+ejrn1ktffnqDTJ74Wp59/N58vibM+XWR9+VX9/2opx3w1Nyxt0fyO/z9pY78naW+3ImyoNpo6ImCjQGKjA9UEvMNn54hqRk5FqvkvTc3pLZfaBk9xoqeX03ep4QRzw5LVNqqyqksT0bszKL94donsJ/uyhu38C/WOtJS2WIEpyON1E0qKyuM8/arIR6Nloeb7laKK9v0x7qPVw9scIBxQbiwjTBx91R0tq7l9xRwCU2MTXNhkkOJLNue6eBp6JLlFgUVGzftBGEF9o6SiefpcTKgFaPoqvnsI5JGc0dJZdjcNyAU9inGrqucz6Aa6Plr5hD77YFaOZ4siDtOhp439BrYGBXH1y0QGLihfDdd7Pk8y+/kQ31WVJYlSapKUnSt3uO9OmZJ3nZ6dIjL0v6mnXszilZ6TLn1r9J4dSPaAn2S/It3Z2Qs7PXF8tS8xKVXBqNhl2ZnCHrdz9B5hXTBYZs/c0uPCAHyLW2plJua/g2pFYIuN23hetlVUVFU6MmzseIfQ+Q9wYeK+vWl5vKGdzBUi/jXQ+isbFeylYvkeKVP1itXTFWSuSihgVSaZ6EF1wiVOjdPqO2lcN+e5UM32GifDV/nfzz1XmyurjKfrigqZDee/vKhZmoasM6G1a2pqossG3ufXDjajmycYV9F96fUd1QL98XFtmY6pQBV1JC/xJ62Avs6dc//rXMmLvOEBgSL7gjFDxlQjiXF66Q4hXzpIGvH5kSELf8yEZGHTbasbn3V+sKbTlozHg/XTN1mmQVhI8KOndZiVz10BeBIGPe5wDYBv684HZ9XbWs+O5D+3wYyL6ocaEMajQC2eyzz8W8m/8tM8/LlIXY9pe88JKkBceq4g1FX30p5YsWSUJw3A+Xxox+/SRv7DgbegNTCYopZhOUWGIRYe8GmJ3Q3FFSGedinAFrBm7T9Fbw5sM8yreaMVXhPYjXIFo9jg44nCAIUWaxsSMYOR/TFvb2SL/chst3p5M6Uo6v6fNQ9EPSHQkeDNo1XgIq/SIFjYo0d85cmWGEw5qKJPlqaY0sWlFs8gMaS+AYu2aXEGm3nEzp19c0whVLJausSLIbqmSH6pXS1zQWbWN+0JjnFW+QH4Mfq0g0JLNs0M6yuMcYqUlA4gcPpLl57hfcaAbKhKcFsyjZS/pb1KSeKAN33E2mjj5DCiF1LwsqPOSgYPZm2ZrmpE5s7iFSIdc0zDF/Q5P6XEPqqwypM/CKNpjSvbv0OuAg6bnNCFldliyfri2QonIjGDkhxH2bENwHiYYj9aMMqXsvwbqf1Cs3bJDTbrtdJh5+ROCgIJpIfZ4hdfU4AS2VyYBnUbpmkZSsWmQnREVC6igTfKDjijf/K5lBZ4JQ2ITUgbcs4cpm8usqy2XlnGlNpH6hIfXBYUidEMCXvf6mPdWha6JN8dRjBd0L3BQ7g9CBetsgTKIBNrG1a9fJSy+/Iq+/O1WmLqqXV2cWyqLl661Jwnp5mJSSnGQ1dqaupxkNPTM9VSpramX+4tUyvzZNZiZ1l1fru8lcyTLkltjU5lpFQ51UDt1dcobtIN0Gj7WTabBpZ3UfLBkFfa0JJDUrz86mTEox3URCDBjiwAxUXV4qNeXBDya0BRslSXNotp84FL7TIv7NQRBbvkePnvbrVscfd4JMnLiDuUbAC8pC7+u/cCs34jSIiyHhNj2bUPcJ9yw88JsuInkufA0r7HsIQh+LvSDr3m3g33aIa3Q6qXc2sGnRK4CkIwHaEXasaVM/lldff0tmLKqSt+Y2yHc/Br7JaoUEjayFhsaEF74bX1tZInXlxZJgNLOYHrTpDdjIfqZRJhphiE07NStX0nN7SFa3fpLTa4gl+vz+o6Vg0DizHCX1NUbDM11qf/m0XYdDq+29pQtwsnd/azeLALa3ESRBvC1UOG9SUP92K/dONu8lxaRWYZ6f1hnqT9hBq1APzluGsA82wQ6Uht0dBIPkraGsipmH5jg9lIuS/OVgW2/YtN97EISwcZu1WqMkNKGFOu/QdRD3pI6HDQG6WhtJZj+DF9jFmOVakJ8rg7ffT9YkDJSk3AFS0G+EZHYfIOn5vSU9p7ukZ+UHvT5Sg1pyIKED1tZUSFVpkdTbeCMBNG86obHJMf6GSQMPJvvPlBkzkCbKEq7h+W3ZUcF7SW+ZNJ9tXQ99+1bhvWyL8B7Euvfeui/GMniBEJn/w3z57Isv7DdpMRmuW7tGVhcWSVV17cbH7C1PqPt693tANl8Z2ugFHTsqanB/C26AUGXy3ya4XVdrFIBgKTi0oLF5j7YuSOqYs9LjeDZpPGGr0NSZHBQuUiMaIRoZkyjwrcX3Flet8dvtIGkpTLQRSUpOsx4dadkFkpnXy2jJAySrx2DJ6zfSaMhjJH/AaBtoKrfvCPtBC9z5rKkg2PL5W2X+NvcAbg6aTqo5XkfLLYINz0LX2U3y7gN2u9GaYkKhqpVX7bnrpvDe239fL1rb3xHwF9xbhhZ/VMtAyOcX5FuFgOBvuK4x2PXc8y/LqlVrAuMz/ut7f3sb7l2LAhJk6UjmOTS7lW5weiRl8L0v32YTqJfpmIIcujy2ClIP5/UCmTOdl9FntDEGU3HBZITaQhuFXVLdjXZsteSgdoymTAM0B+D+lJKeLYmMKPpaBqfXGE25NY9tJgxxhJ6eYO7RDC2f3vr+cDDnMZu1RTQrWHDpZwD//ijAqRGf5j/QX452AHZ9ZvuNGz3azvQ76qij5ORTTrWxP/ikIR80afH3essU5fNAO+Z06laeKUNEXlvcg+R/Fv5ysK3lCVEuNb/Y+5vkjUPjsGWgzaQOyemkIAWuP3icaPRGwGQhf54XzDpjv16L66Jdk6ezVIH6iDJRCVtna8D8gp+s1ZyD4Dym1H/55Zd2an/Pnj0tmfdmOrYH6aYLjoeDbWJay/0NQpdc33OPNsMIo5TKDZJghUYQenlvORRst+H2bSq59962XP7CtTO8hfXet43PIBKgCDQYomv6hf57hvrpwf1WIbB1JNRBG7Hx2rh31tm6XmLaBW0DEyFthfZEW2DMpb7eXDNUGTTPvw3I89VZjDD5Yq5p1wOoC5I65peMnKCy49Cl0SZSh3TxA7/llluCORvD5jLT9JFHHrEkDikT00CnEfuFAD6dTLMlpC5TjAkHQB7mEPKIe8696BIzC4trM+kJUo4ENEQd9KJ8aOV0pRE+aGAEEguFtBQ8XAhlEMxQsK0139sCzNKaT3Q7BjS7lf9arPvu17RsdmI7I9z19f7effSMfDNrI0GrP0Hv1RL8F+jIZ8K1Q5Wp2bMILoOor60x+zcegLrQ0s/i9dNWaAcvv/yy9VlmIh9xR5iUx/jP3HnzZP6SNYHbtlQmb74WwSxxffXugsI9uwP7KLMpTGq2M79sCYiZ1NF2qVxXX321JV0AcTJLim98MhuUmVZMn+Vr78SA5tju3bvb8AIKtA4InwiEzFKlq8l+ZpdC2uRB8kQ6w+ecqGeE9MVpX534WwLXQxggWJjSj2bOoBemlj322MNq8uGglduC2k1qlhlEUytoDM5A2/Sxqp+DtwH5gUDw7g8pTLxge5MykdHSXUIj1BmYmKyQ8l5/k/sFoRdgX6j9rYBTWix1a9fU/U0XQe8MmDE6FFrwUIX33tx3DLvyjFYcKsiZ9s0aG4zmXJAvp59+upx+2mnWxZNZ1UxUwUQI4S9auEhWLF9q3lXwOiz89wWaF27bB90dWAYP2qRCOnRFxEzqECWxfwkHoJ9/o5KhSWj4Xab2E9AHgoaIAbFgNFwlgGgZhNLwu0wthngJjEN8YUC4S2ZxEUyHacgIBuLBkBAGoaCmGwQC64S3JKGVE1WSa7QGTJmW1AD12dsQSN46HqZxAHaVSbKdhNP8pOZIS0oy9wtuGDR5RoS6NrtC5Cdal8vgRhsASVSXlkhOBgHYPGUOc99maIf7twj/9cNsMyOQYFXNRWVohH8rYcAl9ST/yaFuxzG+49DTNznVnNssTICnQqCAMLOQqenUY5SSQ0xdnrDddnbSloUezpKkN/BvA3tsQPCxuomAMXWgzlMWDfsQidnTYfMhZlJnEhFaA1AtAaKH2LOzs+02hIiXAPZrzUNz5lwF2j2ki4AAHM/1uI43j2uh1WscCbZVCw8F4sogcDDrIDSwmx9yyCFNAcUiQU5GqmSkUh6zEajPgSXbWv/Z1rx2hfl9NRU8XJP05gb+e3nWOSzRMzXfi9Y9on0w160oKZWUBNPolTAU3NNbjnDrHQW9v8J7P285IgR1iZmihGfQ0wiTYAe9WwMn+H+zdz2KcgRAWRqaLpGRnWPt2S2hNmhabFYObxlAqDKZvAZzrv6EgD19Y4E5hUFbXj/PqDYpWX5YsMCGliX0BkoTCVOpmllpy5g1If6m3oNDpyJmUld4R+Z58fj38pJ1G80actY84I1myPkcB/Er0PzRSjSP/ZA514bsAcKAfILqhAK9BCKhEZ+BiHJo+15hEhlMpfQ0gKal5rFkW/fZyo8Hix4QC8y5pjGgYVrdXhsGl9T7KTz33WSfDxsSovvtNMiy8nLrzmce86YIVQ5FqONbQSvFDw3vfViP4b4KCD3okm29TjIL8iU1q4UYJ6F+f6gyRP2jPDBlSkOxCfkCNqK8qi5wG285gP/ebPsu1cDkNgN2+Q8H3rxaQ9aQ+cKFC21vGoUJ0ykfg+B7Aphj6Q0T2wnip0eu7dWh8xAzqdPoGZXHpq0Dm2jUkCmftePlYzIhiA1B4TUPf3COAYTQhdSJtkhlQOqvWLFC9t57b2s3JI9zSHw1CRczRv0hGg2qQ35LgMgRBgiBaAE5G0V1I7yNRde9S5OfkGwElhV0zZsITQc3Of32YZM7JKRNCh5PHsKq28BB0mfESEmy5pTgtZpfMgBfIw2H1g7zX5oyFOTnywDTs8G22wTvhUKtc2iocsaAVoWj/z663Q5l4DeH0jStFq35FM9/iG6HLHq4g8MjEm23strjXhkJQhxLcUPZ9635xZSBdjpw8GDZfddd5bDDDrMhd1GYsPdjztzV5GMO7datm21r8AImVEymDp2LmEkdQsVejqcLfrtEL4NwjznmGPtCH3roISvN8YxhMg+DkwxyMmrPIOoC043je6TY1A8//HBrLmHgEwl/8803W3sh4SzxdOEYHRzlC0B8u5TrYFeM5KPRuH5FG/sFpKcS28U8Iq3r/jrPNkkbsF1u2jDwN68gZO3goZJtegyZ5nml9egpKYY0kzIzJTEt3bwJ06RMGdNNd3vkHnvKWXffI6P22ksSUwgdbC6y6WUD0HxvOWKA/4tLkAkE1sy8xSHhyuFFDOXwFx8NsqIy8FGUgA03eGM9SMvh31aQH0M5WkNJeY1U1xrB65Xbei/vtrc8Zhsh2ViPeWPjjrb26RSbKPLcQvNC7QOab96zHp7nmx5Hvtr3mQSV07OnXfeC30XPGndgesO0USITElOddt1ZMZ4cNmKzhN4FxBTmO3xed8iOAGROtxBzjo4BRIoN5bXyj5dny9RZqyUtNal5Q/WCFmH2JSYmS9HKeTZKYWMDPYNAy6mprZPdJ42W6355jPTNSpWKtWukurBQqk3PpLpwndSVl0vN+vVSuHSJpO+2u0w4+lhJNQ3lsfcWykufLJWqmvqNDTd4ryboNktzUPGyOVK2zmhHHg2PtV82LpSRjRv9/b1g/4qycvl+fZG9DD0KPjA8cv+D5Ithx8isxevMbzN79D4bL70RwXwmZlWsXyXrf/zOEF/Avo89f3AUURq5f07/ATL+1FNlyMTtZUlhvTw+vUiKKxs27QT5yxPchoQq1q+UomVz7ReYeDaESjiucbmNjOgNm8A9S2pqbOjj9VVV1uSVZHp4J918i4zZb//gUQHMX1Ei/3xljl0S0M0iTBm8IJTE2vkzpbIk8CFhZvj+omGRDUnsjbdCWT5YtsI+k0aj8Y6fPEWO/cP1ktpCuNt/vTZH3v5iZVPIZgvKADQrRBkR3MVL50h54XJLzmOkVM5vWBgc0DfvzeyfX7xBFm8oMcpGtky++BLZ5YQT7T6HronNEqURQLS4ZPG9vo4GJiFSLCP21TXVUltXa8iJFhDMBNpggKexoPMkGSKjgTQ73qCxvi5gbjFknTlosBRM3EH6HDRZBp98qgw/52cy+vIrZc9/3Ck7nnKaJXSQnREIU9AEvZfmee6tINB/SDCJhEbvbfge2Fw0c/Ocug0YKLuceJIce+11Nra5hfc0b5lAiHJEi2aXMGVMTQ18VID3xiBc02Cg/z7htln693UUvPfx/hD/c2oGAnoRY3/jyRxeVb9xkBTSTWd2c7NKsCnKKoMfyfCCi3jL5V3XMppE/PuWyukVFN7xM4eui83ylrBz01XDNaujQUVkND6a7yRicigvK5MlixdIWUmxaVOex6QNwg/yTbLaqa8RQvJo6800qQgQ+BB1cEPv6720/3Jmm95CSKSmSyI++eZ5NBiixusBTbDJvm+WuEMOGDdOjr7mGjnooottHJtm0HuHuG+zcrURkBmD6UOHDpcJ47ezYzDZ2Vk2vwn++3m3WW/H8jSDeZdNlw51T/+zUYQoD4f6D/cfhoZulYQWELCpR/Fs9FBPPqu+r9Ta46qJ0W5AG0h3M0q3CGwVojcarxfGBbD/T502VcpLNkh2ZoYdNLO13tsggHfb1x68oFEWlZSbHkp0vQUuaTWw1u7jL1cIpG43SfpNOUR67r6n5I+fILmjtpWsocMkc+AgSevRQ7J695FxBx0kZ951twzfZdfgWSEuqxnc048IyhEOnBa4JAOUDdb8kZIemBgGmTcN1up9/ffZeIHAun9/lOCe6wvXy7qiIjtQjyNAdVWFSVVB4WxuFqoMgHKQgodZxFoeL1mHQRPnh7qXlsMPmx941oHNRslrDIQI8KLp0ka70B6kQ9fGVkHqkGpr5hdG7PGqYRYrLlkjR4yUffbZW/LyCzYOFmqNp6b7G0vTtu5sDsrQisK1CZou729pLZUjFEzjzdtzPxl69rky+rIrZPubbpGJN90s466+RsZcdrmMOPMcmXTBL+TEG//cLL4H5W36uo/3PqF+B/taK0cLsJc35eQjH5h/xh5woPQcNjSwU+G/b6hyaB5L336IK9QpfvCuKAcD9QR7wwuLevHN11/LgoWLbK9vE+3Z/9u925HcNAza8EgDaKlcBoQJCDyZ0Pfy5jnzy5aBreItYcPHBBMOTJrA64aPxnLcAQccIEOHDbP7bHWnUVK7tXF6W4A3z4ABuk0bfKMRKrjCBbcjRJoh1AQ1lvou6b9va2isa/77E1JSJd1o51lDh0vPvfaWgXvvE9yzEfyObjlpgVu0dB9v2fzlVKAVWlNP0NzDwyAFn1WgN5Qg/bbdVqZc/CvZ+6yzzaanenIYZWipHCDMfrJTzV++fNTqJUy5kpKTZI8995CjjjzSemIx0zk3L8+WnYBeTb/T/3u1nF4Et+2YigehYr/4T+Wzgq2BiVOb3DdUubxoOjawg79e+z5gjKg26MceML/k2HWHro2tgtQxv4QywWBqwY8W7xj853fffXfrI68zWQFBvZqRcdjGAUwj9dnUIXM8Rwb26SbpaWHs3WGQn53a/EPL/mXzNhiAX6C0EQHyDW4o2NY8bheqHD4kGiGS0a+/pBZ0kxTzfJPSAsKiwbyDeiNIKfbQSTvKYVf8RiYcckjgpHDgnt776k/2l8lXLmzGAbuxntACDHFDwjSQ/Px8+xX4UduOkbHjx0l2VrZ5Lr7eG/CXSbft7egt1jSdR3ZGiHm+9Qi94EV49unZuaZOtdxMy6pqm98X6LaiqRwhlkHwrVQ/8IAB1vwSpx+cjjdscaRORS8sLLQR6jCXRAK6jV7tWa+BWyVRJvlyN361ob7YTZWmK26rNn8CdTwAX6OwCO7njOqaWsnLyZQDdxsnF50+Rfr0CP/x4FDAdtvMq0Hv3UI5kvgCU3C9XRHqouRRDt2n2z6goaf37CmjLvqVDD7ldBlw1DHS75BDpZfpIXQzRN5t7DjZZv/95eBLL5UhEycGz/JBr6v3CnGfTcFBGw9svhUeePz0HDI0pF92WUWN1NgB5BAPxHtx/83s4fzZeB69Br92rCQKqLMbykrtnA7mcaB4oIRQ73Vqfn1drZRX1po6HTypJXAMt9djzVJ7D2TjjRMWnmMduja2OFJnijJRId9++2078YmJSa0BUsdmDrCHMhv1s88+szNiCSHAjNemb2D6kGW069zMFGsKoZtbXdcgtUb75svtxLHWmCHaTuim2vjWBsMH9ZZzj99Pfv/L42T08P7NBEtU4HJNNwguFdpIg/kJCc39wDsEWgYtE9ByhABCNDEjQ1LGTpB+Uw6WQSedIsPOPEdG//oKGf+HG2THG2+W/X5zlQwcMzZ4RoQIVQ7QtM0BelDLgBQ5DULvPniw7H/++TJw/PjATg9qas17V3OHIpJb+MtoQFaI7CZQX9YaAse2T+A6JtyhhGDfJ2Ip6fvvv7c9zqaf6r1gqHL5bthQF/AKIzsUZavHFlU3Be8phy6PLYrU0U6INwEZX3zxxVZTueOOO4J7wwP3OBoIIQgI7oXWM3LkSDvTtbVojTuP6iEn7zNUDt95oOw7oY/sNLK7jBtSIKMG5snAnpnSJz/dkr79mIZpADVGiSvIy5YDdh0nN192ipx+1J6SkxUIQhY1aE/+RtradgjUGc2yzXMX9T7h7tmUZ+4UnHSkgBDw/KnETOCH2YkpJiUzwljd3Cfcb/av2/AK3oMNjLbZ5MrJ4HmQtLAdV1dVSreBA+XQX18uY/Y/0OR6LxgAv8VeEga09whuK7ynePd78yMEs2onTNjOzsxkSv6xxx5re5TM2CQwHXUXJSVZB7MV3vsq/Pdv2g6s8JcPcntPYb3aKCjsCzej1KHrYYsidbqfxIehkgOmJofT1NFelixZYj+IQXeVb4/yoQHyJk2aZH3kGUANF+VRMXZQvpy41xD56YHD5bJjx8r1Z0yUq0+aYNcvOHSUnHnQCDl+zyFyxM4D5MDt+8oe4/rKucftI7+74BjZdmi/TdpSNGAWqz0fcmJFW5xtZSb5W6DvpyBk+H3DB/eWIQN6xl6W1k70lAvhmZSUau/dBFbNvjY5T/jLwDbXDV7bwnPLwD52eE9sDLhvDh0q6b16S0pubsB3nz2mLvQePkIOu/wKQ+jNZ5GGRKh7gta2IwSXbzDC2O+1lZmZKQUFBTZe0tixY2Vn3E+TguNF3Mv7c0GocpLHtkn6nsjKkU3jIzWdbo6rrqw0vRRngunq2KJIXb1YNMojM0XDmU0IMgahMwhKLBo8XLRBYI+nK4vWTmJbbZYEGcPeTnQ57tWMnAyo5HlGM+/XLVMmDO0me47tLcfsNsiQ/gi56Iht5YZz9pSTD55kbeltRW4m5BgIf2rt+hQlVCP1wu5nUC4QGGzPSdvKb352lIzfJvKQw5ugpXuF3BfuhDbAf0nd1ufRCvQ99tpnX9nmoktk6E/OlEHHnyT9jzxaeh80WQYeOFkOu+pqGesLCxARwpXBU2Z/PQrl+QKwqXNkvelN8H3SnsOGtTpQWlTKF5XMil6Q9ea3aw7dZ45vqA/0nsKdYsttjqO3N2f+fDsOhcmHYF2YQlGSUKz4xCQ9Z9pMLLO3HdoPWxSp48ECUWkYX9a9YXy9gLzpqvLxDb4/ilaDho79nCBgxILh03YMPFFJqaz+xKfzIH0qMKRPKFGOV9LXT+x1FNKNpt6/R4b0yk2X7PRko7knSk1tvVTX1EuN2vYN2TfZ9S0hJJh9ddKjIFeO3G+S/PHi42SXCcNDEkjU4CIeQmjGAq3cIBxpxAT/vSIsB+SIhp46crT02nsfGXD0MTL0tDNk5AUXyo6/uUr6TtwheGQE0B+k9/Pe118Gs00wLzxqAKfhaeJvfNTnGvNOG0ziy/0HXPALGbbjjja2e0vwB2OzIIvUyrPZOFDauEmURrYCH542J5r/daYc69aute6/2PVpN9j1/e2GNsM4AO1G1zGZOnQOkg488MDrGCzcEoBmjtYNweJ2iIZNuE8N5RsOxGVnVmDfvn1tREnCg7I+ePBga1sfM2aM/SITdkr26Yc40PY1HDDnY8bhWmglbK9evdpue70ROAfTD9oKJOv3vIkGmYbU+xRkyIj+uTKsT64M75sjvcz2wB6Z0i03TXrkpUlmWrIdzDU3sW5ndbXV0je7Qc48Zi85/+QDJSM4KzMWMOA7fc5aWbK23Lpl+tp8ACF+Wn1tpZQXrmjSMBlU7p6fIyccsoskxWCDWbuhSqbPXmvjhm9SDr0/SxL7zJJ711aWSVVpoSEu3AQD5LfnpFEyZkTrkT3DYUVhhXyxwGilFbWBsug9Aet+2DxDmYY8y9cvNxq40apNOfB82a12tWQ1eDxXTH650XRXG2VjtzPOkN1PPV2SIxicfObjHwODtwp/OUKVC5gbl6xeZOsnhL6brJdusnHcg2suNHWaAGeZuXly8pVX2vZGW6HN0XbwGMO2T6RG2ic9YtoEChHtE8WHbZQsXEMdOhYff/zx5ovSGCuQ+nyIly8pQcCE+g2nrSsgYYgZGzxfQIoFaORUUAam0DpIaPpaaTVwGMKGRkIlh9AxD7HOkkRvg14CiXIjQGKZqUeXu7K2Tlavr2paVtTWmh5EhUwamiU7jh1qy9EW0Bu467W58vZXKyQp1LXI8nCJorp0vaz+4TMbmRAbbG52ppxy6K5ywSkHBY+IDrOWFMutL8yS1UWVAb99PzTLQ64M1lYUrpSi5YEojeibyeY5X/mzI+T4KbsEjosBn81bJ/e/9YMsW1dhP0reBH8ZmgFSr5c1P8yQGiNoIO/0hAa5dkC19KyvktqqSqk3ygADuGtKy6R23Hg54pprbaTMSHDiTe/bcMAWIZ6FRYhyNdTVyvLv3jfFSbRC5sLGhTKo0ZQjuJ9ew7vLlkuiIfX8/v3lsldfD+5pGbQNwm5D+i70bueCKI1bHKl3VfhJn3WW2Bj5QAgBzPhKE8QPmUPukDnkzjqEr0SvpE/ieDU7dTZqDak/8r8F8tTHiyUliR5HIL+pu8/CSx7BdSX1hsYE6d0jT35y9N5y+hF7BHbGAEvqzxtSLzakDpFyH++9gW4Hl5bUCb3bzqT+qem5PPD2fKuxNxMwuqplalY+Q+qNhtTnBUidbHpX//71sdInLVGqjNJRY3p6DYbcSwy5jzjuOEnPKwic2grovZz5t4+tAG6C91mApnI0R11VuaycM93WLTxfIPXBHlIn/O/7S5cb4ZUkOxxxpBxz7XXBPeFB/Wcci17rEUccEcx16CxsttC78QgIGi2druiwYcOsDZ8Zqvvuu6/tevIFKMIPENMdzwV1pYT4CSCGSQkbJF1WtfHzERL8ktW2zzEMTjEwhVkIwcHgcUeBxt4jL12G9MqWnmaZlR5w3aysqTeaYb0RWA2WTPg6Tl19YDAX237Avi8ybpuB8stTD2oToYdEM8IMwrsdJDNTEvNnI9lxCOVqCyrMb8ec1ESYCntxk8j3ly9UeQ1RZg4YJLnjJ9jBW+z7g04+VcadfW7EhA6aNHQvtBxeaLm88CgKrPlt6tW4wppj+m87WvY+8+xgbnig2DBwytgTM7MdNg+2KJv6lgpIG00dcscDhzjhmIFwq0QA0EUlMYCLjRLTEto5Wg/2ebXZIwCw5WPuwZ6v9n6WbKMdaS+BHoJq92j7sUBJfUS/HBk1MFdG9sszKUf6dsuUAT2zpFdehvTMT5PM1BRr/1d/jtrqShnbL10uPfNQ2WfnMTavLYjIpu4DJoWa8g1SVbLWbAUGkfk9e07aRsa2wab+w/IS+XpRkQ13u8kApW76CZwd5v5NNnWzPz8nU445aCfJyWpb5MMqI1xf+XRpc5s68JbF/4yC2wTzKitcZp8Lb2+fulWS0VjXdAphdwtNj+fY318r/ca0/h6pe0ySwiEhki+SObQ/tkib+pYIPGaw/2Nbbwsgeez4DEaxxAOHgVm2mTHL9WmgJLXlq13fa+LBju9dsi9aoJ3zZajK6jpZY0i3ypAcywqzjT/zziNyZOzI9omXH9KmzkJ5zLsOzHZCYrKUrf3RftmHnkNdfb1MGDVYLjv7MNl+28HBA6PH21+usF+kWldSHd6+r6zYVL4EaaitkTXzP5faqnJLwKOG9pV//u6n0rt7XvCg2FBcXiM/u31ac/OLF1pE7/MJorqsyJRppq0vaQmN8seCQsmqLZOGmjqprSiXYvMeM44+ViZf8MvgGeFB3cTMSF3UeSQOnQ9nU48z0LAwx6DVQ/po7pA9g8vkE5QKEgfeJZo8XWftIdCbYIk5SQUBDX9z4fsfi+Uvz31vST05ORDC2JbHS+rAQ1xK6usNqdfW1sm4bQbIr356qHXvbAuaSL00SOohyLKpPID9pqx1VWWybuHXUlddYUl95OA+csc1Z9oxh7ZghXkmF9/1qR3/CAnvs/E9p6qSQlm78EtbvszUZHn0/AMlvcaUjx4idaiqUsb9/IJmPycUqDvEp0FLZ9YrXzVz2DyA1J35JY6gBKzmHbrAmHgw4dBTwM6JKyfkDXHjdgnp023WySNq5sFuj0kH8w49DSZlYfZhP9oY1wQ0aO7bkSAK4fyVJVJr7sVAaV1do1RU1VlyJJlsq42rwZyJpImJSVJVViyVG9bJ9qMHW0LfeXwgnHJbsHBVqXy7uMja1vlwdEiQHSTOwCFGU6+rlYqiVXayD8Xsnp8th+6zvWRnxhhCIohlhRXy3lfmusHfvgm0LP6imu266kpbJjbS0lLk0v/7iWQPH2E/oFKw3fbSe9JOm5wWCtQb4s4zXoTi4LD5gPnFkfpWACZLQfb44SvpM1BLA4T0GbjF95h18tC00NIhbICJB9LXpfrpk5g3QNJJWRC/kj4CQxGL26YiLSVJBvTIlG365cm2A/JlZP8cGdw7Wwb2zLL2/e456fZ7rkzWAgzYVtU2WFKfMCRXLj3zEJk4eojd11Y0kbrXph6O+Zrym5M6BJydlS5H7LuDXbYF60tr5N2vV9rf3CIDs8/L+2bbS+qpKcly1rGbxtRvDfQOCY4HcAxw2LxwNvWtBGjeADJvCyBpteFj3iHpNo3ba79XDZ48TCVqzsFlk3xdp9fAdiyDuXjglBmNvbSiVjaU10ipWS8uq7aEu8HkVRtS3310T9lhTPsQOtjEpq5k6SdNQJ4F5pdyWbfwK6mpqjCk3iAnHrybXHT6ZMnNbts4y7zlJXLVQ1+EN78oNilno1QWr5XCxd+YtQTJykiTjx77PTsiBu+YiKfY0o8++mhndukCcDZ1h3aFkj4EjyBhXX330e7R4iFzvIAge02QPqTOwK3a8xnkZZ0E6ZO6Av77xQp59L0FVkNu8pkHSuB+YgfWph4g9fLSDXLw3tvLFeccIb26t50Ev19SLNc++lXrpA6ahIyB0ezxxilaOseWD2+c/z14dXBn61A7+vvvv2/fFTNMW5vZ7dDx2Cpt6miX06dPt54jzDDFHxy/WmzQbSEOtFVm0REXg2+cYt6AwLYmQNCYd/jd/P4+ffpYuz7unJh+sL3ynGn8HAcZqF2ffQgA3gvkjykHmz6mHSJskjRMA8nro6/CoTPw45oymWu04/Wl1dZP32/Xb+J0Q5SWQ/lj1jG7rFu1RCaM7CdXnnuEDOjTcsjnSLFoValMnbV2o03dS9x+eAWPeVw2jMKGdbZ8vXrkycmH7hbYHwEQ2O+++659h4TbwGXU2dM3P7Zam/p//vMfG5GR3/3vf//b2oMZRITcmQ1HRdWuJAOGTAJCGBC7AgKCwJkMBAFxHFrmc889Z6NCcsw777xjSQYf9K6iYW5uYGOHoHlePBcGbnUwF9LfZpttbD6CFl99Zt9inoEs0Aohcd4Bz5xeAL75vBuuyYQXSF8nZbGf3gG++ggN3kWsvvp+ELu8b0GGjOybY2PxYNcn5Wel2qiazFo1HGldDPEhZ1IWc5UqSkukT3ajXHrGZBk3cqApU0vsGzkWrSqTT+YaUg9uR4OaCvz4Cy2pF+RlyUmH7Brc0zJ4HzxvnvuRRx5px2QcoXcNbJWkTuOmkTMhCLJG2zv00EMtUTN7E/LBToitl8QsTjTD//3vf1YDJSEIqNCQEcTENf/+97/LIYccYiNCQiTMAiX2hQtiFICaWDC9QNihwHtBg8fkwnOD3CF9NEGIY+jQoVb755kjHBC+XBNBy3vzavqYeyB5vHd4VyQ0fwZ3tVcA6WvQNVIkyDPEPbRPjowfUiA7juwh2w/rblKBjBmUL+OHFsi2g/Jk7OB8G4d/VP88e+yQ3jnSKydZTpk8QXbdbpikpLSfoF+6tlw+mYOmHswArcmL4P6q0vVSVVZkhdAOo4fI5D0iM5/wjFFcdt11V+tNFQpo8tjaUZQwp0Vqb+fd0SNr6/jP1oqtVlOHjJmKDzkTnnfKlCly11132bwdd9zRavJoiRMnTrSViyn/fD4P4oBoXnzxRTv9n6/MQypohW+88YY9HgKCUDDrEOZXwwFs7eA5oZ2HI/RIoKSPYIX0IXeibvLMiR4I6aMxeklftX3eEQkyh9ghG0ieBOFjH8ZtE01f3TYRFmil3Jfyh0KK0dwz0pKlW06a9M7PkMG9smVEv1xL8tsP72bTxGHdZNK2vWXbIb2sl0l7Yum6chtJE/NPE7ykHorgyTNCoKpsvVSXFku3/Gy5+vxjpGdB6++GNjBt2jS7Tv0PBZ7f888/bxUmFByEKG0ukrkOtBsUqF12iT0+z9YMSH2rjf2C+x4EjjYN0D7QKCCNww47zO6jMaNx//e//7XaAxUaDYQp/V4NBRMLjR/yAFRkiIfr+QGhPPXUU9ZmDIg4iR2ec9oKeh4333yz1UC3RkC8PHdIHaLHTXP77be3rnYIb2LvIIyVYCB+hLQ31DLvBZLnnfDuMcd98MEHVqgzZkJvjhg9KhQgLMg/HIiVg7tlz7wMSU5q/+ZWVFYjVTX11tSDyYcY+4RMbvqoSihofiMzjxPtd3RHD+sXzAwP6jhmS+IP7R/m61AQORo641Z4xKAw0cZoO0yCe/rpp+0XyBhgBTznJ554wh7Pc3/rrbfst4eJgdTSc3UIj62W1Gn448ePt9ojoMtP5YMATjrpJBk3bpxtwFQyNA/ttkMGVFBvhVO7OcQP8NuFVEJp6RDIQw89ZO3vNICHH37YaocQEhrQa6+9ZslFQUOgkmMuQmigQXI83V8agQoSzmXg6k9/+pMtn8Om4BkjaHnX9MDQ7qkDvHPTY7VEtddee9lJNPTOGNylntC74B3zXuiFYdLBRMeHIiAw3gX1BNLn3dPj08BrKAu8D31P7Y2BPbJk8qT+sn/w+7mjTC+hIDtVMtKTbeCx8so6G6cG4uej2XjJYOfn4yq1tdUyZa8JEQ+QMqZBPUNDD2cewXzCV8X2228/+8zoKfEc6QVpD5hjIHXa1+uvv26fFQJWe0Sc11HPa2vAVjv5iIpFVxzyxc5LpaIR0g2HxCF7KheNGO2Prjwf06C7T0OFELykzTokS4J4IQiO9YOeAI0cWz0aIFojPQMIAbKmMs+YMUNGjRpl76Nk/sgjj1iyoXFgv8f8QG+DxoWgYcAQu/N7770nP/vZz2zjcQgNyIP3yXvnfSjI551D+tSHHj16NHnwYNrhXbGOdq/B2bgO5/GOeK/0knj/1CEG4EnUKRLCAOWApD7+CsgsEvOEH70LMmTcoHzZblg3GT84334UfYxZbs8262bfsH450r97puktpElOZqqkpiRKmtHQB+Ynyq/P2D+ioGL8LmaN8nxaisCI4sNxtBXaiALNmx7v7373O/tMIXKeDQPjtBnaD+ZLngnP7vTTT7fP1SE6YH7Zav3UaVQkGq92v2l4aNBURgiShgb50uVE24CkycO7AjKlUXuBKyNeAXT5ww0gAbT8Cy64wNoPH3jgAdsrgNgZZIU8LrvsMmujhzjUjEOQpD/84Q+2cZl3ZrWeUD0BNE+6sgzyOnQueK8klAUdtIXo1ZbPOvWHYyAs9czhnSJc1CSEQKZuaY9CzYKxkD4gPC+hFtDaWTJhC1NNQUaCjB3a+kdjMLvQDlAYTj31VFvGcKBt0Pvk915xxRXB3ADZoIzgJYby9Pjjj9vxj6OOOkqefPJJa4ahDSAQ6ZlyrEP02Kpjv9BwIEw0DwXaOSYYNDTVEiBOXO3Io2HRwOiOh7KXo8FxfmuDgVybSsy1sTkiVBi0RQNCc+EaaOU0YsgdTQbtZ+edd7bnIozo3oYqAwO+5557bouaOqaDF154QXbYYQfbYB988MGmmDCxgkZMo+ebldihuVYooRPP4N1Qn9DeqQPUGd4n5IWWr2EY0FQR2KoY6AAt9RGiRxio9w7aLL01NF3qAXnY/TkGrZbjqSfeeuwHX2jis4d5Wak2Lj5a+yBCJxdENo+C+oZZENMUPZWWoAKJOkDPBIWIctM2EAz8Luo+5E19Z53rk0+9B5izGLfinFgF2daKrXqgdHODBo6JhUaA9kaDpsuKvZIvxqANobEw+Anp0wNAw6ObT2MOZ3NE62upgQOEwb333msbEoTy2GOP2XJA8Azccl8FpEEDpVEzMAgwXdFYsYfqOAKExm+AqCjf7bffbvMdNoLnDuFjOqPXh7LAO6d3Ru+QQVzs+wh0JmhRP7xCgGes5gnMF4y3YONGmL700kvWvEGkRMx3kCUmOY6FQGOFml0QUpS1NVBGCJlxKX4rwh2S5zeef/75dp1e7+TJk63pk7pKnUFJweOFwW16Aw6xY6vV1Dc3IEg0fxo2hIpWwoQmGisNCY0IElcNjkZFpadR0LCxP3rJG7MRDRySJh8tMZzmTSOCmNGqMdXss88+1ucYLwQECPflWtwDYUJZIfdHH33UepBA8vQIcNmkgXIO90RQ8XsgLYTG2We3/rUch4DnFYKdOkCdUE2fniN5kDoEqC6bbLNPzXPUCZ4/SV03Edho9HjpkOidQfQIYeoI2jH3BQhzzvVrxeRjkmTwF5JuqffnBb+Fnh+DzdQH6gUCjUFnSJs8fgN51B8mnvHbEAjUWY6hh+O09OixVdvUNzcgVYgSAqQRALwpyMfGDilTqSFeGiANATJGQ2cwikpPI1BAvmjPNHA0MxpUS+YPGjwNFUJ+5plnrPmEwd0rr7zSrt9yyy1WE0TTgzwo18knnyz33HOPLSe2UQZv/eC4u+++25LNRRddFMx1aAk8b+oCz6ytRMa1EMoQNkvqAkvy9T7UIe6D8sA+tiFw6iH1EfKGXBEwuHJCxvQgWxoncugacAG9tmLQiC+//HKrCULkdNUZjGXglsaPPfTEE0+09lAaNuSP7f1vf/ubPRYfbn+94TzIHkF03XXXhe0pKBAYaJHY9gHaJfdFqLUFCDjc5SBJBq35jQ4BKOnr4C0Kg5I+eUDJnveMNk3vgPfvevRdH5C6s6lvpUBTo8tLtx5AwCTsoWhlfCgbP3pmzzI4R88Bguc8BAIk4AVEwExAxgAuvfTSVgkd4Cnx6quvWs0fjRIbPWaktoBy4DLI/REQjBHoRC8HaTLtoH1jFsHUgccUg/AMXGKGw8xHTw/THx4pCFlMJA5bBpxNfSuGkjWeGXS5aejY5DDj0PVGQ0NjwwaL1svgHjNtAeTuDbUKKaOlczzXwoaLvRRNLxw4DkHBRBQGCjHn4GMPCTN4qy6iDBhiC0ZoMMGKGZ0IH7wpOI5xCGzClB/zAmYqyAozFfZg7Lf8FofWgQmGd8/zZNCVeEYISN6/Q9cH7deR+lYKSBmzBERN15ptdSnDroqnA6SrXW8G5vBYwL7OOhq+t6Fj38fOj1anx0OmOl4QChA+x6KtY7/nnnh/4MbJPmy4mHIYG+BagDEDZmzi842mjyaOqx3lgXy4Hxomk7kQApyH2yi/xSFy8D7VJdNhy4Ej9a0cdMUhVQXEDomTVMOmcUP8ECzHo8Ghyfk1N8gUAuA4PHdaI3QFrpto5mjrf/nLX6xmzmQU7kV5IG/uD2mzDsmjoatmjjaOXz4mBQW9BcrNYCF2e8xMCBmHyKFC2mHLgvNTd9jsQECg3SMI0MIxn6BV04vAtnv88cfbwU5cLHGp1MiX6qcfyhUPAsdOjL8z9n809tbAIC0DwcQtAfQANDJne+DWW2+1HkUIGQeHjoQjdYfNDogXMgdo5PQc0cjxsME2j9aISQVix9cav3m0cQZy8dn3gn24aN533312ujqkz2Se1oBZibANTNxhsFVj8SB08MvHKwj7v4IBXXoUejxeJIxREIGQwWLyFPwOjmcSj/qGOzh0FJz5xWGzA1MOA5uYWdSWjl2f7j9aOZo3mjuDo+Rhe8cNEgHAOIDfZRGzj9rhNeKiX5v3g/2UA/JFS6cMhI6F0BEUmHAIwEa5EBQMHnNfBmpZkkeETAZp6VlgVkIYgX/84x/WowgtnSXXcHDoCDjzi0OXALZx9aoBEDJT5idNmmSJHMIkD0KEzBlMxVsGgvf7tDNYilcOphuOwxWvNUJXoNwgEJh2j5CBrPnYAx43+Gyj+TNIi/0e4iYBYrNgvqH3QJkZk9DxBDR3BA+zczEvOTh0NBypOzh4gPskH9TAzRNA1PQMEDp8gATBgsmHD51gg8c8xDbH4cLpHbDF7n/nnXdakxEePtjrMSFFaqdHkBA6gmsDPITI0/GEWMC5mLZwHyWuP70Sh/iCI3UHBw8wm6Bp430D0K7J03DMmFewjRMTBW1e7emQJWTN+ICC9auvvtqGV2DgFrt9a777XiAgrrnmGtsLANdff729ZqQ9j1Dg/GeffdaWhV4Fv8EhvuBs6g4OHjCJCtOJ+r1jviGUAbZKAOHjv43GjK0dkmY2JuYhNGpMLaqtY1PnOtj2dT8mIa4bCXA3xY7PUgeIiT/OOqGaMRNB8MwMZcIYkTQJ0EbERsxXTN5iwJiQCZiqIHKED7HMGS+A0J2rZ3yBeupivzg4eED4A7xq0NCx5QMGRfGEUXKGrAlBQPAyCB7tHXAug62hNHEIXT+uoteNBJD1r3/9a0vo//rXv6zGf+GFF8pZZ51l73XVVVfZwVqur+EQLr74Yrnjjjusaei2226zH1fRgHBo6gRlo6x4HCFg+GCLQ3zAxX5xcPABswvmFi/x4gkDmTKgqx4teOpga2cwFbdHEl4t4UwrOtgbDaEDNH16AwwIY/7BJRLzD/Z53Cm5JqB3gMslrpgqhCgrZiMGaVXwkHfCCSfY4G3EMEezx1bvED9wpO7g0MWB8MD+jVkIUwxaOTHwCZV8ww03WEFELHzMMhA1phYdTA3lcUPvArMSgorxAExODvEDR+oODl0ckLjGQacncN5551nPG2LkEHSLfEwx2NTxskFL5xzMSJC2F5hfmNmKCYZZrtjV8eN3iB84m7qDQxcH5hQGRDH1YD4h3g2Dt2jhmH0wz0DeeOSgtbPOgC3EjucM9nQFAgBzC8IBzx1MRpiSHOID7iMZDg4ODnEEN1Dq4ODgEGdwpO7g4OAQR3Ck7uDg4BBHcKTu4ODgEEdwpO7g4OAQR3Ck7uDg4BBHcKTu4ODgEEdwpO7g4OAQR3Ck7uDg4BBHcKTu4ODgEEdwpO7g4OAQR3Ck7uDg4BBHcKTu4ODgEEdwpO7g4OAQR3Ck7uDg4BBHcKTu4ODgEEdwpO7g4OAQR3Ck7uDg4BBHcKTu4ODgEEdwpO7g4OAQR3Ck7uDg4BBHcKTu4ODgEEdwpO7g4OAQR3Ck7uDg4BBHcKTu4ODgEEdwpO7g4OAQR3Ck7uDg4BBHcKTu4ODgEEdwpO7g4OAQR3Ck7uDg4BBHSLjxxhs3JCQk5Aa3HRwcHBy2UDQ2Nlb9P7/pbJG/Rcpk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6" descr="data:image/png;base64,%20iVBORw0KGgoAAAANSUhEUgAAAXIAAADfCAYAAADr0ViNAAAAAXNSR0IArs4c6QAAAARnQU1BAACxjwv8YQUAAAAJcEhZcwAADsMAAA7DAcdvqGQAAG4GSURBVHhe7Z0HgFXF+fbf7X2XZekdBBVEQUCwoaBYUIJRYxcLsUSN6fnbYjT5jLEk9thiwdjFXhEVRRAElF6l97IL23v75jf3znL2cu/ubcvu3Z0HZk8/Z+45M8+888w7M1H33HPP5piYmF5iYWFhYRFxqKmp2RX1z3/+s/bWW29177KwsLCwiCTcd999Eu1et7CwsLCIU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m8iVFdXu9csLCwsmhZR//znP2tvvfVW96ZFKMjLy5Ps7GwpKiqSmpoaiY6OlqioKB1qa2slNjZW4uLi9Dbr8fHxEhMTUxcSEhL0NaxznKWFhYVFQ7jvvvsskYcKQ975+flSVVUlpaWlUllZKampqVJRUSFlZWV1RA4xQ9SG5CFugPXOdmJiot7mPobMgTmfbQL3oxBgyT2cS3MPcy7XWVhYtF5YIg8SkPbu3bv1EhIuLy/X5Nu7d2/p1auXJllf4HwIHrI365A/15tQUlKil+benGsKAQLHjGVviJrjxuoHXGvInsA1htwNwUP+rHOtKQTMcbZNDcHCwqLlwhJ5AIC09+zZI/v27dMWMuQKOULcPXv2rLOumxrm2RQAANKHwD2XFA4sOY/zCYb8CRQQycnJ+h7Ak/jNNuA+BFOYGOsfwucccx335xyWHDNLCwuLpoMl8kZQUFAgu3bt0uQNkRkLGuImGBkj0sDvcBI9gULJSfomUHBQOLA0pAxpcz6kbgoHjptjwFjyxrrn3sBY/eZa1ikITAHA0mw791lYWHiHJXIvMOSdk5Pj3iPaeu3Ro0dEk3c44SR5CJ33Q+FgJCZnwWBqEBQcwNRc2AeZEyB6ChXWOR/iZsk+iJx7m32mACBwHfdzbvN9PLcB11lYtEZYInejsLBQkzfSCSDTQ0rdu3fXBJ6UlKT3W4QPNAJD9pC0KRi8BcicczmPYMgeS55vZGQec0+2DWlTePDteA7nmyXnm29qSJ/AMc9t7kVhYJ5hYdHS0KaJHPLeunWr7N27V2dWLD4syK5du2oCd+rHFi0LkLsheEgdgob0jVxkCgGOs21qB56EzhKC5ttzviFrjplChIDUQyHCcfZTCED0XEfacZK/Z+Ac7mdqIhYW4UZQRE7iX7dunaSkpGipAWzZskUWLVokhxxyiAwePFjv45wVK1bIEUccIf3799f7DMgcy5cvlw0bNsjIkSM1eZJRFi9eLNu3b5fRo0dLZmamPnf9+vWyatUqGTBggA7G2goG+HcTV6xvMhn3ggi6dOki3bp107/Jom2A9EZaJpAGKATYZwicbdZNQYH1b9ZJO6wDzoGsucbAuc49OU4hYJ4JsWPlm0ZilobsTQ2AJQUGS67nmZxjYeGJoIh87dq1cscdd8iZZ54pkydP1mT94YcfytFHHy2bNm2Sww8/XJPwF198IQMHDtRWL8dGjRqlryeRf/bZZ5pQO3furH2wTzzxRPnpp58kNzdXkykeIhMmTNDXcn8s5Hnz5sn48eNl2LBhAZF5cXGxbN68WXbu3FmXGciEPNta3hbBgjQEMWPpk6YhdIIpHJzbnMs6hQFLQ8jOgoEl6ZrjbHMuBM/9TU0BmEKCe3CeKQwgf9NeACgE2E/6dhYOzntZtA4ETOSQ4iOPPKJJMSsrS2655RZ57rnndGL61a9+Je+8845MmTJFkzxkfumll8pTTz2liZSHAQqC119/XU444QQ55ZRT5O6779byBlb5GWecIUOGDJGbb75ZJk6cKHPmzJEjjzxSLrroInnyySe198RVV10lHTp00PdyYtu2bXWJnkRLobBjx466xE4G6Nixo7W8LVoMDNGTNkm7pmCA4E0NgCXHTeHAErDPBPaT5lmaQoNt8guEzzXkAWoZkD1LtgmG8DnPFATOwD6OOQsDi5YFuDVm3Lhxd2MRNwYSw8KFC2XBggVy/vnna1lk6NCh2ro+99xzNUlCni+++KL06dNHW9SQOedB3meffba+D9fTqKieK+np6VqS4R7HHXecJve0tDT58ssvNdlitR9zzDH6fiRwpBekGyO7OIHlbjrpINtQHSWRYnkj+RAofEi8FhYtAUYyIUCSWM+kf/IFabx9+/bSqVMnHZD/qEEa11cTMEwIpHPOJ41j6HB9RkaG7mFM4N48w5A1eYNCgDgYWQnip+0Ijy16LJNPkTrJw+RF5FJqzgTyNPuoNSNVYjRxPvmPgPcXhh+FCuRv5CWL8GP27Nn+D5qF1Tx16lRtLfNRKKX5MDQomQ/Eko/mrA6y5FwDCgSCOc69TBXTuY9Exn4CMInBF9DhIXk0eeJKL0sKB3R1ErKFRWsD+cWQMkRtiB9ih/T79esnhx12mM4T5I3hw4fLiBEjtMF07LHH6iXbtFMhWVIb5rxBgwbJoYceqvNU3759daDjG/elQMFoo8DA2DIWPzUHCgFq69TAadtauXKlNtyoWSOhWjQd/CJySJUSGoJcunSptqBXr16tA6U+JbI5r127dtqqMB+OxIYVYMBxSmlKbANkFRIDlgGAtEmQbFMoAEp7EpAvWYRj3AfLhOdb7dvComEY44i8QiAvQ9DGyoe8qcnS1gW5Q/QUBrR3URBgKLGk1kyBQGFw1FFH1RlUXIchRc2Bwsai6eCXtAIZI0lQurOE0CFvJBUSwnvvvaf34V3CPsj6448/1tUyAjIL1TYaQLEU6ClJdYAqGkR94YUX6ioa0s2SJUt0FZCGTRLa/PnzdemOBIOmTsJoyDIHFDA8B0I3Vr6FhUX4QR7FKqdmADdQIGBsUQtGIjJyj9OYswgv4FK/NXI+BBYvpTRkSukMsVPV4mNxjKrY2LFjtTXNPo5RMlNSz5gxQ3ue/PznP9eaN8exoinhOc462h6BKh8dcTiPQoGEQKMnz4TkGwNVOuLAtZbILSwsWjMg8oPSIQj9jIeBU089VS+bEtQGcINEI8RisLCwsGitwGvloLAcUgg6Gpb2wQBVPKQcNHsLCwuL1o6DQuRoaOhl/sgi4QAEbhpJLSwsLFo7WqXugEXeWIOohYWFRWtBqyRyLH86I1hpxcLCoi2gVRI5nir4qltYWFi0BbRKIsePFWnFWuQWFhZtAa2SyOmcwJC1lsgtLCzaAlolkQMGAbKwsDgQpfn58uNrr8iar76UtTNmyM5lSyVn/XrJ375NCnftkhqbdyIOrXKGILr0003/tNNO0x4szQHGiWFAMdwurQeNRUvB9sVLZNYTj0r+tm0Sk8AUdiIxKo9EqTSqO8+pHbFsR6vt2FhJSEmRxIwMSVKB83uNGiU9jz7afTeLloCgJpaIBDCk5qxZs/RwAAdzjAekHIb8ZPQ3Mw2Z8WendyvrDB6EVw2BcSkoaJzDjJKZOIdxYiwswgVExiXvvy8Lprwohbt31R+6wlOCdGxHK4KPiY2TGnV+bXKSjLriKjn24ovdRy1aAlotkTOU5tdff63HTT8YRI6rI2Og81xImTFoDBEbicc5JC+EbsaAhuAJeNkwAiTH6JUKuC8ZDosewue3ELg3hM/SFAwcNwWEhUU9KGLOX7VK5t/9VynOz5ValZ5qamqlSu2vUktou7KmWvN3pU6jtVJRXSs1aocr1EihSq+J7dvLqTf+Wo5R+cqi5aDVEjkNncxWxMxCTUlsWN4M0MXIjwwOxhjoECpeM40N1gWJY8FD7s51lmbbFALcC+J3Ej7rhuhZss1+43bJtiF8yN/0rGWdJdtcy/JgFHYWzQiVlnIXLZSld90hUXHxehvyNgGQ3lxLvVD7XStlKg1uzC+QnQWFktGps4y78SYZfu65+phFy0CrJXJI7+WXX5Yrrrgi7ESOZMJQuxs3btSEzfjLkCHrTa3HG6I31r0hes+CwARD+BRsWPUM/A/RY/VzjN+C9Q+hcwxA/IxL7SR5I/WwTuBejCxptf/IQK1KF3vnficrH1AZ3sc382Z2sK9Upa3VuXmyLS9fsrp3lzN+81s5avxZrhMsWgRaLZFDThD5lVdeGTYiZ/x1CBz5hIHzGXAfN0d/rO/mhJPgTQHg3OcsDPgd7MfCh+wN6VMYGLkHwjcFAUsChG4kHoied8K60f9ZN8fsbE0HHxD57i+ny0//edwnkXsDybqkskpW78uVHcoi79ynj4z/05/l8JNOdp9h0RLQaokcgmJS6Msvv1wTTLCA3Jib0Ex2wRylWKLcs6mt7+YE789J9s51z6UJELrx1OG9UQtwEj4FgSF+CgZgajEUBFj8bBurn1oB+9lHQ7C1/oMHRL7ri89l7ZNPBEjkUVKsCvPlOfskR33PTn36yll//rMcNvok9xkWLQGtlsjBQw89pGf2hwQCBUTDJBhMNst0VUxyweQWkLl20bLwCm/E72vbnA/hG3mHgoAA2VMrYN3IQ6YAgNDNhCFIPxSqED/rfB+2OWYagllv69BErizytQFb5AcS+fg//cla5C0MrZrIH3zwQbnpppsCInJmBZ87d64edpdZkJgNieuRUCwhNA2c5O4MkDwBOAsBvgMED/k7pR9TAyAwHyznsWQbq98p70DwED/nYPk7j/G9W1ttq1bVkLa88ZpsnvqmRAVgiDiJPLuwULoPHCTn3nmX9DhysPsMi5aAVk3kzzzzjFxyySU6wzYELD7mBcX7hKnqmCiWiWchb+fs/xYtC07SJ3ha/M4AIUHoyD4QPoDkKQBMIWCsfnMeNYLMzExt2XM9RA/Jm0ZfI/mQTkhjLZn8IfLNr70iW96ZGhCRR1MYllfI4uwcKVAFZ/dBR8i5f71buh8xyH2GRUtAqyby//73v3LOOefouTu9gUmhv/vuO53R+/btq32/sdQgbyuftE4YYge+iB+Ydc4xjbsEyN7IP6YdwBQALCkAuA6yNxa+IX4TDOmT1igMKAiaGqES+SJF5IVuIv85FvngI9xnWLQEBEzkWK8//vijfPLJJ9pyveqqq3RCpIr7/fffy/Tp02XkyJHys5/9TCfsb7/9VvewHDNmjJ4B3wksnmnTpumGxPPOO083JGIlffTRR3p2/UmTJmkLGXz11VcyZ84cPV0c9yKTNIZnn31WE3nnzp3de1yZd8GCBfqZzOcJgaN/o7ta69vCGzzJ3QTPfWYbkB+M1GOInm0jB1E4kJcoEMgHpD/StNH0IXhqA56dvpyFQ0BQ6R4i3/z2W0ETeYGKZ7/hI+Si+x6QjK5d3GdYtAQETOQkQDRkZt2HXD/88ENt+TLZMdt///vftdsflglECWH+5je/0R4kWMa4AwIS9qOPPqobEE8//XRNuiNGjNDnM1s+7n1II5xPAUGixwPl9ttv1wXChAkTGiXet956S5/LrPy7d+/WhQqZhpn5mbWfzEEGsta3RVPAk+yd696OYeFD+hgzGBymsdcUBOwnX0H05MO8vDztyulJ8s4+AKZROF7llZ1Tnpe8Od/RUUA/zx9A5Hnq+T/uyZaSUpWnFZFffP8Dku4wjiyaHxB5zLhx4+6GmP0BVUIImiWJ6YMPPpCzzjpLL8ePHy+HHnqo5ObmymOPPSZdunTRg1bhb42FvWzZMjnjjDP0fbCu6RXJce7HNveAwLG4sZTfe+89nSixoJm0GemDBE6NgHVv2veiRYt0Rx3GWuH+2dnZ8sUXX+htCgp+J/c2JE4it7BoCpC2TMBYMIF0ZwLGiAlGbiHNY4137NhRunbtqmu+9Bgmbw0aNEiHIUOGyKhRo+Too4/Whkn37t21wQKx8wwsfwoB8sCmTZtk7Zo1Urv2J4lV5K8i5I5h4yDupVXVsq2oWI+I2L5bdzlS5WEG0rJoOZg9e3Zgw9hCpBDy7373O3nggQfknnvu0YSen5+viRtgFVCNZJ/Rp5FfuNYAawKQYAHX0OGGREi1kQTENdwbi8U0JEHeWChYL96A5U7VlUDm4L707rz44ou1TMM2GcjCoqXCSf5Owic/mEB+IC0TIHAa5zFQDj/8cN3TGIMF4+fMM8/U8uIvfvEL6d6jR531HwyIT/a+HHlP1cLfVUYWMurMmTPlhx9+0CONUmiQhzHkyH8WBxcBETmJCukDEsdHG3nEkC0Ea0DCIzFSJQQkAvY5YQgXGOKGoA1Jcw37uC8EbUDi5Zg3DB8+XEaPHi3HH3+8TtxYMpA/9+EZFhatEU7yJzgLABNCTf8YYu2zOshJY8dqaZKCAzkH6x/HAWrDyJe0cU2ZMkX34/jXv/6l5VfGIrJoWgQsEJNQsAj4kFTlcnJydIMinWcA5I312759ey1zAJ0I1LYB1jvkTwkOSGQUEFzL/QDPoNrIeVj4gF6WSDHeZBVgEjKBe3K/UKwQC4vWAHJAeXZ2UGRejZGGcaWWELeWenr10nkcxwas/7GK3CdOnKhHG73ssstk8uTJ8tvf/lbX3KkVIBdZNC0CauzcunWrbnCkswzyCLrd9ddfrxskH374YU28EDANnEuXLpUXXnhBkzzVPz4sevfnn3+uvV3QumfMmKHPR/OjMZPzqaZBwCeffLKWRBgelsZSrGoscxKH8WZpCDwHnZF7Y51YWDQXsn/6SeY885TsWL5MElLTJK1jJ4lLTJKkdhmS1D5T4lJS1b6OarudPp6QlioJySmSpvJOlEdNNhjUqHyz7M7bpWD1Kqwm997GQWNnTmmZzN2pDK7KChk09lS54vEn3EctWgqC8iN3at2U8ASsXqfli0Xsbd8rr7yiq2G33HJLvePe7tPQvf0BhQvAZdESuUVzYeP3c2Xu00/J7jVrJKYeKStCdf3fD5XeDVgrVDXRM/9ypxw1YYLEMPxskAgLkSvjiobOyx56xH3UoqUAIg9KWjEBogUsnfu97UMeYczuCy+88IDj3u7jbR8hEJgOGhYWBxuVpaXKCn9aPr39Nsleu9aDxIFKl24jpS4oI4mgrCUpUcSZr+5RVY3h5D/5hhPEqbp2v+Fm0XIRMJEHC/R03KXQ1g8G0PNMYWBhcbBRpCzw+KWLZWByogzMypQBGRnSLz1NeqenSLeUZOmUlChZSQmSER8vaXFxkhQbI3HRqhaqri1UJF6kArPzhIXD1X2qSordG/4DE6hKFSo2F7V8HDQiP9jAu8V4zVhYNBeQJxJjYiQlLkbS4+MkMz5Bkzhk3jMlRfqmp8ohGWlyWLsMOSqrvXROTnJNr+a+PlyoLnITeRAVVCzzOBXntA4d3HssWhpaLZEDK61YRBJIqU1q/ZoHsDTZwpk9nOsKWlqp8dhp0SLRaoncyioWzYmq4kKpLCoMLR0qIsWLJZDxUXzCGDR64Vx3L81+93qUOh8OZ4Jmm5NaPlotkeO7aqUVi0gGFnFCcrJEh+p1pe5Ttme329zXjO1eegZPcx3U6q2Y2DiJt13zWyxatbRCr9DmklbooUpBQqAHKz7wpucqLpzEy8o+Fk5Ao3S+0Y2c4YZfNQPP57q31QKvm/ik4KdNtGhatFoiby6vFQibcWaYKu7NN9+Ud955Rw8I9vXXX+t9dGWm0xOzEdGzlSEO0PIJZqQ7M3yBJ/FbtH60pK9MgVJWVeNfGWDRrGi1RI7XCuR4sGAInEGEIG4I+dxzz5ULLrhAD6fLiI30NMUXnrEnmJGIiS0Yi4Khf1999VV5++239bUMCcyIZgsXLtSkz/AHzN5Pb1ozsp2T/I3FT7DWfmTjAM4MB4uGIy2oeERFteoKfESj1c4QBNm99NJLcvXVV2tSbypAnpArhLt+/XpN2PjLB1MbgJC5FwSNpW7W6UzFqHKQNONS80wzSiSTEDD2DDUQhjFg3YyOZyYg4DwTTKcqs+48ZhE+ZH83S9Y9+7RUqO/m74THMeobbCgolI35BVKhvnW5SgO/fnOq9FbpKRRU7Nsn3191eWATL6tAHDbkF8o69RsylBFy+o03yfDzznedYNFiEFQX/UgBFimTUzQVkWNxQ7QMDMYQngzmxcBfB5MQIXlqAcZCN5MPsA9Lnfix5PdD7gQzGiTED9Gzj20ah80IlYbYnUTPuikEzDISUKHeQVF2th5DGyKLotONsiz179Lb7p7E/Cb2uY+HiuzZ37qIXNWiAiHyjYrIN7iJvEx9zz9+8pl0PfRQ9xnBoXT7Vllww/UBE3l5dY2sVWlpU16+tFNEfuoNN8ox5//CdYJFi0GrJnLAMLsM6gVphQMUDhAjFvKKFSv0SI1MhoEV3tJhSN1J9BQArGP9Y+2zDqkZ4jdEbwoArH8A6fNOeR9OwncuzboJBxt0dc/fuVPmT3lBlr33nt6X1qWL9rxISEmVhNRUSe3S2TWIVaeOap/6rakpkqh+c2rnzpLcPiukCRR2z/hSE3mVesf+ug/GqELkp9wC2aLIvLLWTeQffypdQ0xfpdu3KSK/LmAiL6uuljW5ebJNxaddp05yqrLIR5x7nusEixaDVk/kDz74oNx8880hEzmEBQGibSOhQODIJ5FA4MGCwsqMNY+swzrEj9VPIWCmImPoBd4vA5NB/Mwsz7aZWJhg1p3EbsjeSfhmO1Qwzsm2JUtk5iMPSe6mTRKjng34LeqPa8m2InvnkmPVaj1KxX/4pCtk7K9ucO0PAjs/nybrnnlKFZDV+rf5g1j121fty5UthUW6obE0TEResmWz/PDrG4Im8q2qhtCxd2+Z8Of/k8NOOtl1gkWLQasn8scff1yuueYaPYVWsMCShbiZGQkiZwxmZmKx2A9kJojeEDzrLAmmBgPpQ+ZY+5A+5M53MXNOst9sc56T1FlyjZPszbonSdZWVcmiV17WA1YxBCxSiZu36zxCIPK6dfeSuzD2drH6LbUqLiddeZWcfM21roNBIBxEXqbe4x8++iQ0Ilf3yV28SJbd9ZegiHw1FrmbyM/+05/l8JPHuE6waDFo9USORn7RRRfpSWgDBSSEJcp46Hv27LEEHiZAonjfQP6Qu/HEMYWBIX/cLo2Ug5VvZB50fNa5D8dZB4bYS9evkxV/+6tm6Gr1B625poZR/GqlUq3T5Zz9detqP/cqUwVAvopDhVomqlrGaEXkY5qRyHXNQF3267fels6HND7+vk+o35a7ZLEs++sdgRG5enZxZZUs35srOaog7tCnj0xQRG4t8paHVk/kzPDPnIVm7lB/gPUIuSChQORMa8UE0hbNA4gdwnc25rJkH+SPro++rxttVUhW3yz1808kWhUEddA8GuVauOFcL1HkvXzvPtlbynSFtVobb26LvErFP0kVKNf/72Xp2Lef+4wgEAYiz1Z5omv//jLx9r9I3xEj3GdYtBRA5KELki0Y/mrjpqGPSS/wA2dSCmY/wgfcknjzAqubGaZ69OihZ5CnYB0zZoyMHz9eF9JMrs2MU5deeqnePmrIUXrEQSSTuqD+YHXrUQXdAUvcBLxFYrSnCmer9FBdowvx7Jwcyc7O1tIa2xTw1BqoQVCgGP997u0Jf8nbE857ebtvMKhrAwgCrjjU6mEC4vzMTxYHH62ayLHSyHC+MgQZEd0bF0I64NDrklnImXW8V69e7rMsIgXxcXHSvn1WUCQKuQOurK2tkS1bt8i06dPls88+k2nTpsk333yjJxemkKewX7x4saxatUp++ukn2bBhg+6wtXv3bi3D5ag0Vays2GCovFyRLnHR8XDtChlVRYUuEzsgROl4IEHpuoy6PiyDd1k0CVr1l0FPhaw9wT6sLFwI6UWJjHLcccfJhAkT6k0SbRF5oHYVKCDMsppqTVasM67IsGHDZZKy8rH4mU/29NNP12kEd1OkOtIW1jm1OOanheinK+L/8ssv5StlFKxdvUqikFX0E4IDBVI4rPLq0lL3WnAgDgyaFYo7pkXTImbcuHF3MxO2v+CjoiNv27ZNVzWpcmZmZuoMhHXLBM3GT5mGKKyUHTt26POcDViAainHOGffvn06c2BFMw4JREswPs2cxzbjk9CohWzSmOVFXGjozMrK0tsQOM+hByaTPxPHk046SU/QHIpni4VvVOHJotJFRXGRVKnaUXVlBYmojqDCbeVVqGfhwx2InIDlubO4RCr0tGrKAFDpraeqmfVRZG5AGjSNq0g93bp107U2pLeBAwfqzmCkI5a6UXzLZsn9YYFEq+v8BZLQLjowYXyoOMWq53UZPoKH6zxl2gtM+wDBjMfD+/TmxUPhVLxxg+ydP6/R/OIE51ao++4qKZVyFZ9M9XuHnnW29r+3aFlATQiYyCHstWvXynvvvaerl4wVgqVC4mIWfKqe7MdKYQb91157TVdF58yZoyWMoUOHavcygEsfEzJTRaUKCygc3nrrLV1l5Rn4KZNxnnrqKe1BwvgkWNLopc5CwRsgbJ6FlU0hQxUY+QS5ZfTo0ZbAmxgFO3fKqmmfyeK33pANs2fJ1oU/yq6VKySPgnr9WrXcLGWKoEr25UqZ+u5lBcoAKChQZF8psaoAD4bkgyXyHR5E3kelUyeRBwJiXbpurez9YX5IRJ5AL9zefWWjsvrXrFmjjRkCRhRGjTGACGwb338ag1mSJ5F4ijesl8LFi4Iicv1elMHVrktXGXza6dqjx6JlASIPyWuFBPTII4/I8ccfry2VKVOmaE8RLGoIGiLt2bOn3H333Zp8p06dKqeddpqccMIJ2oK4//77Ncled911Wn+cO3euzJw5U2666SY5++yz5dNPP9XXQbacf9lll+nzzzrrLLnrrrtk1KhR7pjsB4mYeFHgUIAwUBUWOSSOVcU1xkK3aBrQI3Hn8mWy8PXXNYFDjEB7b9fU7pc/1DetUWRBh50U9V0T0zNElbzSRZHo8VdPlvQAvI0MCpUBsOQvt0oNZOgn0IF/2JMthRVuAlUGwolXXCljr73OfUbg2PrOVFn7zJPKqvaf+PBaWZStap2KPKsVeXbp31+ufuoZSXO8B2qxhqSpUbJulhgoZp20Tr6pqa6STFWoxMyZra1zf0GhkldeIfN275FKdc8+Rw+TSx962E731gIRstcK+iBWAR4ekCeJByCHIJMwah/rAMua43gBADIziY6OHgDCNZaF2YcWSeKEkOkWbix5Eij7vYE4USgwbCwNTxA4sg4jEFIAWBJvOmAFFyprceFLU+SzO26XzfO+l3j13aPUdyPExMVLTGKixCUnu4IizESsTr6nshz3bN0ia5cukc2q5lWuLNPmAtZonDvdHkxAs0x2jOjEOsZLZUX9yVHIV0iZSDtMZE7j/DHHHFOXvhlxE13/4osv1p4948adJp10P4rgtHbiwftAXtmi8pYZW4haATIn+ZV863QJpbCxOLgImsiRKmjNRw9kwCij0QHWTe89U52DuNlniJ11gjnOx+eYU/tG+zMaubk34DgJ2hvQK0nIv/zlL7X1TUI/+eST9VghFk2L6uJi2fTeu7LlzdclS32fru0yJFN9u4yEeElXyxRF5smxMZJEOlDfM14FLD+kjVKVPopUGqhmn7rWpIGDDtKxen5qMxX4vAvyj4ZZBgnyTZpK96m6A5V7ZwCgBkV8+BSl5WWyYvUqmev22lmwYIFeIqOaQO2ZwBDNSKMYbeRhi6ZHUEROw8sbb7yhq3C///3v9T4I10gaHKdh8YgjjtBWMaDk5hhWBDo4eh7kzDWAhskuXbpoy5xzwaZNm/Q2ujqWAI09PBPr3t/emvj82sR0cFCtalhxVRXSNS1VeqSlSK/UFD1D/KEZ6dK/Xbr0S0+TPupYT7W/R2qydEtJkqykeKlQ1f8iZckZS7QloE7+CRK1THgZIlztBKG9EWpJgchMTlCg6J6x1TW6vevCiy6WSy+5RM4//3yZOHFinaNA//7968baJ4+Sf2nPIv+2dOu8qrpWdueWyp68srqQU1AuZZX7OQP+QC6mfY22P36Xv6A90fBZUyJgIieB85G++OIL/TEpfSHrAQMGaGsYNyz20UA5adIkLY/MmjVLN9agl2PBcy370Mr5+PPnz9cyDK5dV155pSZ6vEogbxo10cZJVLxI3AXpEALpNwYI31bzDiIw3bCw1aqzww0BkzBOkVKissZT4+OknSKpDqr21SkxSe0PumJ4AGrDVGiHWqBUVyD9BX8X0nty+/baFTJUVCqjKViYX+DZK5TaNLVcCBzvHfI+nbVwnEDmOe+887TkY2rgLRX5xRXy5Cdr5PnPf9Lhv9N+kte/2Sgbd+1/Z3DXiy++qOVaGhbhN4CRCBciNRmewYilVsISI/Vvf/ubPPfcc5rM62paTYCgiBxrmJ50/CDIlc4QyCs33nijJmQklcmTJ2tZAzLnPD42/riUZnipoKUheZxxxhl6JhwSACU8hQPjmlB1o6ce8gj6+A033KBLe0pHnu2P1k1cuaYpX2AkIGf9eln9+TRZP3OmbFGF5s5ly2Q3oziuXyf5O7ZLiUpwTGKAe2BTgq+gg/oeVNlNCCcqiwvda82JWqmtUlZwqPKQSr8hg3esvmswUpX5NEgs0dH+d++PJJSUV8vXS3bKrOV7dJi5bLfMW5MtOfmuvAAhYzxiFP7hD3/QHEdbBG2D9BnAS++TTz7RfIVBi4EK4aMw0F5H2wEGKe0JTclDAbsfYkFjZSObUK2CrI11TCPk8OHDtW+tSTiU2iNGjJDevXvrbTrf4HlC5xvAvTjetWtXvQ26d++u91HaG1A4YJ0TsAb8gSkVqfo5Nfa2gqLsPbLp+7ky99lnZP6UKbLys09lw3ezFZnPk01z5ujljqWK1FXBumv5MtnD+DLKuijYvUsqyyskNUAPBTqe5C1dLEWqgEBnbgykkCqVuPeo6xjvhDSDF0tmt+4ycMxYSfZTPnMCV7u96jcH437IRApRap3G1/7HHRfSqIOMb5KnCsxodwO9P+B9bFOGRynWnYp/lqrBDhp7ijB+etBQv2fvgvlSvGljwAVLQWWVei/FKi7V0rFPXxmiCKy1obC0Uj6ev02SEmizY+C1KElPjpPhA7KkV8cUbXjiOj127Nh6vb0hb5SEW265RTtTYKljoaMkIAUzxDXDSiCtnHrqqVp9aKp2H5590Nnt2GOP1a3pBwOUoqFqnZGIirJS2fLDApn91FPy6Z1/kW2LF0t8Wpr2EKlWNaF8ZSlkr1sr25culbUzvpLFb70p81+aIrP+84R8dNed8sbvfiNzX3vVfbcIQwiZxXll02Q53+B5FbhmOqy2cNVWalR6CBQ8mecTL8ZZiW+j46wYpwzPHuLU9M3Im3jtGQkJ6RgLnsZf48GDd15To1WbqZSAvtwUWysqVVVu7dtT5bt775GNygJPjIuVJJUJY9W70BzH4FAqYeqxulWgwwoWaIwKNSoxVhLiE8TlBGdxMOEsPKiGJ6hvEo6er0w3FyyIR4xKI0mt1OuLVF6pamJV9cJ+zyFUAVw9sb4BxIwFzhLZBCCbwDOcR3secvC7776r5RXOa0pJxaBVEzlSD6XhwXiR/qJw9y7JUx+4ND9PKtD8VakdTpRl75Edb70h7ZUV1iervXRPTZFuKcnSJTlJuqj30SkpUTqq0D4xQbsFpsXHaQ2UCRUKVaisrtYugU1VDfQHzfG1GJvcieZOMaTZ5HaZyhoOvbEzmMKA368bqfVGrR4fvTUiPiZa+ndNl75d0nTop0KvTimSkuiSxGgPpO0OfP7551oDp28KsjJSC9Y3jaHMGIY8TKdGZFw6SdK2hxOIGaakKdGqiZwORM1pkVNSr1y1StZv2iRbVq6SZe++I98+8bh8+/hjWrf+/vn/yrwpL8oSZUGv+PhjWTtjhmyc851sX7RQsteuldzNm6QywI4xCSrhpaSlS7KyovAOyVQWdpYibYgcQu+VlqJdAHur0Cs1VXqofeTaEre3R/PRd/OA3wtf0RHH+dtDew/q6jAUhIHo/OEGBYnrnURpaYXaQWtEu9Q4uelnh8u1Zx6qw3XjD5NLx/ZTpL6/XYJ2Ofql4HlCpyfaBLG6GSWVBk7aC2nzg9ghceRcerBzHufgCILbdFOiVRM5LxRt62Bb5JTAS5YulS2Mi7Fxg3z/xhsy/cH75dtHH5FVn34q676ZIYvUvvkvvSRznn5Kpv+/v8tnd90p0+/5m3x5770y48EHZMZD/5ZP77tPNi5adIA+1xCi3Vodv5jfjc5J8HQHhGbio6MkQWVSLbvoqywMQkkzNZUVUhNETau6tokErRAKFWprMbFIKy49uLUhIS5Gjj6kvRzVN1OHIf0yZVDPDGmXUn+MHLzkkE3wWMEZA0DUl1xyiXbMAJC4IXicOABWOZ55TT2/b6smcs8eoU0NSt0lS5bIipUrJU+V1DG7dkjy+nVSOvc7yVu6RA8+FKssm+j4BLXc3009Pj1d4tV6dXmFFO/LkZ3r1snquXNk8efTZPH8edo9c+HixbonHesMNkZrOBocVj9+98Y1M1YRs78wpMEYHwcwSDNKK80NpIhQhmytKSuXGmW5BSRPqXOrIHJ3AcKV4TJA6HEbDPY3tio6b8bagUXjaPVEfjBajGmdhljpHACp4mo5rFdPKfrwA9n01huSVFQoXdu3lw6JSbojTFpcnCTF0k09RuKioiVG5VqyTKX6U1ZdIyXUJBQhx6hz0flpNS9RmZGCgh6xuFSaUfDw20ejo8fZAkX0S5csdfVkDYBEmCGnHpOrDByMdg8BBjKdWEsFPtNJaRnurSDA+wyExL2ArxGr0knIbRXqW1ZQrQ/gPpwJbRu5ie8aHeu/G6XFwUerJnIQiCwRDBjhkRZttDL84/EXPaRfPynPzpZoZS337ZAlfTLSpWdqsu6W7gzdVUC37q6sv9S4WD0BMEOYGukDQu7Tp4+uup2o7osvKw0vdKRiH65ODHlANY4qHIRfXuGadzIUIEmVBqHpRcfHSSxuasqyDAUhUldYwCxBzQr1DRJT0/zyx28MwRQGWpZzr9O7NCRfdosmR6sncizapvDAQNJgbHTGYOAZphNA3WBePFNZMlXumdpBLJq02pesLC0GkcpMiJcOSQnSNTlJW+nokZ7w5QdPBylGwUOvg8xpkDlGkfsxI0cqQldxcD/TH9Q70/2u8vbulfmLFunOEAR6riEb0UuXnmq0A9Dhik4QpntyrKpxMD6IRejgm8So9BGWtBvEPbgCcoDQscgZatii5aLVEznEGk7PFUZ0g9QgcLximBGG3qyek1zgnx2TRCeK/TTJmg5YO44A0XvVQ1UGLCsukho3UfqDai+3aQye2ZxbkHldvudRujChdoDfLL+f2gdkDqmj20P089Q7mTt7tmzduk3XDEJBED8hZDTHMxuFtzQRBKpUGgoUPLlSGSGkDReRh14zsGg6tHoihyDDQeQ0JkJY9NgCSB6MCcPgYN7A+NvRWmZw7wgCkGh5UbGeZMBfMN63hDhiHqBX7DBVy2D2J4ZwoEcugUILSYd2AEbEozWfHm40mNK9OQjj7wBER0Xr9o2DiTBEOyTwfGpvFOwmLuGSd6qCGDSLeKCRk361tKLSg0XLRZuQVkKxELFGGeQLHZxGTQicUd2Me5FPYE2FISMGXLUOB5MCL9YgNRAIHj2ezg/4x+JDS2cICH7U8cfr8SV0Y2uQwMsovyBPZs+eJV9/843uYIGnDt+A9ggaeY2k4w2h1gbCgdqa6qBGYaRTknnrGCCJaenahztkhJAmiI+VVlo+Wj2RM1EFTvxepYsGwPl4gzDbEN4i+IzSkElPLX9A4o+K8S/xEzP0c3pUHhDLcBFzAwjszfgGni6hkLgBZJ6YmCTJycnaMqcAxVsHXR4yR9JB3mKwIEaao3cdo9D9qAifQY4C/dYgXO8A1JSXSzW1QPU7ggZEnpKq01FICCH94NWuL1dxse6HLRutnsi1J0eALojo35ADfto0KDJOOuMtm6nm/AEaOT7j/mYAXAC9KSL4lgdDTP6CRzIeeNM9ITBQA0pLTXNZ+CNH6iUeOlj+fANG1mRMCwpWuk8j6zDCJoMWVVZVKdKvlNogyMt5BbUgXzNQ+QO+OVZ5qAjHd68KwvsIMGKBnnZOxYGxVvCgsWi5aBPSivGqaAwMhoNlx0DxaN+Mp0DAMgwULos8tGox96CxMxCNPBhQG2huOCkL8nC6jUKqfAMzVyX6PB5CFLCQPFIX8s4wFXr16hlwokbQYAJmDUXi1ADodPX9vHl6SS0An33892kraQzUKMLibRIGVJcE1xkImHLE1UU/8Dxg0TBoc6NGifcbXnC+PNT8QZuwyGnsbMi6odrOYDh4YEAYkATuhM7x0JsL1QwxEOAHDkcj2cEmonA8LV7VmIJtJDUuooC4xMbG6IIULZ6JU+h4RacrMh21NSYVmD59usycOVMX/nQG0xq+OncvE3WoWmAgv4lzjQVMYaLRQJr1G8F8R3UJhZuOintXa5VWmJ4wd/FC3fPahPxVK6UiL991vLpac8P9998vzz//vEydOjUsfVOQBWn3wWDEcMQTDAOAZwQzLkurJ3KsuYZ0W3yj+VC8RCagYKKMRhsy/YEqQBgmlizhDxjtxCt5BpER49PbBZeB3dAWcRhdNg8mGiqw/QGEFZ+YIEcOG64tfCOrUbjTuIvPPrUCPHYINP7y3WiHYVCl9Rs2yOrVayQ/v0CnKX9BrF1uqK5t9jBsA707Q0FwGnuUjkel2yDgd+DT3hpRmZcna558QtY9918d1j77tGx67VUp2rjedVyRNhNJQ7Y4OjCNG1NVAiTYl156SRfiAIORdhwcI9555x09Q5ABDfaca/pfvPzyyzJP1fio/eE8QGdCLPTHHntMnnnmGX1tIGm51RM5jZ3eMhQNmZ999pmuztCASRWdTBouMDNMIO6HMSqOqkLu3goNjC0eCiCzYHp2hgv+J9+mAeSXqAg6ThXE9A/AxRIvHUa3M3PT0n8A2Y15Kqm9oeFD9oeq431Vhk9NS9UufIHA+fWjoqJlX0G+rg0g+ZHhA4Z6fkV+8GOR09gJmeCxwvtojWCAs8K166Rw4wZX2LBeShRBV5fsd9kkDdBWgxsuNXbeCTOdIYtA7qYvBaT/7LPPasMQAxJ+gZCptVFbQxJknHI8r0hTbLOkIMAix4DEQueenv1SGkNIRA4Z3nHHHfqHABIbkf73v/+tS5Vp06bp/SwfeeQR+c9//qO9QJxA1qC68uSTT+pzqG5g3bzyyivy9NNPy8MPP6w7n4D3339fXnjhBbn33nu1W5o/VRxIHF3TkDn3+uCDD3RDJhYWmRJLPNyTxJIRowKY59CXAa2t9ECt6wAJ5ACo64OdeT3SYd6cv1IC34e0Qwan8bWzyoxdOmRJQoDfjLOdX437FhQVygaVXum7AGl8+umn8tFHH+n8ZLRVjkESZvC0em6Z6h5RIbSvmF9AXMLiBtkSwW/D6FLE6wpxrpo0E7Dow1H6nSKlwVFY5hToeE1hdVML45sw6TzYu3evbog//fTTdbsK1jzfje/FufAXpI2bLr2xIW2+nZmSEiJnBEXSks77fiJoIucH/eMf/6gbuAkQaUohOsoQEQgeQuZHY/HS8Ig2BIkakCipotBYRaMk1Y3HH39cky/76E3INcyFR8lFtZZOKsxMzbMbAyUbJShWDS8TIofATZd6LPYmQ4iEyocsVb8/3JNP+IUAElFrQjh+dRXuhwF6SpFSnM+mptije089jZi29NWS2gCZnfRLhseLCuMJIoDMly5ZLLO+nSnTVB786KMPtcHyw4IfAiIEAzTyus5JahmqZBXJwLqGnEePHq2/BRxHGwhkjCH4m9/8Rg9dC+FjYSOTmP4r8Bi8xnWcixEKgSPDGCcMzjOGJu85mNpX0EQOUZ9//vk6ciahkJjQf/jBVEN4AW+++aaOKNsE9GoIH5BY8Qrgh0PODAYF0X744Yda5qBkYh+E/fbbb+uqBzNvMHgUiZeSzRu4P8999dVXteWuRwZUhQkvGQ2cajEZoSkRFROtB5EKiczVa0Wrbq0NTS0ZIdNWgOTJ2RCneS4ZGtdKM9UY+cHIOpA62j3SDkuIYfARgyQ+rYMkpHeW9Kwu0u+QATJy+BBVO2gniTWVklBbpUK1xKkQW1sjMepJOJ16czwlLiRb48kTp4ydzM6d9XprA3mL6RErCwvrAkMamGEx4Cj4iwIUYxTDEGkEDyq+jx7j6Jhj9DbnQvBGKWBJ4zvXoIObCetZh8RN2x3ncS3A4IQ3A0XQRE5kxowZ495ygYhREgFTwiCdGKuXCGors9Q1GSyR5zwTca6lBCMRG59tqqz8aIibF8dLBRz3Ja1A0rwwLHqsF16mTuwq0Tc1gRtEqWfSXd5fS8Y1vZp7w4FgrKmACg91f54dNgTy7CZAcI17LQOMR16nq6tlDIaAD5AujKQDieQU1cj/vlgtr3+zTl77ZoNM+WKtPPnRSnl5Ram8mzZIPk0eIF8l9ZUfE7rJT/FZsjMmRXJjEqUkKk5iReVDL4ROVMif2Xv3yptvvSUffvSRzJgxQxtHOAkgraLhY7z5I3O2RCSqgnL4w4/K0ffe5wr3PShH3Hq7ZA4+Sh+HZyhMUSBQAeCqm266SY9CSvsIcjBeTHwPvgUcQ8ELIG6MzyuvvFLzwBNPPKGNSs5lmAszKz/qgHGwmDRpkpZqeK+BIKRU762jjZOk+WF01jD7DNHT0g94KSQAU8VgHauZxGMSBse4B/eiymFKLs7x1SCAhc+LgrzpQMJLohpkCpeDAT6Wv6TCR3Z1CAoPoerxVgK4FzMFhQO0CUTFxYfM5aHEplxZNP4Wng0hjEWb36ATjgG/wd8GxpLSCrl/ynRZtGqLLFmzVRYs3yQzf/xJps1ZKd+s2S1zE3vKrMTe8nVSH/lMEfr7yYfLm6mD5dWUo2RK2hB5JWWw7I1KUL95fwSoG5jB3MhnkA35CVKD3MjTeGDQ6IdW/8knn+i2rjfeeEO3ZUHyJq+2ZMQkJknH446XrJGjdOgwapRkDj1a4hWHADgKZWDy5MlaNTjzzDN1zYj3wGxBp5xyiiZ0OAde4zjvCTAzELUnOIhzIX/eI+8PIxhjE5xzzjn6PHDBBRfIuHHjNOcFgpCYDUsbwjIEidyCpo3+gw7Oh0b0Z8lHRfLAR5IfgBsP2jjWhCl90MfxDkD6oKs1oPEUNy9+IP66NOgg4aBZcW1jwBonfg25IDYFGEAqEHC2tyt0YRAgwceqBMV38ReBnNsQdC2EER9DJNJQrqZ7fDgQelEQODy/gj8NjMUlZXLP89NkxfqdEhsTLXGxMRIfFyMJcbGSGB+rM3iV+lseFSvFUfGSG50ou5U1vi0mQzbFtZO10e1kRVWClIkqhF231OATaiJX+TY9o50chlOAIiRIivxpvHZYmrF2TOcs5B/yZrjSVXMD9QHDEAsbLjJAIUCqZShpOAa1AA7E6ATOda7jXKMIQNTGEKUQMKoFhi7P8mWk+kLQRI7UQVUDYoWgcb/hIzKvHb6QjIcB+V566aVa08aThSFQL7roIv2RaQWmpZfzccPhOD+aSUtvvfVWXWrhsUL1A52ccU4o7ah20Nhw7bXX1lVhGgIv2Mg14UBxWYW89NE8ufmBt+Wupz+VR1//Rl76eJ5Mn7tK5izZIGu3ZEtOfomUlJRLvKgaiFubRJMMFGSE4n37dONZIAjEWyacIL7hkDZCyv7hKpTcy2AQF6sytboBckVTUllpRY08+tZcmbNsq373erCuukDnIleIUmk/Si2j3RIKaTFGrceqdFlbWihRlWUqngemz7o843inkBWSjtF9ISaMr549e2odH+uThj0s1tZC5JGAGGXG300jZKCgysEHxEOFkpl1CBpSxlqm9KIKQgnDPkiX0ht3GzQlGjXHjx+viZqA9EHJjgxCAiFhECjpSSwkINMZgxKLxGK09YZAYqSgIT6hSiufzF4hj70+U2Yt3CDrtmbLll371DJHVm7cJYvXbJd5KzbL7EUbZMaCNfLFD+vl251lsjy6vWyOSZP4mkrJqi1X2efAxM2eKhXPPaq6WlJVVZcBaqqVNdS5iwxU1bBk9U78RfbsWVK6Y7vLrPIDPHNncUndc3V1WlkTx158id4OBAWrVsq+H37QY800Bm+/u0bVnDK7dVe/eawkqzgEioLVq3TvPH9/u4nDpoJC16Blaj1JWUtDz57Q6PPnLdskz7zznSxZu11Wrt8l2/fkSXZeqezaulNyVv8kZbm5khxdI4m6IHc1MBJ4zZ4Uz7PzyiskVxXaWMIU3sddcomkd/TdOW3n3hJ5eeYWqY1Lk8Q0ZdWlZkl8crrEJaapkCIx8YkSE+eqNUdF41KnngnJK1Ln/VQrAq8oL5VEFZsRkivpynYnXpxfXlUtW4qKJEoVCB169ZahEya4n+ofTFqyaHrg1Rc0s1EVoCUXYoaoTZUBKQO9B2I3wNJmnxH0qWJcffXVuvQGVEE47pRKuB/7nFoRlgDPgvj9TSgUAEF1pnBglSLqe577XJ6cOkuWrt0hRaXlkqCqrWSMisoqKVLW957cQtmxJ182bM+RVRt2yfLNiuCLYmRhVDv5vjpVdtUmqEzsGwxcxTjcnvQT1obIABCuGkxLB7/S2T3foKHfzzd/d8YSefDlr1Sh/ZN8NHO5vPnFQnn23Tny8CtfycOfLpPnCrNkSuYx8nj6KHkqfYS8kXqkfJhyqHyVdIisjusgpVFIGfufQXrGS8Q0dvrjqVShCvqomASJTUzWxB2XlCrxKe0kIT1LEtM7SlK7LpKc2VVSOvSW1E69lVHQT9K7DZD0LodIUkYXqdDjsERpKz1N1RxN4UIcytXz2WK8oDg9QYpFS0bo9eAgQLXLSfRNjWAnliivqJL/fbpQ/vLER/LF98rSzCvSVeaoKFcjkK6yqm3Ilp6ZMTHRLp0yLlailRVWXZovFaVFOsM1li2VHeTORvXhm06aFljGLbWbfkFxmZSWeS+c49UHwvqFnA4sFr2jUn0fJ+jMFe/2vvJEpbJUIXEK9R3Z+fr7Q+zFpRWyL79Edubky/bcEtlRHS/b4zJkU2w7TdwLE7rK94m9ZHp8T/leMqWwNuaAzEdPSgCJp2ZlNToGuKuQV9cwjrlKi6bw0WkJwyCGji7xLss8PkliEpIU6UP46brTiyksuIva0usG2hVShRgmCbfzdbZ4NAuRH0xQQwi29XxLTom8uyBHiuK7SErHftKucx9JyeqhrJ1OkpDaTmeK6NgElyatE74ibPWsSsi7pEBVXRXZqP3VKqtU6ewVOMiQ/khI9eDO0KGiJXodLF+/U257/EO57h9vyC///qrc8tgH8u9XZsjTb8/WBPvVpkL5Kba97IlJkfyoBN1Gkehup/BF7J57aWRMTEtzb+1HUUmZvPrpfPnvu9/pdYiUb2oKcxq4dYHOUt01RqUH49pXpSzwUkW4+eXlUlhdq/Y2nBoYOraxWue+wnJFxir23k5jH+nABH4l5xLq9u1H/S3HLfmN6jdZtGy0+i9EoykujA1VlX2BzFlcESVJyanKikmT+NRMXW1NzuysQndJ7dhL0qiudukvGd0O0yRPBqksLXZYOyoTq9dcoV91YHFA09+3Z4/u1YrOn7c3W1Zv2C4LVm7REk72Pu/joaR0VNacepY/VikZ1mXZNY4qZY2+/81SefB/X8nz78+Vj79dLvOXb9btBdm5rrEpUuOVBVdTJfGKOAlxupEtsN/t6+xZC9fJgy99JYt/2q7bJlas3yVzlmyUT2atkHe+WiLPqTi9ujJPpiYNlJfShspz6cPlwXbHy+MZo+SV1CMlO8pPiUC9Dm/ktWxznrz13Q6pTc6SNJUG9hfm6NDqjavf6tnQqPVoUFUpVaqAr6ksVzU5164G4Ud61TUJ8+k8P6Hn5Wab8zzO5fukS2XdKfWkFWWkxCXaCbVbOlo9kWPV+JoWrDGkJGEJ76+yauuEfyrTMiZDdFyCqv6qoKqu6JSxCSmk/P3nu8FW/T1+Qj2vVhFArPpKhYV58ujL0+TOpz6Rfzz/udzy6Ifac2bSnS/L9fe+offfP+VLefOLRTIjR2RVXJbsikmVvGgVt0aEnVg/vFw27dgrd/znY3l66mz57LuV8ub0hfKUsoLvfWG63Kos5JvvnyqX/+V/8vsvtskrnY+Xd1IGap9lfJh3xCjrVr0AT64JBK98+oM8+sZMWb8tW39T42oHkDZKyyskv7BU8spr9G/OiU7WVvm22AxZH50uP1bES4F6E6HEoayyVsqikiW1XWeX/tyewhztua+kd+0v7VRhTqGepvalqGNJquaWmJal5Y3K8mJXDU3FIKi04AX1fovzpp4/0rltzqvdv5M1Cn7nLZB52KY2yExFFi0brZ7IgRlqNFBgqdbLdJ4bppqqD9Q7GBC4Mk4RE1XyelD3TkmIleS0DvLO3F3yzYq9siOnSPbsK5Lt2XmyZXeutoaXr90p3ypr9fO5q+TFD76XNzdVyNvJyipNP1qeSh4iX0d3bjB2vt6Mic+85ZvkLlVQzFm2UQpLyjVxlpRVSF5RqbbE0YqJy/ptObK2oFpWJnaWHxK7y+ykXvJeXC+ZLe2llEHEgnhHGJ0PvfyVvPzx97JjT556J2qHtnTVvdzvnk/L90XaIMqmJqITN54ZRXnKelWWMtshwPWMGLV0DYgWHcMgS/FaXsM7JCY+2VVzo8FREXiSInxqaQlqm7dMnIlDiqqjxXspXJmzEwIFnsaAN+ivw2nmA5ql81L2edyKe1dXle0/X8Hn09RvttJKy0eb+EJ4rgTThRhSSIrDVlFwJHqNAzKHOl9l7hg9T2f9g1zqebknvJ0TG1Ujy8rT5b6pC2Tusi2KjHiGW4PVS1fjKgQGCVSoE9Bui6pqpSAqQXZX1MqOsioprA1MY4ewiEv23n3yn7e+lbue/kTWb89R/KnIUaUYfRxS08R2YFyolFeqpFVUXim5ivBLatjnPanF8c68eOsY/LguR5buVuTZro9kdDtE0pT1m5zRRRLTO0hcSoYi0GRNprw9LWs45IyqihKpKC7U+0F9mzNE8IK4nbswcekl7vurd6DJXqU73P5cfv37vy6/1vNbA2bR53ZIM2m43MY17MJZWkHhxAVqw9sNgTtKBxx3FBT711zrnrfzp1CxaF60maLWDBMQCCCrlCS354AzLR+QKdxLoK5xgq1SVXEtUcHzMp9QGQfiW3/4BFnf60TZXa4Koios0f1E5Qrqwe6AtcujIRCIq6I4T6rL8ANGoQ8sI3KfvMISeezNWTJtSZ5UxKRrCzM+MVmRS5I+4UAt2B0XoLYrSwulSgX8lvHy8QVv78S5r7RcPUeRYVx8knp+usQnZ0hiu06S3K6LpCprF2LXskb3w1Q4XNI79VUk2MclZ5SW6LgZJBJP93pIIILmRqybbRPxIB/ivIwGV9JfQygqq6x75fpi5w0avrQOpI0MrY+7LuCv1shVDYZ1jBNfHjwWLQdtgsjxPw/WqtB5yfNSbxnGLL2A01Fh9ue6hoF/b3r/gRI74BhJ6KoIqtsAyexxmGT2GiwZndFg+2oNNjGjo6rGZ9Q1uBGHqvISKS/K1wPmm+eVBfqZ1WUxsXGS0bGPVMWmSGr7rup53SRVPTetSz9NmJk9BykL+VCtEaMVu+LCGMrRUl5coOIRHtfFOi6rW7qq+li5WLt6DOkYt7yhyD4uWZF9ajvdduH85lyeLGEapsHzMzq3nenA87xG4LzUH+if53kR2wTPODnPVcsady0FeCvouTfvLyYuVhIC7C5ucfDRJoiczkvBdgqqS+ImgzhhMgg4MC/UgeovswVBOlWqZsBY1TUMAKbIthaPGvRbvFyqsIJq5bQbbpTz/vb/JKt3b33faAhLkxUz86fq3nsJaR0kObOLpHToqazSPtoqTc3qJVUVuKTVJ6wSCUxa4acgm6SnJLp+tlsTxvd4f1xcHVESkttJInHBQu7UW+IUmVeWB177qQf1bOQwUNcb1/l+Pd+1ZjT3Ts383j6Wtz0hghvyWOeNPeOmjuHG6awZ+ILnpSHDxMt5Y/apqNRU+y81NlYzsGh+tBlphZEaA7XKIbPkeOwVdR2Xel5+wO2wFg/0AKlW5N3l1HFy1HP/k+NemCJD/3GfDPrzrdL/2l9Jt4k/lw6jjpOkHj3lkJEjZdJDj8jJ198gfQb0kcS4GEUC7ocYDZY8peIVZXRYeghGQa6x7ln7D4iUlz0NA9Jh3srMzPT978z9eBcc+3Q83FayjgtJqu7EgAGBM8vK3DlzZMGCebJ5y2apVoWdurHrBHNr/R5U8LXd1PB8ltlm6YTaZ2Qoc8i/KDZ+ltdXzbavS+vtZyNKW+MJHjUVklyFkVbU94hLtNJKS0ebIHLGbgkGNOClJcX7zBcapHZ3JjZVfs8Cg8PV6LztMiWpWw9pN2SodBx9knQ7a4L0u+IqOfwPf5Qj//mAnPKPf8qhaj8D+WveInjClf9ccD7GHQfv8HmgPoi3CoePPlkmPfa47tWnf4szHt7i1OCzAwOEl5iQIFkdsnRnrpLiEql2kGAdeJ7nM8MUB2+gMbmsAr3fvaOhZ3t7R25gl6cq4kxQa56X4Fnj6qJfK/FJKZpEG0JOvqrZqdPr4mTANsFbnJz7FNidpHZ67K7bZhq0hFQrrbR0tAkix2L0NnZ6Y1i/Yb0UMnBQXS5QcKxqkOIJ7DfBC8oraJhyZQ9N+CqTkkliFGnFJCXroWfjUjwyr7fcZe7vPMY+laPRhb1GQJ1bJ9+44+BELJ4mkKWK1+irrpaL7n9Asnr2VKeq87mducTHb2v0eACAyJKSk6Vv334yePBRejwfCL3WV4Mpz/Qnjj7AZRQUdVDPp30g3j2sqEF1da1uePV6f27i3O8jqgYmyp6ou0ytoEu7ali+4SJ9Bc/nObfNg+rtq9VDMBh4i0s9HFBSWLQ0tAkih0AD8Vqhav/G66/Lxg0bpH26a85P7xnCvQTsN8ELfOxuHDyD4LyBc915zEeGS+7VS7qcMV7aHz1Mkrr3UAVIrFujr5SaqkqJUUSW2qGDXP30s3LKr26QePcYyhq+ngvqPdu99AnPi32DAgdZC5nFaOX1Lnc+y9ttG41LfTD6oRNaE/Z4l1qrZ5+veAC2OW72ex4PBD6+pd9oKB7qWG11AJMye7wfi5aHNiOt+NNgA2EzRjqzXjPv6KmnnqIb/OqSsZcMsT+z1GpZJUb7NIcJ3JtnOPORWeeYOQ4842agflNqv37S/5rr5Yjb/iLD/v2IHDflVTnxrXdl2AP/liPv/Jsc8ZvfyvXPvyB9hg2TWGX9Ngjn85zxAp7bCpxWqf7iV+4rigYQeHxykgybcLa08xxUjXubG3h7rvOYPu55kn/QwyLs2yfPqPfBJOD/+9//5N1335VvZ32rJzuJjXE0HHuLhxNsN/ajfYDLGrtUH2/sJOJg4uXlXHYl1Hpq5LVSVqX2qWWcqjGmdejoPmLRUtFmpJXGvFbIpFOmTNGuisyI3a17d62R1/G/yRCemcFkEtBYpgoAyB083ye8Pde5zwFG5kPGiUbGSUyUGGVxx6qqe/rAQdJ+xDHSddwZ0qF3Hy2tHABvv4l95lmNPJvDkDihISD94NUz8bY7ZPi550usims9+IqHAc8323rp7YLGgcTEsMpXXzFJrrnmGj3DFcMuM4sLJK8lHm+39vH7NQ44n5MbusCfM0Sy0chNYzjwfI45xH5C3alIKy6LHC+pJKlu8Fn+GEEWzYs2QeQAacVo1E6gnU+fPl1PM3fuuefq+fmYDKNe4vWVyp3pm3MI3tK82p9fWKJDIIDM657teV+2zfPMs70iSgqLffh0q99o9HqfcN7XxMEZJ4/jpsG3HtR7x9rWgW9gghtVqpDN6tNXJj3ymBw9caL4HL7V+Szg8ez6xz1P9h98+3gVB9IBU3Qxbj6TmTD5yQFTBpp3Alg38XCvcy/ttVLP6jUn7ke17qzkijPvCI28scbOuldobuXPT1bncp0hcovWgTZB5L68VpjR+sUXX9TWFlY4llid37ICXeGz0t0z4Zu858wsrJtM5CUzcR1a78VnHyd/mny2ZKQH2Ppvnmme63yWeY63ODQFPO/tbVvFhYZhegOaCKLDp/brL4dMvkb6X3OddB9/trQfPkLSBhyqawYVJSXSb8QIufi++6X/8ce7r20E3n6neR9Arwf3MjSJJ+93t2ObwKQfLPW9Ceb2zucCz3ioYAoxdQO1Q91fXMPbOntT0nHXGNd6Wx1lOsW8/HzXzmDBzdzxcD+uYahziFm5uy9CXEKiHi7AomUj4oh8x44d8sQTT8hf//pX2bNnj3tv43BKK0wQ/frrr8u2bdvkqquu0tPJ1TWqeUDnA2dmAGybTGH2qaXLEwWNuVZPQNCrawf5x+8vkjtvPFc6Z2X4lY8OgHk2YOncBo5t13RervWwg2c4n+sZBx+AwOJUQZp1zEjpcvZEOeTa6+WI2++Uofc9KMe99KqMefcDmfDwo9JDWbyaKH2B55nDzmeHE6rg7TxggCpUHnDvaASe0TXxauRnuIjc94/gPRTkF8iCBQvkgw8+0HPg/uc//5FXXnlF3nnnHfniiy9k0Y8LpKjYNXRwvXfTWJw8Hkuqz3R00feGBr+LRYtARBF5bm6u3HbbbTJmzBi58MIL9frmzZvdRxsGswRB5t99953ODMcr6485Q+n16SuhxsZGy7D+WfKzY3rKMQM6yIBu6ZIQF72/SmvgkUnQLU87frA8+/dr9LJBrbshcD+HZ5x+jvPZzm21jsbsHZ4RDgLOV+T8vc79DYF3rGUXl5Sjg4pvXGqqSw9vjCw8D/v7XL+gfoj6qB379pNJjz4u7fyY1FvD8e7rYNa9HfMTuEMyN+3Ec86RSZMmya9//Wut159xxhl6gnNm1yIt5+Xlq2g7EgjPcn5q57N97bdoFYgoIn/vvff0bPpolYMHD5bt27drV0FvwHJnZn8mJqUhEyv8hRde0BrnJZdc4te8nwwtO+qwDnLD2YfJHRcfJQ/+coS8fsvJ8tLvT5R//fIYueOSIXLVuEPknFE9ZcSALOnTKUU6tU/VMsq//u8y6ZSVHpI1k5SA+5263tzCSQ4ET7JwZtY61EpaSuBzLlL4uGQlteF8FvD2HM+4hBuecfCEP8/lW5hg4C6VO/TtK5Me903iVYpcS8v3T4zd4PtwvgvWPY/7AS7hWUhzyH00wjNFIumWtD/quBMkPrW9ij6/x3VNvecCz+fqm7pWaioZxtac6ESUfiX8XlaiY2Pqu6NatEhEFJFnZ2dLSkqKnvUHmNl/fEFnBJUJIPGtW7eqdFmr5RRm8YfgmXVny5Ytkp+PZVPrNbjusz+gm2emxSvrPE1GKvI+9/jeMvn0AXKnIvVHrhshr/7lZzLp52P0s0NFYryLyHU0zO283ZbjrqgegIvOOk4eVIUKw8sGBS7zcW8N57MbOzcc4BnensN2Qz8xOkYO/+3v5Yhbb5d+V/9Suk2YKB1HHSvtjhgsnQ47XK547Ak9e78v0LOztIIJ+zzgucP5LgwaipcburHTnd744BmdOjfuCgrMvRv7/T6A14pnF32V8rVmzzAQpaomu2rtWlm3fr02jpikxTV2jPe84m2fRdMjZty4cXefeOKJ7s2Wjblz5+oZS4444ghtobz55pui4i9dunRxn7EfaWlp0rNnTx2Kioqke/fu8rOf/UzPzk/jJ5b57t27ZdWqVbJs2TL59ttvZfXq1TpA+hQaFABGW6fQ8JY4w0HYvrBg7V7ZtLtIP4On6Ec1kDcY56RwzybtJZGanCgP3zZJLj7rWN1QFyhoeNu0p0jmrNyjxxlvEDpy/I/Ww9eW5merHUQ0Sqqqa6Rvj45ywrDDJCMtcMtu855iWbR+nyKUak0sGs534N6l4Y4HfxjGt7wolw0NCuDJk8+TjgMOkXRF3O2HDZeOJ56kx8DpM/5sSU5Pd5/pHRWK2VZszpOVW/L3vw+e5e17mDipY0hJZQV7paxwr/6ODCo8SAqlnxTXncb+CkWOu0pKpai0VIacfoaccsMNkpKZ6T7DO6Yv3CH7ClX6rLuRO7hevQtm6QDtFsU52zQhMwDFMMmTTlKu1lwNu4yzsqPINTRCUvv20v7IIbJ1+zZZs2aN9u6aOXOmzidrFcFv2LBB55W8vDwtX5J3OA8DifzDpC70zLVoOmCURhSRI6OsW7dOBg4cqF3DaPQ57bTTtNdJQ0CCgYD79OmjPVOysrK0BtmvXz858sgj5eijj5Zjjz1W3xeiT1eZGks/JydHP2/hwoUya9Ys7eWyceNGbdWTeAsLC3Xi5VwzVK4heifhB0v27VMT5FBl+fftkiqdMhIlOSFWZ1K6i3NPHDygeNf91VJZ7wW7N8mQQ3vKo3dcKUf076H3B4N6RM5cc57wclsKksqyJiJyPc6J46Gun+x6jIHZVueV5u6SitICvRtQI7nsZydISlJw8096JXInnO/DEa8odS7vo6xwnyZ1iHyo5GsiNyPI8LuQMnYWFklip05y7l1/k6xevfSxhlBH5MD5fOC5Ddz7IPL8nevUdrQm8qNUfDp7EPk2iLyqUroecoic//vfa/dL/OnR6GlfOvTQQ7VWj1GEsQNpk1cWLVqkCwhkIAg8UxVGlsibFhB51D//+c/aW2+91b2r5eOOO+7QxIlr1hVXXCEnn3xyo7PMYzVggTNuRz0yCBCQNpYHATnGrBPwU8f6MIGETIGAFGSWPNs833M9EDDJRE5hubLeKjXRFZVUyqbsIikoqZKUih3ym0tPUzUIP9z4GkCVKiy+WbZLHnxnuR6FsR6IrpNA3aABs2SfIpfNK1RBRiOcIoXKKjn/9JHyh6vOkvTUwEfR+3b5bnl++lrZV1SuKNDxnsyqiYczTup95m1dJUV7t7t30HAdI/Pe/Lt7K3AUqnf95rcbZeqszVryqgfzbM/3orYZlTJ362pFnOv1OhOMTI7eJmNkn5RxrgrIG8WKDH8qr5Bxf7lTDj9pjL5VY/jVE3Nl5z730BNenl1v2wGGZdi+7GstN6VItVxeu0UG1xaoNZcmn1deLrN37JIolc8GnHCCTH76WfeVDQPHA2q31Jj79u3r3mvR1Ljvvvsij8hbMiBzrHQCrpEsSdzUJPCOgcyxYCB2pB9qB2ZpvGc8Cd65fTDhk8gbIAw6ApXkuoicgjMpMUFbwdf8YowkxPvo5NMI6ohcFVyQjH4eMHHw3AbK+s7b0kREPlsRua/34SUumsi37SfywtIK+X+TxsrEI7srgt8m5SqdlO3eJcX7cqX7BRdI52EjXL/TD1zx79mSV1Sh0od7B/D2PpxxVHASuap7yg21G6R7bamuIdQR+fadEh8XK0dP+JmuITQGvjeSC268GFcWBw8QeeDiqYVPIPd0UlVjegIed9xxuns3HgbIN7/73e+0twyJHEkHcobk58+fL2+88Yb2jX/55Ze1Z860adO0xw1aI5ojbpfGfZK5R6mRkHFMo1NTAV05ITa6bmJo5Ik6nlCPrVUbBzxebeN+mZyUIFefe7LcpGoHwZJ4PZjnsDTrTgID3kgs3PC8d2PbHnFk1MGEzp0lafAQ6Tb+bOl75dUy8P9ukxH3PSBdhx/jN4nXoaHTvb0PP2+P/NL5kAFy4hVXuff4BmkQ+REpkrRucfARURp5JIKWfoYBMMOxIrug0dMIO2DAABk0aJDukATxcw7aPdY5RL1z507tOknHkO+//15WrlypNXo0fzIN8g4Eb8gcYjfBgGPBWPRc0z4tXgb3yZTDeqRLt6xkPaN/arKr0ZfjcYrYcVOE4NV/rQFXlBRJWmyZ3HzZGXLZxBPcdwsedRp5uVsjNz/FLL0SZ5SUFeRIBXOGuoGleM0vxrq3AkedRr4133ubgQ/QbkBcaHjl/ZRXVMnpJxwph/fz01e9Abw3d0v9MdJZmvfh+Z7MUqGqrETVVrapfdF6XPRjavdpyxyNHBSp9FqUniFn/f4P0nvo0XpfQyA9oo9jtOAabHFwEZEaeaQBCxriC0eDDw1KuH9B4sXFxVqyYUnDK8+hkKAQMA22yDY8F73eKd2YYQhMb1bnsAT+okQR6578UtmTVyrZeeVqvUxyCiukpqxIxgzOklFHHeI+MzTUSSsF5brAqAc2IS6z25CYOs8prfCbB/brLi8/cIPeDgZIK2/M3Chvf+fQyJ2k6Umg7m1PaaWgqFQe/L9L5eenjnCdECQou698yIu0AjzfB3DEsbKkUHatmeuSVqKq5dexW6VbDV4qtdoS31teIVUjRsoFf2tciqJ2CJFQW6QGanHwYTXyVgYaXbHQTUMs7pXG9xf3SYjedCyB4CF8CJ4aAschdCfZm+1giD5cgMif+9ylkSPv+AUHkbtIvJs8fudV0i4IrxmDver5z01bq9sN4o1F7iDHOtTb59qAyIuyt6jNaO3Fc/+fLpHxo4e4TgkSBapgufGJ76WgpPJAIgcmHl7iiIvortVzpVbFp1Naojx18TESk7tXynKypUKlmyqVRgb/4c86TTQEan6LFy/WEiC9ThvzHrNoGkDkVlppRYCUIWsImiruYYcdpi0mfOgZFAz3S3oGQuLsR38n/PDDD1qTR7ahikxVGSsfa58GW84l0yL3mHVqGUbSgSybCtv3lsjyzXlSUenyI+cfwpF5tmYqN1kpXnKtqz/IGZWqdhAOEge4PyLxbNpVVL+3rS9w3P1etMxTkq+iGCUJcbFy+vFHSr+enfSxYIHU88n8bVJeWeOdyIHZ71xG1UqVei/F+3bpHWlpKTL5psul49FD9dyxnU8eK11PHF1XW2sISH+QOJIKUqFF8yDi/MgtAgeZDaKFzGmMNa6RED2+wbiKjRgxQvsGkxnZz3lINVj0aPT4BkP2rK9fv76O6LH8sfYhd0jeV0NsKESfkhgnndolSY+OKdIxI1E6pMcLA/PFx8doyziB3q/q/vt9uxXRq8dCnv27pctjd14pmYqsQkUdke92ELkpSzxhjnkQOQdoUzj1uMHhI3K19Pl2zQEdF9cq65WlRVKSt1ttROmOYxeeeazEB+iuyremXwXfmKGfLZoPViNvA4BoyWy4PoYKrHN0euM7zzpkjlcNDbq4VqLLU1g4l0arN3INAYvPuR0MtuWUSFFZpWzZUyzFZVWyObtYikorJLugQqrydsg9vxonmYEOHewDSCvPf75Wvl6yS5GeI75OsjRgXx2R12o/cqSVarWvW+dM+dtN58vIo/pzZtDIK66QXz85z7e04oSJD1BpobQgW3I2LmFVunbKlE+f+T/3wcZBWkIPX7FihSxZskTOOussPWa7RfPBauQWYQXEznAILGmQZWkaYykEkHwMweM7zxI5iIZZtHtD7p7LYIk+nNAaOUS+bJd2yXQRtetYPRKvBzeR09i5a6MkJyfLbddPlIljh7sOh4D1O4vkzpcXqoKLgbzcO32hXjwVkefvJ/LundvLx0//WR/2BxgGP/74oyZyvh3WOD2iLZoPbVIjp9MOnXUgD0BjoCGRYIGVAlHhRWKkBhJ5WwPvEaKGsNHica9EukGyoeGMDE/g3RiCZ7gDfJCXL1+u/erR6em1i6xDQcB7pRqPxc/SyDdOF8um1OgNyiqrZdnGPNnM2DfqH/Naal5U0dBLzdnqj+u/6487XiV5e6SiuECuu/BU+cUZo1RaC71gwiKfsWSnllh020BDIBpE0hUdLfO4hlEQ3dv20gn+u4nyHegpzbemuz5d8MNR27MIHm1SWsGa+O1vf6tHQIQUmN7tmWee0Z10IHisP4gIQNBICBAHsgHyANdQtaRAYB8EBenQmQdSokAgcf/pT39qk2TuDWYgJUgcrd4XjEVvCkSsepYQPt/CjNuBZYs1b7YhEt41QzUYS94ZwmHRo5HPX5Mt89bkaA8aiBR3PRMqq2kMrtVeKdUqrvSMhdhrqiulYMcaGTe0i9x0+ZnSMbPhwbn8xYZdRfKX/3mxyA1p+wDvkQGzcrev1hZ5z64d5MMn/+g+2jAoPOnLYCQV3r9F86NNWuR0uGGkQ4iARAlJX3TRRXokN2YNYjREGgNxpUL7ZUZ9PDpYx8Kk4Y99DIFLwyAWKKMy0mGHWdfp1ck5EDxeIhbKAlQFH++5MevNWPRorrxbBmbCosfyGzlypN7HSJe8WwiJ2hSFJ9V8LHrWaZClgRfyZzZ8LHpcMgnGqicuNMga+EP09G7t0zlVThjUScYd3U0mjOwpowd3lmMP7yhD+mZK/y7p0rtTqnTISNAdqZLi43RDbaxUyXEDu8gvf36sdOkQPuLLLVIW+VJlkTfkteIJN8lXlhZIWX6OHrZgyOG95Uw/XSExdHjP9N705aXCO6YA5n3znShI/QEFON8hHIVuW0ObbezEOvzzn/+sMzVzdkLqF1xwgTz44IM68//jH/+Qzz//XJM1xAEZMCXcW2+9pQNd6OlKDyCUqVOn6pmHHn30Ue3RQYFAgXHppZfqcywODrDkIRAsewI1JbONNUkhgtXOEo0ey55tCm1DOgSz7rTwgwFyDKMTZqYmKGIPL0H9tL1A7n518X6LvBFL3ABBqCh7q+RuWyPt0lLkrl+fJ2NGDnIf9Q0KY4aToHH77LPPdu+tD4wdvJsYOIt3PHbsWF0Y+4Pnn39edyiyboyBA4u8TRZ/+FfjYkeXeIgaAsAip2SjOzzSCgSNBcgxLDzGUIGksdYZOteA85yWB9totlT5PYEliNXIPQFWI2Tj1HuDBQUQnTMonNoq6NiEdIOEQyPcxIkT9ZSATJN23XXXaQKi0EYWg6SxMBlXm4L5448/1oX3l19+qWtX6Pa411FrY2xtrH+nlY/kA7k19O0YXKtb+6SwkzjIKSjT1riRdmqqVVBpT/1vmM/VCVUVWMsxisAH+kXi/EbyB66nDCXhDbyL1157TddO//CHP8jPf/5znSew0M1QE1yP5W1qU2jtFAzkB94/6Zf3ahE42qQfOQmJDGn8qMnYM2bM0NII/tTnn3++JsR3331XT3gL2aKto6ezzrUmQUPaZhzmc845Rydaqvr4ZmOVO4Fl+MADD2hiYHwVBsriXKQDyIFr0XopGAD7IBsyEvuRA8gwxIHfgBTB89kmrsQbwkKesDgQvEPeJxY4489TkPP9hw0bpgMNtBTYvH++PwRD4c03ohZnpBzet57h3u2GSfqh8dZIOFzLN+MbgaaQCwpKKmTT7mJJTlI1jIRYSVDEjC891jnGOY2gpkGWaLijouNUXpQnR/Ztr2eO8qehGKkEA4f8QluSN1AgYo2fdNJJeghbCkzeM/mCCWAoED/88MM6N9Snn35aF5a8b/LPJ598otM2FjzXHYwG7NaCNt0hyFT/SJwkLrQ/MjAJnUTHoPlYZqbDDNr5qaeeqsmYBEfGN4BgIWcIFCsDq+O8885zH90PiASLg3PJ/JDCKaecomsHNL4iz3AtzyYhkwn4SGQQMgfHSPBYPXjdoCWTKaZPn65/C78BCYh1iwMBufL+kVSw3j3B96EBG3Khim+8bih0Cb1799bvHEuT2hXWJIUv7x1rE6KnYZd9kB9SA4WBseD55obojUbPdw6GtOgkdezAjnLCwM4ytF+mHN6jnfTrmio9spKle4dkVQuIlQ7piZKWFKcD23HabbJWOqZEyZ8uHyOdsjLcd/MN4oqlTNxJq74AkeNxhFHC+zN46qmndFvRzTffrGu65DvSPTWi0aNH68kqeMekaSaZpjZlSTwwtFmNHFBVxKLFCjMg0UHqVAvJ6GS6KVOmaILGUsdSIFNifSHPOIGFhjZO5j/zzDN1QvUGrv3vf/8rr776qtxwww0yefJkrcmb5951111y5ZVX6sKDailWPRNoXHbZZVrqIUOg5UMsniATUUW1HTQOPiBmCloCNTbT65WCH6sdI8Fo8iwpvEl/LNnm+3MOgXPMOgW1r7TkD3bllkpJeZXsK6jQcsyuvFI5vHuqKgQOnB7RExR8EDSzY1EbdRK0J5ChqBVC9ljlBnfeeae2sidNmqRrtR988IFcfvnluuAzujjHbrzxRu1NNnToUPeVFv6iTXqtGEDUWF9OQIRY2mQsQAaCULEa8LjAYsMSNu6JTlCVRG4h0TZUlSbDYrWhGTKHKAUJVU+q/Fh6WHPEg2o/hIAuS7UW7RdLG8KgEYnneeLZZ5/VhO/tmAFWIoWYIXsyIAUVpBEsTC2DuGOBGmJqS+Cbm/TBu+W74sHEMMWkKdIQVj7pjvOwdPGbx5rn3RlLHquetGAkPL4/xoOx6glGujFoKL2lKmucxlaGIWbIgqH92kuPjr7ThxN8S0jcDLfcEEib/A5+E+mPa6ndGh2c/INljzGEQULASMGhACuc5/BueG9tLe2EijYtrTQnsNqwxIYMGaITLzOrYMUw8QQNdCRmfHWxWKiiI51ggdPQavR3bzo4NQqkFVMQeQMWFtYPHjVksGuvvVaPXAcBoQNDGMY/GLKAYIgD8YXsqaVgYUI07KOwY/3rr7/WUhDzqCI7NJbx2xqQC4x0w3eE1Hl/7KMRlu/LPo6zn9oY6QQip+CFJCF4vgckSQ0Qoufdc56pARiiJxiJoiGi9wW+IWmQGsWECRPce30D8iX+xBXCxlBh35gxY3Q7A/fiN+F/jkwDcXMejgMMusVv4TeiweNRZOE/2rS00pygkYeEbWYLevvtt3XGRL4hkZOwOY6eSCH73HPPabJFo4Uosbqd8omx3NAY7777bu3na3quegPn8WwyKc9lHlRmR8e9zPTYY0JqLER87rk3lhT+9mRA2g7Q7Gkz8KydvPTSS1rTp+HYomFgrfKOKfQa61wDCZI2IG0KWwpX9rHOd6SmBgFC3hTykDdLto2EQ6FBrQ+CJbCfbYInkD7QrZWhpz27LFoukFYskTcDIF6sWjRHI4Mgn0CkyDNUw7F0IVFa9Nk208NBvJAomdKAxln0RzIrlhkEC+kbi8wJU93FKicz0yMVEmCY2/vvv19X7R977DHtxYNVhaSDRYU2j889MhBxpe3AE/wu9H9qGbj8WTQMSBlyxgrnW4QC7uMkdkP4JhiCB6QdSNykPbNNIN3RjkNhTe0LCxoZxKLlwhJ5GwYNTFSF7733Xl0dRtL561//qjM9RM9+ChssM6w/Gmdvu+027b3Dfk+iJvNTs4D8sfgh84bAfbAEaQtAwkEyotDw1v7gLyAzNGcIiThSKIai/bcmIJXwbSF4T6Jn3Wj8AJ2bwgXdm+/o7Ddh0fLQphs72zKwwNFbTSMWuioaNz7uaLW4haGxYn2zn+PUFvCTx2In89Nl3oDjuE/ScIrsQwHRGBjmgEA7ATUKPH7wBMJKpGChYDASAbUI9HtqBhA9+4g/z0VXRZZgHwT12WefaRLnfkgC1EwsXDo5NTYImpogVja1PBoa+QYs2UfNgMKY70haoMHWomUDjTz8PRUsIgKQpGkUhRzxhKHDBhIN+jzAssUdDL2cJZkcIkAvdwJyp8EW643qOBY9hUVDYEgEqvto7rik0T6Ax88333yjG01xo4S8IXGIBbLHh57ncG9qCFzHfqxNwPORgHDXpH8ADbtcb9E4qLmgsZuCsqE2FouWB0vkbRBkVKxuCBpgqd1+++26ik21GhKE5OneTganAxTH8bbgmhNOqD/sKYUC3glYvxQCWM5O9zhv4P7EATLG+sYTh2vZ5jlY2qxjZaP90sEKP3ssbc5nIDNImt6szvYCrHk0fBrqPONp0Th4l9bjKPJgibwNAksY0vX0RsAlEcI01hiZGpdI3OPobQphc42zExXAgwafeEgVaxiC9kebHj9+vC48kFSID/INuiwWPlV6GnUpELgXxEwhQ4MqFji1A2/aLY3B1Aj4HfSUbQzcnzYAAsDax6WPwiIcQIaiUOJ3RgKwymkst4gsWCK3aDZAxnTPNgUDHUSQR2h4vf7663XBgP6Ndo/cguwDIVIQQebIOE7Q9ZtCBDdJXCix6BuTVjgO0T7yyCN6Gx9txgGhFhIO4C76r3/9S3d8sbBoKlgit2hWYM0btzhIGIsc10cCBAvRcg7WOfILxI+3Cw11TkkFYK3TgErjD/IKQyB4c8F0gntRy6CQgGzxgadGQAGCRk+7AXHBl564oNdzf0ZKpD8A+2jk5Ty2nYULGj335XfQOGth0VSwXisWzQo8KJBV0MzR6tHnkTnwmkGrpcEVP3p6NHIenhQQL54xeFk4JRzuhUaOro4XBrp9Y0QOKBAoTOgZC1H/7ne/09fhE8/9eTa9EHFnpAMPAT0fkqZwQbenERaJiFoFNQ08aj766CPthUO8aST2d2xuC4tAYL1WLJodWNZOn3M0WgZSQj83HVY4jk6PNQ6502kFoob4nYB8OQ99HML3F5A1xgyWOPfk3nTEwqOGcVJoH6ABl/tzjDhDzBQYFDq0KaDX0wvSxJnGWKxz9tO47K33pIVFuGCJ3MJCAaucUSvNyH1o5PSSpbESlzzGecc/HbdIrHE8adDpCZC/U+ahARU5BakHC5/zkWkgfn/Ade+//74e4Aww8QUdsxrzBGoINOKaCTToG0BtwqL1wBK5hYUCWjeWswFjaGOlY3Ej+yDxIPdAgFjr7ON8CBJS92wcpUDANx5SpoEWqcVfIuY8xtehtysFCeto9DyPrvPo88Z3HtBLlpmNqFEArkGTh7DxwAGcj+895/BbnddbRD6sRm5h4QYSCx40WOA0uqLBY1ljbWN1Q+5IKmZ8FKQeNH30dYYXMON1I8HQaQoXSgZA45540XjOGOULFBIUDOj9DGbG9UhG6PAQuilQkHkoKHC3pDBhqjUajGm0ZdAyM8oi8aPAQbOn0Zi4MkOSReuAHf3QwqKFAj/2P/7xj9rt8oUXXtCFBtIPEzxAxMyLSQZGe0ejpxBCj2f6QKzuhx56SE/0YBqDIXKGL6AQoJBA8uEe5rhF5IKxVqy0YmHRAkGNgLFwqC1jyUPE1ARo+MXChuQ5B7kFPR23SyQZdHz20djrJGkIn3HFKQholGVkTevb3npgidzCooUCSQX5BBJGroG4kWoYSx5CZpvxZ3CNRPrBykb/htAhfSfYR4MpMO0BSDgWrQNWI7ewaKGgwRKfdNwdaWzFGqfzEZMco4mj4SOToJuj2WOp4+uOeyauj04XTIicxk+8Z2gcZcRD9HSLyIeW2CyRW1i0TNC7FLKGoLGgGbudJRY6mjkWNXo5ZI+MQoMoDa5cR8Ms1xlg0dNoi7cKPWXR2y1aB2xjp4WFhUWEwzZ2WlhYWLQCWCK3sLCwiHBYIrewsLCIcFgit7CwsIhwWCK3sLCwiHBYIrewsLCIcFgit7CwsIhwWCK3sLCwiHBYIrewsLCIcFgit7CwsIhwWCK3sLCwiHBYIrewsLCIcFgit7CwsIhwWCK3sLCwiHBYIrewsLCIcFgit7CwsIhwWCK3sLCwiHBYIrewsLCIcFgit7CwsIhwWCK3sLCwiHBYIrewsLCIcFgit7CwsIhwWCK3sLCwiHBYIrewsLCIcFgit7CwsIhwWCK3sLCwiHBYIrewsLCIcFgit7CwsIhwWCK3sLCwiHBYIrewsLCIcETde++9+VFRUenubQsLCwuLCEJtbW3Z/wde8W5f1dagEg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5" descr="data:image/png;base64,%20iVBORw0KGgoAAAANSUhEUgAAAXUAAADgCAYAAAD8IfaMAAAAAXNSR0IArs4c6QAAAARnQU1BAACxjwv8YQUAAAAJcEhZcwAADsMAAA7DAcdvqGQAAITuSURBVHhe7Z0FgF3F1cfPulvcPYQohOCuCe4uLdYCLVK+Ii2UQimFQksLLRRvcXenUDwJBIITI0bcNrtZ9/3mN++dzd2b93bfeyvZvMw/mb33zrV59878z5kzZ85NuOGGG35MSkoaJA4ODg4OWzQaGhpWJdx0002Nv/nNb4JZDg4ODg5bKv785z9LYnDdwcHBwSEO4EjdwcHBIY7gSN3BwcEhjuBI3cHBwSGO4EjdwcHBIY7gSN3BwcEhjuBI3cHBwSGO4EjdwcHBIY7gSN3BwcEhjuBI3cHBwSGO4EjdwcHBIY7gSN3BwcEhjuBI3cHBwSGO4EjdwcHBIY7gSN3BwcEhjuBI3cHBwSGO4EjdwcHBIY7gSN3BwcEhjuBI3cHBwSGO4EjdwcHBIY7gSN3BwcEhjuBI3cHBwSGO4EjdwcHBIY7gSN3BwcEhjuBI3cHBwSGO4EjdwcHBIY7gSN3BwcEhjuBI3cHBwSGO4Ei9nVFfXy8lJSWybt06m9avXy/FxcVSWloq5eXlUllZKTU1NVJbWysNDQ3S2NgYPNPBwcGh7Ui46aabGn/zm98ENx1iAUQOYZMg77Vr10pRUZEkJiZKamqqJCcnS0pKiiQlJdkl25B5RkaGPSYtLU0SEhKCVxO7n232kfzbXMe79J7r4OCw9eLPf/6zI/VYAZGXlZU1ETka+fLly6WgoEBGjRolmZmZ9ji08urq6qbk3a6qqrLHcD5aO1Cyh6hJCAWuRT4EjlDQpPtVUHANL/ED9gH2A93WpR7rBIODw5YPR+pRQokcLRxCRiNftWqVdOvWTbbZZhvp27dvE3m2BZhmAAKDe6oggPwhd/Zzf8oCkXsFhZfkOVeFS3p6esglpK6CQwUL8JN+uCXCQH+zEwwODpsXjtQjgJfIsYcXFhbK6tWrrUY+YsQIS+RKgF0JEL8SPUAgAOz9QLf5bQgK77GQMyTPb4ew+X0kJXCSmowQBNqzQDgo2NbnAvlrCiUcvMc6ODjEDkfqYQCZQXpK5JhW1qxZI3l5eTJy5MguS+TtDe0B6KAuz4Q8EtsIBO82+yFowBLiBxA3hI8wUCLn+bGtpI5g0H1ci3XdJuk6S45nqdfTbZKDw9YMR+oeQEx4qaDJsg6hQ+S5ublbFZG3F9D+6+rqLEFjRmIbkxGpoqLCHqO9AxLPXNc5h2dNgrBVQEDqEDmAwDEhcYyON6jgUOjxnK8CwZu8ebrO0sFhS8VWT+peIidB4mif3bt3l2HDhlki95oUHDoXkLWSPQJCxxJYpwel22pqooelggGoYFDNn3Ulce0laB73Yh1BwTbX8vYAdN3bO+B4lnotJxgcNjeiInUa0qxZs2wlJmFz7dOnj11ChAsWLJCcnBxLhjQQuuKLFi2ymu7QoUODVwmA/Rs2bJAff/zR2qYHDRpk89COly5dakl1wIAB9li0usWLF1tyHThwYFOXPlZAANyH+6s/OWXlntjI+U00Vof4AISucwO8pM+2Js2jDnqPpZ4r8XMd6h71EOKmPei4Akv267Gaz/XI4xy9FskrGFjXBFRAsM/BIVpERepU9ieffNJWRohx+vTpcsMNN1hb6NNPP20rIgS8//77S79+/eSZZ56xeWhSBxxwgIwePTp4JZEVK1bIq6++atdpDAceeKAVDq+88orNo0JPnjzZEuxHH30k8+fPt9fiukcccYQ9JhpQXuziEDkEzmAnSx3s5D5OI3cIBeonSXsEkDkCgLrOOgkhgIlJt71CgnqrnkbUayV4yJtjdSyBfK6TlZXVJEDYz3He8zg2XFLBgGDhvg5bH2I2v6BN//SnP5U333zTkvM777wj//rXv+SDDz4Qcz05//zz5f3335fbbrtN3nrrLbn//vstyQMq/7PPPitz5syxx77wwgvy6KOPynHHHSc//PCDXHvttfLYY4/JJ598Imeffba97t///nd7PNe5+OKLZcyYMfZaLYEGokROTwIiZwmRO9OKQ2cCrV9NRBA9bQDiRjCw9G/rsdRXdTWF/KnTELafzCFwXedYBAPgWM6hnut+FRDALyh0m+upMHHYshATqaOx/PWvf7XkeM4558hvf/tbOemkk2TXXXeVlStXyt577y2HHXaYnH766bLjjjtaLRty/vDDD+35y5Ytk9tvv93u32677eSrr76SE088UY4//ng57bTTZOzYsfZYBMLPf/5zKzTuuOMOe+3HH39cevToYQWKHxA4ZhrtvtKzgMhZ5ufny/Dhw51G7rDFAsGg5K+kD2Gz9G6zjuCgJwo4R0meus8xbHM9ehBe0tdtFRwqLABL2hZLyF57A9redJsl8B7r0HmA1KPuo2GH/t///mdJmQpEpaGrCPRl+/O8REplgmg1j4pAQkvx51FRtZJwHa1goYBGjs3/66+/lnfffVeWLFki48aNswJmv/32s3Z7bzkcHLYkUPcZn0JB6dmzpx1zoseJWXPChAmy0047yR577CH77ruvre9HHnmkTaeccopdHnroodbMuc8++8ikSZNk++23t2NdgwYPlj6m15qblydEIaqtq5Ny00PAaYAxr3nz5tk0d+5c21uePXu2fP/993b7m2++sXm0OdoeCtp3330nX3zxhV0nn+0vv/xSvv32W3ss13XoWERF6pA4hEmFwGcbIPWZjKOAzNHiNU+JXoEE5xhmYyroYjLIqnmcQ3cTzYFBTQDBY2Ps1auX3faDCoqgoQJPnDjRTtWn4jsid3AItDsS7RbBQDvC8WBYv74yuGcPGW3az45GOOy9226yjxEMU6ZMsW3p2GOPtenoo4+Ww484Qg40+fsdcIDstMsuMm78eBkyZIj079/fXpc2qz0JTEdwAA4UmFXpsbNO79mhYxGV+QUpi+THzg1p0lXDPDJ16lSbry8PzYE8zCpIdl7kJZdcIjNmzLDaBpIbaX/MMcfYJVPtqRxI+8MPP9xKeMgY8w2mGswyVBC8aTD54KkSDvQkuD6VDOHj4OCwKRoa6mXpZ5/Jgg8+lLoa0yPOyJSU9IDXTqZRypINQScb5csqZUbpYpmamRVYZmVKYnKKdB8+PHg1h66CqG3q2LXvueceue6664I5YiXyvffea+3V2PF+8pOfWLJ/4IEHrDaAhn3GGWfYcy+99FI7EIqG8NBDDzWR86mnnmoFxlNPPWXjqKDZn3DCCVbqf/zxx5bkuRbEv+eee9pzwgHTzsyZM61Q2HnnnYO5nQe0FHoX9DpoAHSbNVEmzEos+Y1oTraRmO2WTEsODu2JCqP4fP/Ky/LFk09IyfLl2DvxMw4kg0bT7lhni/qabjR76mlmcJmSnSPJ+QVynCGQFEP+Dl0HMXu/RAsGbtDYX3zxRbnqqquCuR0DBnI/MxoIhLmb6Up2FiByJjLRK0GQMUYAcSOYSDQOzE667jVJ6TbPScGxNCBdQvy6zW/jeAQB65zv4BAJIOxv7/6XJfRGU28STB2i2jUYCmcJlTewNBuEd2NZb86x22ZZZ1K5aWMZffrKFW+8KQmu7nUpdBqpMziK5gr5hLOJtxe416effmrt73jidCQgb3og9FAYqKXSQ7KDGXwyPRdIl/JQFnovJB1c5lh6FTQWdWXTJYDEWVcNnm2u4xUOkDzbJNYVKgh0diRlCpecQNi60Gjq0HuHTpZk/OHNdoOpf5awg8TOdr3dDubputlXUVsni0pKbR3uMWiQ/N/LgbkmDl0HnUbqnQkqKPZ8CPOggw4K5rYf1LwCmUPqmJ8gUEicwVqdaNIegLgRAPwmr0Bgm9+neSwpiwJSR5hA2Gj0uu4VAuSxT4UF2wgABrsAvyOUEOAclhzrBMKWB0j9o+OPMhp2kjRzNrQbCc3zDLzbRaaOfbxilSSaetl9oCH1VxypdzXEJamDadOmWa0XF672Apo4M2ExsUC2mHmw/0PkDMp6NeWuAEhaBQDPQslfl+QB1kkQu5I156q5x5tUMKhAUOGgBO/tIfiFgAo7zec4h85HnelVTjvjlJjMJkWmzn+yao0kmjrVc9gwueS5F4J7HLoK4pbUsakzGQm3rLYALRzPHJYktGHIiQFbNa/EGyBpJX5NbGtiW81GCA2EgfYGdIlAUHAc+YB9kL9uIxyV+HmWJAQDS/LYx7VUwOhxTiDEjqqVy2XGBedFTeqNJq0xisAXq9dJUmKCDJwwQX7+n4cCOx26DOKW1AkxgA0/1jgxmFf4NB3ukWxDJup9o+YJh00BwXvJXwUA5E3PgP0kr1lJtXbyIH3V6NnnFwhAyZ/jlfg1D4GgeSwRBrqt99naBULVqhUy4/yfR0/qhtVXmXf41Zq1kmye9ZAddpCz770/uNehq8CRugeYV5iFyqAnDR9CwqzCoCdLZz/uWPC86QlB5LpOgswRDCosVGB4BQKCQgUAZA/IZ79CCZ39HIvw8BK+VxiwZD+CQgVDvKBq9UqZcd7PYiJ1q6lD6ub5DN95Z/npnXcF9zp0FcQtqeOnzmQlpka3BLRFNHLs5Eoi2dnZlsiZik3ldejaUCGghK/RFEMljmM/5K7avq4D3Qa8ezUXaT1gm/2QvCbOpfemYwosEQi63dXqUNnCBfLF/10SNanjAbOirFy+XVcoKUbQjdl/fznpppuDex26CmIidbQiXAbRnoh0SAAuGgyzRVkyRR/NFoLEtk1DII+ZpF5AqJAvlZ+Zn5ApWjJxI2gsBPvSMKREhWS2KeYPbwjfcGBGKYHDIHVtsArKD+Gzn9+gjZRBTyZFafAjh/gGwoC6QJ2ljmnvQAUACQHAMdRhzaO+cryC+kUdIk/3kcf10PK5j+az1B4AiXrnFQgqKLhehwgEU5aib76Wb6/9XUyk/mNJqcxZXySppmwTpkyRY//wx+Beh66CqEmdSk3YXCok8SOIb064AOKgY38mj0A/5513ng36xeAiMV0WLlxoQ+ZSyQHHEraXRkQeH6og0iPn0Iio1BxDlEYCAr399ts2eBGzTglGRPiAlkAwITxVDj74YNtguCbmFbWT08BoqBA5ggIh5OAQKVQgQNwA8vf2FtinYwnso66RR7vR+sg1qOcQN8dA4hwHqXu3OQ5wnAoA1knETOIaCAqvmUgFxyYw1yqbPUu+uOrKmEh9qSH1WZC6ude4gybL8Tf8KbjXoasgKlKncjEr9JZbbrFxzVWLgDwhcab9U+GYMUp0ROKp33fffZa4CQ1AvHR1MSS624033ij//ve/LVETL53gWwiEO++804bQveuuu2y0OYiYCqr3QPsnFG9L0HgyRK5DK2edcnAdNHE0cmdecdgcgOghdRICQE1CtC8EAUu2VSCo4ACQNsdovWXJNmSvgoIl21xbwXnkIQASly+T0n/fxyBDcG9kYELSwuISmV9cLGnpGbLTscfKoZdfEdzr0FUAqUcsrtEaIFTIkUiNxDb//PPPrTYO0HrRLtCk33vvPVvh0IDRJjC/oD0DKh5aMxWNfRzDh535whHbXINrbbPNNvY+TLuH3AGx1Dk3FCgH5pz//ve/Nswnwb/4OhOEzjUJvQvJEw8Gs5EjdIfNARQfNF2t+ygXKBnUT3q92267rTVH7rDDDrL77rvbULqaCHtBHvWYY/R4zqVOcy0Sigt1HiWGhICg3RYVrZdSo0TFilrTdq0oMH+qzTWLNpTY8ShMqQgf2rbD5kfEpE7FwOZNpYGQ0QRuvfVW+zK9XT20AQQAlVfBOvmAF8+5up98/zlseyuj5rPULqYfnANRk+h+UqkJAYxtHiJHSGC3d3DYUkH9RxhA2hpX3SsQ6CFD9ihRkD9hMjTxEZvddt1NhvTtE7xa9AgQemD8YK0RDt9++40dv2KMjcB7KHMkvnZGTx1FDUWLcTLGxBgbc8Tf8YiY1CFNKhLaMpozH59A+4ZA0YYBXT8kN4OnmgeBk4ftGlAxIVwNlk8Xk8S3QjGVALqU+DWTB0nrtSiD2uX9oKJD4HwjlYpNRacH4B+g7UyondVVZIfNDRUIDHLGWh8hdc5NMm1ywNChMti0aWKp9+7d20Zcpa3RtlWpgg/Q4hnHYjIgY2e0YYeORdKBBx54XWvhbAGVgpfFQCnrTMWHdImvgg0bKcyXUhgU5XNzmD/Iwz7Okg9YQM6Ybfbaay9rIsEeT/x1SJ/P2RGPnZgqLOkVcA4VQgdd+QIL50LWLYEKhIBAADFQ25mgZ8EXXigrvxvfd13ykQB+H+MEmJWY5IQ5id8K+dMIEAQ8X2/vx8GhvVC2aKEUzvg0anJloHS1UbZKq2skLSNDtp8yRUbvvIslcybmMcMaxwl6DihwLHENxixEPsegFMIhDh0HekwRk7pq6iSkMKYMiBjpjF0PckJi84EMNGYIH0ImTzXnN954w9rh8XThxUNmvHSOp8tIRSAP6U8e3xWlMkBwaOLEWcG2COm1BO6LoODenWVyoeehrpQQO+XFZsqS3gY9DPVQQNuBvCFxfi/PjvIyYQrBqIIAIYCQZB1hgKDiGM5ByNGboSusJrDWnouDQ/E3X0vx119ZM0o0gNRXmvpWXlMryalpMmznnaV/Kx+AhzOo+9R51eAdOhaQeqdNPkJ7fvnll+03EiHnjgSaMJ46aPRoCx0FyBQCRuvGhASx0jvAkwcyD6cNQeoQv44ZqJZO4josySMBGgbrHM+5kLcKBu7JPsYkOI7rKVSg2W53UKBQLpZeIeN6BVsJTJ358fFHZcmzT0dN6sRR/65wvawqK5fM3Dw59LLLZWIMYTgcOhadOqMUssHc0tGEDrgP/u1o+qT2BmYTzEsIKjQQei8MytKrgCg7AhA6xK2Ez9IrEBAGED1LBeewH9JmXa8B+SMQSKwjfDgOeMme3+YVCKwjUBAMrlewBQJSf+IxWfLMU1GTeq2pO1+uXSfrKyolK79Ajrn2Ohltes0OXQudSuqdCUwUaOqYcdqL1CFOroutHOLE7RJyw8QDoXdFkoPEKbc3KekjEHRdNX2AYOA89kP4nKN5/EZMPiokOIcE2SMAVBDoJBntFZBcr6ALwLzHJU8+IT8+/URMpP756jWyoapask19P+6Pf5Jt9tgjuNehqyBuSR1NmglOaM6RhBVoCWizDOZi12b8ALsgS0wsEFg8Qkkd4Ink7SGQ7xUSED6ErT0FElBBwbaeC6Gr8GBdNX9vb4ClCgaOUQHh0HbwKbsF990jK998vW2kbhSak/58iwzbaafgXoeugrgldcwiDFrix8vAbSzA/QrfWsgI0iExis9ovyOZTaHEr0uSCgCeIUmFBeYeyF6PZZt9eixkzpJtnjXrHAvha0IAQPgIAHoUeDl588ONZ2zNgNTn3f53WfPh+1GROkcy2WjGqtVSVl0juT16yE/u+Jf0HTUqcIBDl0HckjreIWjqaNTjx48P5rYOyAOtHJs8ZIJWzsAn7loMOjqiaF9A1F4hQKJnBMGz1H1K6rwT9nkJX48DehzQ4xAemIHUPMQ7hfwhftbJ9wqKjnzH6xcvkjlvvSX1psypmKbSMyQlI12STcrIK5CUrExJSUuXzG4FthwZefmSaMrUXrCk/s/bZM1774kkRknq5rlOW7lKqmrrJNcoS2fdfa/0GjYscIBDl0HckjomA1wnabRMqW4NuBPiPojLIA0bsw1kTopXE8uWDK8QUCKH3JXgSbofQJDUCYieXgDH6T4VIGo60p4E710JnzpBTw1BoOv0DlQoRCIIFn48Vb5+7mlZNvNzc89GSTLXTTLX0pRirp1s8iDxVHN9rpmSYe5jtuvN5beZcrAM32VXSTTljxWQ+g93/ENWv/u/5po6q1jNNMu7bsAqpM73SWvMc8vt0VN+etfd0mfEiMABDl0GcUvqNEzi1NDwmB4dCjRkJkMx0YkGj788XXgGQEnOxBI/ULs+ZK8avGr7KhC8+RAq+ayTzzrgOEAeA8bUEa7BcdwD0lfTD4SfbepTtqmDKz+ZJrPfeEOKfvzR7rNCwBxvEVxyvmVTuwjkQaZV5volZWVy0q1/kwmHHCqJ5nqxAlL//k/XS9HMmebiXJ37eNg7DJTUpxpNvdqUJ88oPefe/2/pNnBg4ACHLoOoSZ3KjVkDWzMVG5s14W2pkPiGEyIXctQ8fLgJysWgov/L/pzPxJoPP/zQeqjgv04eJIsDPbEsdFIUXidcBxMIea2FyqWcxHdn6Z9YBYGjlTPTlevprFO8WGiIDg4K6o8SP8lL/t51jqG+Q9YsmRpvB4UTEqV2+sey4cP3pXbDBmkwQqC+wdR9c0wD/wyn4v9dD5ebPAYjodn6xsC+SnPdKnP9yqoqOeVvt8n4Aw5os6b+7e9+KxtmfR8kdeAld5ZA9wW2jRiSqvo6eX/ZClvO/D595MInn5aMVtqhQ+cDUo94RimgIt97772WhCFdzBQMHEKQt912m/3QM+FzCQGAm98//vEPS+YIAabOewctv/76a3nkkUdsHBkEBdeg4Tz55JM2ABEDnczSxAf86aeftu6JzKJEcBCgi0YTDjQuZmZSXvWLxyOGwEOUj4qJnZxZr8x0paxo9Q4OXqCJUy8wuWBmweyCfR4lQOcmoBTQDjSh6Oh6D1PHqj6bIfLjYsk09TXDXCuLlEJKkWyzzDbL3FRSquSZlJ+WKgXmXhB8oVFA6kxdhWLre/eRhatXy3fff28VHw3DgTJFj5NZyQzu44WEsKG3Stmb9TjNtdZ98L5UrVlNIwlmtg6OpBwLNpTaYFHpRhna9eRTrLnIoWsBhTgqGwOkSyUiGhwEzYxNNN/XX3/dkidT/SFcYqETEgDSJIQoU/4fe+yx4FXEzsAkmhuRE/ngBdf55z//aaO6ISywg0Pizz//vK3ATCRCYBAoDHIm7kxLgNSxhaJFISz4IAfR4miUY8aMseXhWs6TxaG9oXUPIQBxZxohYCqZ1c4D+0WSzJ8UjjP56ZC9SZkpSZJjyJ0EsacnGq3fnhHQsFE+qLu0Pdx0aR8asgMSh9Rpmygt1PUPPvjAhqF+7rnnrFJEeumll2S9aT/RELofVqc35U4zbcmhayIqRkPyQ9wvvvii/O1vf7MfrUDrRQvfIzgRAc0Fl0K0dcJ/AmzUkL8CjRstAwEA2I+2gXatA5tUWCoqJA4ZAzQjNCHMOqHAgOc777wjDz74oDW/oM3gzYL5h8YAmfMFJbxiHJk7dAZoH36Qs0kyf6xZJpgCVvwAAj3L3lYJgtBRfPDqQrHShJJC22Qd8ifeEnneY0YysBkcF4gGlK9JKJmEcrfYCBDiHNHmiLVEnkPXQFTMhgZCMK7JkydbDRttAM0AjdgLuqvYGb0gT0ElpXuoQLvBnOI9B9LVPDQRBXnhCJlBKio+wgRNBvJGcFDJMbeg1XQWEFJTp061vQ9MTQg+hAzjAxorJlSDd3AAXl2aWpKUkmrbiYJ1lCw1C1HXNWIi8ymIeUSiF0zAPdKYsWMk1hZQY9qg3r7OEPgSo5RRpzFpEkWVnjm9gaeeekpeeOEFu00+9R8FC+XKzxMOHYOoSJ2KRKVREwYDQmjd5EFYegwDkJCq5kHC3kFIhAODnWjmgHPQzNHyVQsnj2O4FkQI8D+HDMPFj6GC002F2Bmw5ZqdrZWjvRC4jA8DUH7KgBbDc2If4wvEoafCv/rqq7Z7/Mwzz9hGwMcFsIkhBOjpMJCMnRQh4BWCDvEPSLRJ5Bvhn86gpLJqG5AQoyKhp6GIpBhhssPEHZp6ACh4LDG1kuhF0DtGyKBooZTRdvEYcuh4ROX9ArEw+AlZqbbJuQx0Yo454IADLCnz2S1e6O23325D5WJq4eMVvHwGRxEIDGLyjVLMNviHM1gL+RFvHe0aIj/00EOths03STWOCCR/4YUXtkrU+KlTRmzxnQFs//x2yoiJiN+PuQioBwWaChVc11l6eyfk8UzRwBCYqs3zrHj2/GYNt8tgHds8D7XhkseShDDz9o4cNg8W/vt+WfHWG9KAUI6QlBPNcXOKimVpaZk1e9SaenDxcy9IP2ZwtoHYsc1/fsHPAwOlUQA+X19VLTNWrZGkxAQZMHacnPfwI4GdYaD1XJfUY+qpq5Mdi5hcGtE0eTkQELZwunqso1nSDWQdTZ5jGeBEUrOOTZtgWNzrnnvusaTDxzXQ4NHK6R5CZBwDKUFsaNxUCmZ44gnD9REo3LM1MFiEsDjkkEPs9TsCEC1aNeXDJZJyUT7ItSXvnHCg4qu5iSXP0rvNkjxA41DiV7LXdcYvWKcMHAOU7EmUj3foFQK8BwSnQ/tizt//Kms//kgaTRuIhtTnGlJf0t6kbsow9eTjpdGjSEQCSH2tqV8z1xSaOpUog402fu699wd2OnQpdOrkI4gdGxzpuOOOC+Z2HCB1PiyBtt+aVh8tIE16J/RAMBlh8sEEBSl2lAAJBYQAJK/CwL8OdKnET1KBoMLCnw/JA4hehYCSv65r78BpXi1j1s03yrpPPjEvq6FNpH7Rs89LP6P4tKV+QeofHXOEJESpcEDqa0z9+GKtIXVTjwabnva5D/wnsNOhS6FTSR2ygQyplGjvHQ16Dmj3+MG3F6lzPXoXCCg0c7RyeiudTeaxQoUAYAmp81v8QoDnxbEQPe9MNX6OJZHPOST2c7ySPglhoL0B3rWus48e2NaEWbfcZEh9OvaINpH6r199XXq28VsEltSPPdK6JEaDJlJfs84K8dGmTZ18818COx26FDqV1DsbmInQpPmmqbpExgrMK9joITp879HKIXSIKp7RkhDwrgOEGmTPcSTMP+zX8QDyOFbzIHfGAxAYmOJYV4GAkPTu35IRC6njx/41Xxkqr7DvoMYIzms+mirZ3bsHj4gNsZI6gmVlhemdrl1n6/y4KVPk+OtvCO516EqIa1LH1ZKBS2K/oCnGAoQCZhY0UTWxuNmn4QEBQdqhiN+7j3X2QfwQPOuQPlo/+8lDQJCPQOA4iB7hzLP39gLwLkIQoEFyTFcTArGS+pfrCq12bB6VJfVrp30imea3tgU1hevkk7N/GhOpLy0tl1nr19vnPvagg+SEG24M7nXoSohrUtf4LrhYqRdKJIBE+GoS7oSYWPgYtmqSjszbF0r0XvJnneQVCizpCfBulPgRAmwjAFiqEGCb/bwrNH/eG2TPF/BZzzRL8lONEEBIdHRvqyuRetXKFTLj/J/FROpLgqSebp7dxMOPlCN/97vgXoeuhLgmdUiZCQ+4T0LOrQFiwA6PMEAjJ76N+tm2l03eoW3wCgElfG/S/KaegCHDakP+RE8pXPqjFK1cKZKaJomGyBMyM6QxMUlqzHtHgOB7DcGnmYQQyDDavyV+8/4hfxUQ0Qr22X+5WdZNn2rdCWMl9WqzvG46pB65chIKVatWyozzzo2a1OtNIRaVlskP64sk3TyPXU8+VSZffHFwr0NXQlyTOhObIHWmSuPrHg5Mc0YzZ5IPnixo5mj2NOQtYfDToWWg5X7z8kvyzQsvSGVpCW5AllwbJVESUpMlPS9fMowGnJiWKqnZOdKYkipJmHNysiUhK1tSTC+t0RyvrqEIf9YR9kr2CANMQuTZ3kAwP8tc9/vfXikbvv82Ko8TP6kbcSa/ffd9yTRlbQuqV6+ST39+TkykPr94gyzaUGJ7PLufcpoceNFFwb0OXQlxTeoEN2JCEAObzG7zA0+WTz75xHbXIX60eRol9llH5vGBwkUL5bOHH5bF06ZKdVmZzWv2Zs17TjKaNx+m4J1DdhA4ywpD3r0n7Sh7nHmWdBs0SGrNtvYESPQM0PC9Zh9mTQKIn3goDYbsu7/0vKSsWS2NUZL6V4bUV9trNxoyz5NLX3pFMoyAaQtKZn8vXxkhE239htR/MKS+2JB6uunF7HP2ObK3SQ5dD5B6VKF3vcCmSSx0NFxCAlCxIVFmiTIdnslGVHz80gmwRSwUJiV5wX4GIh82DY/AXUw2oqEwxZ6Zp0yth5QBJE0e9yAEAF3klsC5TD7CS8VrU4fMmaKPFs+1Mc9wPTQsBtscoW/5aKyrlR/eeF2m/vMfsvSrr6SqvMIwZVBD9yZzrCVpU+fqTX3mM3MkNPHiwkLJN/V6zD77SkGvXk2aOfWOusI4C4O0uLRipqOXRz2iV0h7GDJkiIzYdlspm/qRHaCMRjvGpfHH0nIbT91uG+GQOWas/VgGPUvaDcKEQeFozEGVq1bKmvfejdgMpOA5FVVVS5ERVqlG6Rm1197S3yhCDl0PhBmJmdSxWf/yl7+0jQJfcFwIb7nlFrn00kvtrFBimTBdnjjrF198sfXvJtwuIQQA502fPl0effRROf/88y2RExyIfGKhnHvuuXYb0wikjGAgzjoVmsBBhBdoaeILlZ5okRr/BeHC/Qg/QJQ7YlUwA5QGuqW7zTk0R4VRAFa/+orUz5sjPTIzpFd2pnRLT7Mxy3NMncmBJA0ZEvY23SyTEhLtpBpimJcZcq8ydazWEGqvocNkm933aHGAkvEWEuRKfbR2+bS0QK/P5K159x2pWrvGkHrkdQxSX1pWbr82BP0mpCTLsP33l5q6etsDwKuL9oeHF662BMxi9jaOAeThgkvdZ/Kdzi+gPSRs2CBr338valLngx24NJYZgZdiftsI04b7+xQ0h66BqOOpK6goxHWBeNGw0a4JTkX0RrSVXXbZxUZre+211+xHMiBPQoESsEoBuRLBjXgxmEcIKUooX4iXPFwI0XbQqvX7ocSEgZAxkbz//vvBK4UGDQuy5mMbBM2iok+aNMnGmCEgGBp8S0KhPcCzoYdC2ek5MIDn0PForKmVBENAaUnJ9sMUfKCCz8oVYA4x5N7TpD6G7PtnZcpAk4bkZsuo/Dz70Qo+H4e3R7TE197Qu1NjkpNTTC83EFqX+ElEISWWEu2EGdNHH320HHbYYdbTKxBrvZ+ta8mJjbKhaJ3M+u4bmfnZp/L5p9MlpbFekhsbbEqyIwuBFOi3hEMgHLAisbkRy6GLIWpSR+qjQTMwBFEDSB2fbuK3ALqouJ6hTXjzOFfBfoid0KCA/cRPR7tQkwvdXXyU0U5YBxxHIlhXKKCx/PWvf7WavX6nFK0eMke4cG5Ha+bYVglLzHPCzEN8GAQaX3UiYBkfDHn22WfllVdescehadEjQdNCCKBVOQHQBlj1NkA8PMWmJ2my0IJJ2K2TjYadYlIaKclo2z4ib3bu5oKpB9ixUWRItAN6nmpWxOxDj1gH+TFhFvToK/98+Xu5/tGZcvtLs+XFz9fJh/OrZfqGHHkjc6R8kj5QvkrrI4uT82V1UrYUJ6ZLdYIRgI11km5ScohfrU+m3vRmFhgF6RNTt+ldU78xt9KWUVwcNj+iJnUIiy8b/e53v7PkSNcTAsLGTgLYpdmn+Zrntf+xj8ElL9FzLcwvCAkF1yGPY4FeJxwxIxDOPPNMq70wAIrGj42zMwZAlczpbdDLQJCgPSFU6LEQXAzNCq0KkxUhSunZ8HsQXDQOwvLyJSm++oRgeuCBB6w5ip4QHwBBUOjn/xAA2Fh5Pg6xQYk7FIFTWzq2xrQOymQHSCOou9TvmbOWykV/eV4WLje9xPUVsnhViXy9YK18OmulfLxog3ycMdgQ+wh5MWtbeTR7gjyQM1Huzt1Rbs/bRf6Uv5fcnruLfJHYzWrvCtYwSQHaaD7eYUbQoJhpOGnqPXWU8TH44b777rNKDLHVqbcc59A5iMqmDhEjkdE8kdDYyCEYNAT1AsBWjdkBmzrmEvIYNGWAko9GnHjiifZaaOBop5hJ0OYZCIUM6WJCcmgcxGPHfshgJp+wO/bYY22PAG2ca4eK1si5aDPYNrErYmKBODsSkDmeNJQX/3Z+D4Nn/DavnVW1LdW40Law+aNp4X1DORFCfJ2J6/AM6E7zsQOOUz9pzF88Y54Nz5CEto+pCVMV4wc0InozGiIZjwyEJeXoaOG2uVFjnk3Rl19IlRF6kboSor0XmufEYCBoMCTWc8hQGdmKTb0lMC1/5ZtvSI2ph9EMlBLedv6GEmvjR1PPM3Vj4uFHtPpN0A9mzpM/P/iOrFxXYn6PIXl7ywSjOOGt0yh1LPkYdkKSTWjnVSZVJqTYVGpSUWWV9K8vleFSbsg8UE9smABT56rq6u1n7HY64igZu/NO0seUC4WJ9k99pddNnUWZwikCsyp1nJ4FPXt6yQ4dC2zqUbs0Qgx0s9DAIRKk8X/+8x9LJFdffbWdlo8J5Sc/+Ykls9///vdN8dHPPvts6x3A90jRVCE2Blcx40CMnAMJ3XnnnbZiQEbnnHOOJTOkP4IBckMLPu+884IlCg2EDOXjHty/I8BzoAuKxqIf4oaw0WbaGwhHhCpLXaeXwzrQHg9LzFjac+K56pLeDu+PXgFQAUPDI6ng8a6TtjSULVwgCx64T4q++tJ6jkQCTDEE0VpoyBTgwrjtvvvKYZddbsk9FjTU1shXV14mpT/8IAlGGEeKZMPI7y5dYbVjJi0NMG3hrLvvtR98DofvFq+X6//zgRQWlxphUmsTqK8z6w1ch/oB09vsIAIbmlVVvkGS6qrllMZlsmNjkTQE9yBcPl+zVjZUVUuOUVbOvPMu6UMY4AigdRVFoiPahUNztNlPHZKA2HDr4uVB3GiSvETyWOLySB5Ae0WrvO6666xpAdLX/bx0bISQDlqomnYgca6DdgpRq+YL0bcEyA3PAMDAbXtCyZzyoJV3JJnHAm1IJJ4DS38egOz1HbJEm1eBDfGThzDgd/H78OhA64LwWVctjP2a3xXQHqTOpKWdjj1ODrroYqspx4LOJPUPv1stf3vu26YBTfOmA3YTXSaYOmDea0MT2deYumDqhCH7BrNeunapFQBphspPa1wqExuLm5H6TEPqxZB6jx5y9l33SK/guJdD10KnTz6CLHB3RONGU+9IQF50RRAS7XUvCA8TB0vMIphMILItWQPxE76u61IFAIDoEWSA3gCCFuInn+fMOkkncakQyDRkVGCEPILYCgCzZFp+R6G9SH3n40+Qgy68SHKN0I4F7UHq5kVIvzFj5Ox77muV1G97cZbU438IF1tCN7C8HNTFzfu0O+z/4AFmUV9bLStnm257QqKk+kidM6tNGaauWCXV5h3ndO8hZ911t/QOOjg4dC10OqlDEjR+tHLV3jsKkBIuk5AS7l9tAT0QbOZcU2PJbOlkHguU7AFLJX5dehNEX1lVZW3Ts99/V5YaAZuMKSclTRqzMiXRrKcZTZ9BwKyepqdjljmmV0a8lazMwCSfDEPIOQgAs4xmHCCeSB27/Jj99pcT/nSjpJrnEg5vzVwh97wxN0DqfijJ+5fArNdVVsjKOVObSP2cxsUyurG0Gal/bEi9xrTd3J495bwHH5b8EONZDpsfkHrMk49iAQ1TzSodDe4FGaM5hvtQdWvg/Hfffdd6muCpgu0fExLmn2hIJl7Ab+bdkXiPCGaSmsRICDuSNceYrv2sJx6X+c8/L41FRVJfWCj1a1ZL/YrlUrdkqdQYsquYPUs2zPxc1k+bKqs++ECWTp8uCz76QBaYvOWlZfL9/Pky49NP7SA6pjtmFJMYt8F0R49BB4IpH2WpM3kMlDKDMtaB0npDYP3HjJXhO+8iaTEO8GE6WfXO21KzvjCqgVIjE+VH89vrWDHX6DVipCX2JPPbwuGbRevl68VFTVzdBC+R+xHc11BfI2Xrltrnhzvj7rJe8qWu6TTCBPDBDtwZ03NyZPfTz7CTkBy6HmKefLSlAEJXc0E0gCxwz0LTZ8AWV0QGZzEnbG3aeSxg2v1CQ9LPXXShzHnjdattQg58yZ6UaMghsd702IwmaxhZGs07qi8vN2RcLLUrl0vR3LlSs3qN7Gx6Rccff7yccsopTW6qTLyht6RB2nDpxKRHZcYN9P4HH5RnnnnWkn5ScnTzEbBH08tQQHJtEd4NVZX2t0eLGqNte8k5khI0Fdt7IvBu+y/qO1Y3/bt4Jjq7FbTlmTh0POKaodQUECnwvIHM8bnFZo4/OVp+VxoE7eqoKS2VL+64XT694XppXLPGdOdF0oLaMqTpTXYeoyEIkmEKOyC3wWjKlUYYQxtW+zc9AZ1wxsAsbqwIWFzn6DnttNNO9utW+P8jAE4/7TTz3g61bqLe8YDWwP3qDJnWB6sLxFVlSBm32DKETgzkXGfOs14nXYEEvYwNmrYbpa6mKrBq/wZ2hSsxzyUto21fEnPoWMQ1U2EGwKWxNUDmhDTA7x4yP/zwwy2Zc77TSqJDgiHm1A0l0ts8tiE5WTIyP1dGFeTJ+O4FJnWz68PzcmVYXo70y86QnhnpkpeaYrTTeik2ZF5nzm8JvA8S5h9MLWr6QfDaZLZZ2slpkcvzTYAQLyxcb+dWvPrKKzaEBa64TKp54oknbOiJt99+2/YQmLfBnAF6eHgL6bhDonUUp/60oSAG0SgmFv4qq9v+pSJ4/QCZN0pBY03YEmNGSiA42lYMZof/6U9/snGr8NSLFMwgV3fijkRcvx0aP7bWcI0CLYzZm5A5rolHHnmknfizNQ6Cth8a7cQXnp9Ox9eUYnZkGc0715B4niHiXhkZ0j8zw8ZhYaq+kmFXAJo5Jp7Jk6fIcccdJ6eeeqr87Gc/s6YgYhwRg4WJYggQGiqzKolTRE+PeRv/uOMOGxJiQ3Fxm+oSdTe/b99WibSiui7AyiDAzhvhzdcEOEbXPfCf2pqgjRfc+8Y8Of5P78vpf/nIphNv+kBuff57WV1cGTxC7LwbZnITpJAJV4zpRFpvCQ8SjRCIFXHPXKFMMJA5mjmNkElDSuZb6wBoZ4MnrEljsXRFQMapRgDhfqk9AdwymYPBLEpmUDIDmjAQUyYfJCccf5yccMLxcsZPzpALLrhADj/sMHs8MdFjBfURF9ryssBHOsKhvLoV85D3EevD95J7C8AsBezfMApSPKCypl5KKmqlNJhKymul0jxX/ckzZ860SiKhP5ghy6RGTIHM4obsr7nmGjnjjDPsbHt6bVdccYWNWktoDwQ8X1YjLhUD/R2pwERN6hAkXgiEy7322mvl9NNPt4ORuCoSGoBZocSF+fWvf20L/vLLL8tPf/pTueqqq8TvOsl5Tz/9tB0Eu/LKK+WGG26w1+EBMPv0sssuszNOAf7hP//5z+1Duvzyy+2U/NZAI8T8oqSOlEQzJxYFZH7UUUd1OJnzG2Oxxzp0XVBXbE/EJMw8H3wxXx54aYY89uYX8s6M+TJ38TpZsGy9VCSm2ZC+G6MiBiIjeqMj+kEtrK4PfKjbbpt7LVu+zCoh99xzj9x99912djUmIAaGqc/Tp02TlatWSmOC53r+S3u3ffvqq7GpB+o/f9PFEJnd8sCUJ9H81rwODrmxOcFvp5cJFZB0XUH4cCYaEjwNWBOfwU033WTnwvzxj3+0vTg8tfj2A8fCe0x+PPnkk21cKsKVowy0pffWGqJ2aaSSoalMmTLFdkHxMkDy0BX5wx/+YG2PxH9BqiHBsD/x4Qxs1URNBBApwGuBH093FYlHMCsSXVkqL3El2KaLg82Sa/zf//2fDWX70ksv2TK0BFwS6RrjtcKD5qXgmkgoA16MzmTtCOCVgZCj/MS45nkwC5Uy4CLJb2ASFhN4CDOAW566CLY36mprZcZ/HpBPHrhfFnz4oaz67hspNGVYb1KVeT5VJRukvqpSko0ApOG2BQ2GIAo//UQqViyPyI2Pp4/r3nrz+0tNOdHacQXM6dlTtt1n35h8xGOJ/YJ5aHVFpRRX19gy8NGMIZMmyfBddpVUU39CgVgqdzz9oTz48gz5Ys4S+XreCpn2zUJ565M58vrH38vL0+bKO9UFMi1jsMxIHyCzUnvJ7JQeMj+lu6xIypX1SRnSvcE8dw+F8jxqzO9fUW6UAfNc8POfuP8BcqhRlnbYaSfbM0BTpKdAO2RAmCHn2csqZXXpJlQcgL+Ks82hwfzailKpLFlnthMkxew4vHGVofXATg4rr62T5UY54RlhCtrhyKPsvnjDp3PXyQ8rSiQ5aOrC539QryzZYUR3yc5IscosiiGxrHDZVTC+ss8++9hBfKwAaOaY65jRfuONN9pBfeI3EZiPAX3vR3vaGzG7NCKhsDujiePHTTeEAFKQE1ovXU7sjf/973/tLFKIiodAHqQG0EQQCLgdAiooPxb7tmopGlaU2OneML54QYQbcEAz5h5MFkKoMIhFGRE6BARjyeBaR5E5AogBNO7PB0F4uXhlsKRrhn0Wya0ukggehBsByzQyI5oYgzCE56VXwYsicBqCDUFAFzBSzHrtVXn45BPlc3O9lab7t/iT6fKtEYjT771HPvj7rfLKb66Q5y78pTx21ply36EHy91TDpLHz/yJvPzbK2U2X8nZSkEdxMsjOSX05KWyimq5+cG35cX3vrHrEEBtXb3U1NZLdU2dTZUsDTmWJqbK2qRMWZBSIN+n9ZLP0/vJ/zKGyIuNvaWsMckcEYaMg0gwKmNySrKdmGU9gkxivgR1iIQSlVMQ0B43gRK4F97tlm9tUWd6GVsDeOe8R8xlJF0P0pH1tCKgIG3QCzvRznAfwOxCYD44CksGpI5yR35HaudexHQXSOX++++3XzXCSwT7ElBPEwiTBOl7vU/IU1MED5BtiA3oOeRrHiAPkwyCJBJPFvtizD0QJizR7rGZ0/XpaDLn5dEzoSdiekB2oE21b/XU4LfRLUPTIpIdxI+UP+KII+SEE06w5iwG5CB/elB01Tge4QepI/0hf3o3JExVdMXpnkP+2O3mG2G22GiqEPZ7t/5VykwlROPj2aAFs+79hFsdybzTWqMt1xih+OOcOfK10eiLVqwI/rotC8Q44XeZlx3MiRGcHuIScxevlqvueFnemj7bkDgzpGn1m7Kj/1RcOJmlaRR8qSgvkRqCbQX3hQPvLK93H0MIm/Y4tM1wp01s6npzvUGI36H7GhrMbwistgxzr8Kycrn7vvtsTxoFBPPpm2++aZUxFBkC+/FBGjzKYpkjsjmx0zY95NR9h8oJew2x6RSzvsfY3kZLD/SeUQhR0Pjt2MsvueQS2/vG1IwWjnmZ53DMMcdYbZ3ZnXCkWgZIbPNR/I5EzGECIEwStm6M/zfffLMlIwYfGdhB00QDRVvGVII5AvJBIz/ppJPsNXgA//rXv+wDQWOlgqBZU5FxHaNyYJOny4Mk5GHR/cTDAA2WBxQKnE9lZ8CC+3MOxNgRQODwYjGx0JNgslIkwicS8DsUuu7NA/xOBAraAiacktJSWWu08fK33rDCt9qQDhZSuvI1sIkP3sZcY95nhSFE/MWZvTj5ootl99NOD+6NDLUbimXu7X+XdZ/NkMQITEncv9Lcd15RsTU50MVH2PQbPUaO/v21NphVtCj+9huZf+/dUrZ4UURlAHws45t162VxSamdpl9dXi77n3+B7Pezn28yo/TeN+fKa58stmYt3gffRGVWJuRo1xvMEzfJBs2qr/M8ZPPbTF5tZeATc+lSJ5c3/CA9jT6vwbP4ixnq89VrrRkG4XTEb34ru5x4UoszSv/w+Nfy5YJCU55gBhfyVpUw25huSlYulNLVi0xegnSTGvljwyypDep7nLKmolK+WLPWhmsYe8CBcuKNN1mlifpG3aOesSQPImcdsyJKHfUSBQbFqqsjMPksuBEE7QvbuoLfxLtToGxyDDygQImjXnAsiW20dJ6P7g8I4/YHgiRqTZ2CQca8OAqOrZgZfnQHMbtApLxITCaEzUU7ZVATYmaGJhN6kFSYFjDH8FCIpY4pBi2TgVa0UmzOGjudz+Zhr2JQiErD9fg0XTjoA9OlnwjbC2glCB1+A5o1YwztReiA8mvyDsx5E3mYrXiW2O52MmUY17eP9E5LtZ9qG4GfeH6ejCnIl+27d7PLEXm5Ng3KyZLemRmSn55mP3LMxB8bw9uAZ4bJa5rRvjBnYV6jC0lj3VoQrtkhGxOSUiQpLVNS0rMkNTtf0vN6Sma3vpLVc5Dk9BoquX1GSMHAMdJtyAQp6D/GaNsjJaOgj+kRVZleEo07fJ3Ud9CmZu+/PNveC+p+33EZRgXwgnqA0DWV0J6OKQjQrumhM+5FzxTFCTMsvU4InIFBTI44VDDvY0uAdcE1v8+bgj+3CbQ37XWT2KZ9evO0vULemMpYB979HYmoB0ohEoiLiRh0MTBr4JWCpwmBsxihRztmQJN9uHvRXYEU8FyB/Bkw5YsoZ511lq0M2JDR5BkZxiSByYQ8NABcw7CrYztEm4fYIU+mjLcGtHt6DfQOEDjtBbRyupyYUpjNCKFG8rIwfcw25f/upRdk9ezZss48p3JDlBXFRUaja5BUoxFGEyPEC+6t9y+ZM1s2GG3VtMhAQ9Rk/qCF8uk2Eh9fth9iNgkNFW1eQUUcMmlH6TlqWylaH/iIMUIMgscExAAwA0dK+NgZ15kud7n5LSVfzJR687uiGSgl7kp7DZRWrVkt62d+LjWmTkX6PEMNlA7bcSc7WOr/OMXnPxTKgpWlPp5sesoet4nAko9OE1gsoTFBKotXG63ekLrJZ4B0j8b1kmX7UhxPdoKU1tTKGlN37cxbQ6ij9tzL9FjGtTiI/cG3q2WVx5/aInDJjQgWqQmsmx9RXVYkNeXF3FxyTe9hr8bCpp4Dv3GDKc+6yirb9nsNHy5j9z/A7gNa7/yJ+qOJbYfOASbYmM0vdCuAvkSF5qt0At48tHQ+Wo1NSuN3+M9BOyD5rx0uPxww30A6CJdYg3p5Qc+BHgiDIAhChEUkgKTmvvO2zHzkEVm/dAk/2DYgL+zvMb8txQjMXPNc0nNyJat3L+kxeoyMP/QwoxFG/rGKpc8/K4sffzTiuCOQB6FV9ZNlgK4+EQr3OP0M+8wV/nV6bCQ1/VQZYq995UVJXb6MFxo8Mjx4Cl3V/HLA+RfIviHML3e9Plfemrl842skbXwsgW1Anq6blbqqclm38CujrVdIQ4LpYUmNXNIwX7qbZZP5xVwQc8d3hevtpB/GOyIxv1z+78/lh+UlgWLofb1LhW+bd1i8fK5RLpbZew+XMvlVwwJD7YHyUDeWlJXLbFOedKPE7HbKqTbGvEPXREzmF0U4Kaz5XnjzcO3BBq+EDvzncE22/dcOlx8OaBZo0F4iigVM/caOTw+DL7gzqBkpoa/4+it54dJL5H833SiFhmQgWsoD0XuTHbw0y2rTs1g7f74sNNruJ6Y388mzz0htlU8D6wC09IR43pr0XZF4vjwHBCa9q11M95uBX96tCupYQBe/vLxMvv/uW/nB9GYwz2H6UQ+D9ga1ifEGSDSSqlVVUy919SgXwYxQpEny7/ddO8NQeWsNkLpiZ5Sa590SyqvwbTcr3rIA/703KYupi9j9DchKN2Xywz6X4LpD10drdapDACF0BtTrJFYwNoBbJi6RmIlwicS2H4lQaayqls/vvEPevfoqWf3llzaUa0QwLZPByg2GwPgoQVsFUmcjElJsFeYnIzCI782UbNw5eQdPPfWU3HHHHdbzCq+fp595xrqPMgeBAXbGANYUFVmzXaSCPxYESN1Hfnq7cCTa2fDel7K0tN0COGxrCRMQL9gspN5ZoGFjFojWtQqNEDPLiy++aAeC0MxZRoPqkg2SOH+eDExolLHdC2T7Ht1knFmOzM+TYbnZMiA7U/pmZkj3jDTJSU2RrJRkG9Sq0BBSuSF1GhPaWfHKlUYgRGZGUST7zAWRgLgsXQUIsvT0DBkzdqzstcceNvQxHyxn5vGFF14oJ596ujTmDpGXP18nr85YJi99NEee+e9n8uQr78mdDzwhT7/wuhQWBWKu8Bw1RYJIj2sV3guZR4uMwY20U4S0vkpd6i3DbUeIeJ9RGi+Ia1KPFnj24J7IDDFGrfEbx0Uxlp5Fcka6JCQnNWvEyaZlZ5m8XHPtHunp1vNkoCHg4bk5Mrog32h/uIk214pod1G2vahJnesznX1LwPI1xfLXR9+Vu1+cIYvXVssXCzfI1Lkb5IM5ZfLGN6Xy7uwaeXpVntyYOklu6r6P3JG3izyYs708mzVGXssYIT8kF1hOC/dMNT/RCDl6aswNWLtuXZM7GghJzN4svUizGzEAjHAOca4HHF4VA/lXVAV7glyg2X1bhw29a3s2jZLRGJ0C4dD1ENek7o/9Eg7Yf3HFZAIP7pS4J/IxBu8kqGiRZM5NSGr/Kf+dBvPMKktLgxtRwAiHJNw6oySl1sDVZs5eItfc9bq88fFsm9GShaXeVO2yhFRZlZRtp+V/mdZH3kzoLbPqI3unmH7KTC9v9ty51vTDRJs777xTHnrgHkv0mPbCwv/T2Y7icUTBx00oJ0oj0Pv476lkr9Btz81Yxc7vPYzXWBllT9Fh8yLuNXXsq+EG2CBz3C+Z9MREKXxsmf3VFjJvC9KNEPATFQ3M28g6C9yTD15EC8iwvUmdKffPvP2lXH7bSzL3x9WSmgKh+h5UC0BDJr4J3ieRgolF2zAb+eij5aQTT7QT63C5/ek559nJNHWREp0+hhDvNd1oxaF+RbMnZ54jnlAxjxFwGslfjhheT6Kpn8xudejaiJnU0X6ZReWdSQU03zvrCvIkL5xHRKj9ofJCXbsloE2F06jwq8ZXfsaMGdY9saMD7TjEjgWryuXNb8slrftwyeszwk7wYaJPel4vSc3Kl5SMHElOzwr0jCA/T8InvLqixE762chokSFcDy9gjjP7WrpcBLciGiJWf/VRV/hPTck0+rNpB9R7EuskytdURhZ6Yrh7k+89DoT+iQ6dDOU1Urh6FyliInUqFJEUr7/+evn73/9ubY8A0wWzRsm/9957bR6aMp+HI4LjAw88YPO8YBATDwaC3xBEHjBrkck9xChGi1ZgIsEPk4lJRIZsDRA6Go4GDQO4J3I/BkKZAcdHDwYMGBDc2z7gldSYP9H6DPhfJW2vypQXl0fQ1pfdHqAMBK7ShBcIHyQm+BGlC/xtbxjaw6yTmmZncKZl5RnttYdk5veR7B6DJaf3MMntzQzOsdJt0HjJ77+t5PXdRtLMMXU11dbv3ZJ8e6Oln+rdp2Qaw6OhDr9olA/aEyagJ5980poJaWcoJEwIW7Jk8ca6offyItx28Nj62kBPlk18573gfVYHXR7jHda9GFL1JEN2wb0BwCWMr7D0KpxtAZYEQp4QRoV4Tszl4X16eSsaxETqSBVmEULeRC4jyA0goA+xXMgn1gpdVmYfUlBiDfOdSb4YouDh4DJIbBg+D8U2wXEIQ0BsFyKcEV6AeMVMImIWK7NQCX2Jrzu+y+HAQ7EEZK5JUuFC0C2mNeNNQTe6PaEN64d58+S5V16RNaZ8SVF8+msT2jFEVGteOAJssXnR+Gvzonn+mvyam57XHvBzQVVNnbz72Tw545qH5ZzrH5dLb31ebnnwbfnPS5/Is29/Ie/PnC9fzlsha6tMjyoxWWoTEqUumNrV09lLSmzY3x1cmrzEpBRJTsuQ5JQ0s8lBekInQ3+y3j7CR1DriYpYV1dr2tcJcsEvfmG/S0C4aULvEhyKd4/L52czvzHvn98fPMkL7729+6N4LE2XSEyQjGDwvnjEuk+ny8JHHpTFTzxm06JHH5bVH7wvtUEzJEHKiLRKIC/CIEDCatqlLcIz2gZZ0ib9+cCfBzcyf4ewCnAkiij7ic3eEseFQ0ykjmeIxjJn4glT8SFNIhSed955Nh+yR5tA4yaMAOBDwZCzggpJ7BjivQDImmswBf20006zeUQpJCYMsznp9mqsCRIDWKGAps85H374oSVCehVo/Aya4tFCtLX2Bi+IF8DvJTaNukHS8CJFqDbGCyaEwo+LF9vvZdov5t9/vzz88MPWb5uwCV6tjXvXpWdwYvAKbQeEsXxtsdz84H/lN/98RZatLpaFy9bJV3OXyWtTZ8l/Xv5Ubn/yA7n6ny/LJf94TS77tkGu7TVFbsrfS/6Vt5P8J3s7+Silr6RG3XdpAeF+nvchhnqg7YDaOn5HBM/Xe39zeH0tn1Y057ZyKpffeGogcqn5Y7V2yJx6hVcWg/l8nOGAKYdKYnKwKeuJ4e6h+a0d50HTIaZOJaen21M3USTiAIUzPpPFjz8uPz7ztE2Ln3hc1k79WOrLy+x+yJhwJYytoFQSJkU/1kN75MtH8A4gdhX8hEKLUgoPAfiAsClYJjiXNkvbZXIjfMXzJKYOARE5h/uo5h4pYiJ1BT7gmDGwR1NYtGq1S0NGJOK1aB6k7LVxI40wh+Tn59tt9ut1mIqvefwgzDR4swAmppB4yKHAfbmPBtei1wCZI2jY156gbEhrehe8FGLXIGGJpxJ4DZHdj+ukJyfZuCNe8DyIdcMgLtEt0RAIksSXoY45+mgb2IweB/HtIf+5c+fJdNNjosG1BxBJn836US75y3Py5rTZkp4aMGlpory4/+ESSa+EDwzAL+jm1QnJslIyZU5NkvxQl2K/+BMzQj3GcJdr31fcDJiZSL7XFEA73df7szAJ5PXuTaUO5mwK+669J3Eo23qKf7sZiC8TaEfszrRxaJrDnmruTy/xw48+NMrFNKuM0YOEcGivtGU1TZBomyTqbzSEtDlBT4RvwWLqs4letsnT0vMMeNb8Jggdsy1tj6+2wTHEtvrLX/5inS7gNb56xEd5Dj744CYzNfMsCICIYOALbsy+pn0TtHDfffe1lgTInPaN4so10OK5d6SImdT5YbxYwuby+To0dW6M1g5YR6OHiPmBCu8MT47hhWvkP7YhJ47x5nEdljqJiHMgdSV5PyBzyJWPURBsi+1wx8YKykAlRjKjnaNBoZ1zP8oKAm6NbfuSkB/YsSuqaqSyulYSU9KkR6/eMmjwENlu+4l2iv7BB0+xQiU6v3PTrU7yfn/HwPy+ktIyeej1r+XCW56X1evLJSWZoGXBMA2aQjOFRYPRTKtLi8yypumZxIymlhVcegvbxku3G6LgLg7FfTBU0aP9OU239T8b/xJ41znebCups8HgrRccbl0aTX2gXY4eM9YoYXm2vdN7hgPoLRIqm2B+zPQlAitfzkfhY94Hyl88AM6BcNG0+W3wGgltG02bMUGsAjwbBBpKJL0qPmLCF5FQcIk6i7kZ0w1jhHAIXAKfgsAgfIBfYxWGMZE6N8NEgmRiAAfJzAsn9CtTuikQP4BtYoKQh4Tjh6kdmx8OgUOC/FCuSWAoupXkYaYhDyGBuQTSVOFAxEDO52G1BjR2hEJ7gTLxWzAdvWoqLks+iEFZ/PdJSg+SeowvR5FgzucKRSWVct/z0+To/7tPzrzuEbnw5qfl+nvekLue+Uiee+dL+fjLBfLVvGWyYl2pVEiy0ZSTpCaYogW/c8WqtfLsZ8XSf+QOUtB/lOT2Hi7ZPQdLZrd+klnQW9KzCyQ1M0eS07KsHZtohCRKW1NRKtVlhGduR2t6OAbk4Xj3xfC47afjYjkRxPADuVNa0PvFj2hLUV5pSDnUSf5y6THk63NrBd5Dk00b33biRBln2igeY9R75nRgKv3FL34hF110kXU8OOiggyyh0dZRqNos0LsIIGq4CXMyAowopSh1WBrIIzItQg7tnGO1t0xbUsBjPCe+v0xoCzR8Pc6PcPmtISZSh2ixH0Fk2JKIxwGRY+Ig9COGf0bqyafrgVS77rrrrD2Yj0szeQMTAt03Yi/jjYK2zwc2mOCBrRDtl64HD+lXv/qVvRcV5ayzzrLT9+maEH2xNUDq3ofaFnAd7OavvvaaTJv+qey86+5ywIGTJTMry7wABmaDBwahDaItoBu4dsUKeWvaLDtA+ejrn1ktffnqDTJ74Wp59/N58vibM+XWR9+VX9/2opx3w1Nyxt0fyO/z9pY78naW+3ImyoNpo6ImCjQGKjA9UEvMNn54hqRk5FqvkvTc3pLZfaBk9xoqeX03ep4QRzw5LVNqqyqksT0bszKL94donsJ/uyhu38C/WOtJS2WIEpyON1E0qKyuM8/arIR6Nloeb7laKK9v0x7qPVw9scIBxQbiwjTBx91R0tq7l9xRwCU2MTXNhkkOJLNue6eBp6JLlFgUVGzftBGEF9o6SiefpcTKgFaPoqvnsI5JGc0dJZdjcNyAU9inGrqucz6Aa6Plr5hD77YFaOZ4siDtOhp439BrYGBXH1y0QGLihfDdd7Pk8y+/kQ31WVJYlSapKUnSt3uO9OmZJ3nZ6dIjL0v6mnXszilZ6TLn1r9J4dSPaAn2S/It3Z2Qs7PXF8tS8xKVXBqNhl2ZnCHrdz9B5hXTBYZs/c0uPCAHyLW2plJua/g2pFYIuN23hetlVUVFU6MmzseIfQ+Q9wYeK+vWl5vKGdzBUi/jXQ+isbFeylYvkeKVP1itXTFWSuSihgVSaZ6EF1wiVOjdPqO2lcN+e5UM32GifDV/nfzz1XmyurjKfrigqZDee/vKhZmoasM6G1a2pqossG3ufXDjajmycYV9F96fUd1QL98XFtmY6pQBV1JC/xJ62Avs6dc//rXMmLvOEBgSL7gjFDxlQjiXF66Q4hXzpIGvH5kSELf8yEZGHTbasbn3V+sKbTlozHg/XTN1mmQVhI8KOndZiVz10BeBIGPe5wDYBv684HZ9XbWs+O5D+3wYyL6ocaEMajQC2eyzz8W8m/8tM8/LlIXY9pe88JKkBceq4g1FX30p5YsWSUJw3A+Xxox+/SRv7DgbegNTCYopZhOUWGIRYe8GmJ3Q3FFSGedinAFrBm7T9Fbw5sM8yreaMVXhPYjXIFo9jg44nCAIUWaxsSMYOR/TFvb2SL/chst3p5M6Uo6v6fNQ9EPSHQkeDNo1XgIq/SIFjYo0d85cmWGEw5qKJPlqaY0sWlFs8gMaS+AYu2aXEGm3nEzp19c0whVLJausSLIbqmSH6pXS1zQWbWN+0JjnFW+QH4Mfq0g0JLNs0M6yuMcYqUlA4gcPpLl57hfcaAbKhKcFsyjZS/pb1KSeKAN33E2mjj5DCiF1LwsqPOSgYPZm2ZrmpE5s7iFSIdc0zDF/Q5P6XEPqqwypM/CKNpjSvbv0OuAg6bnNCFldliyfri2QonIjGDkhxH2bENwHiYYj9aMMqXsvwbqf1Cs3bJDTbrtdJh5+ROCgIJpIfZ4hdfU4AS2VyYBnUbpmkZSsWmQnREVC6igTfKDjijf/K5lBZ4JQ2ITUgbcs4cpm8usqy2XlnGlNpH6hIfXBYUidEMCXvf6mPdWha6JN8dRjBd0L3BQ7g9CBetsgTKIBNrG1a9fJSy+/Iq+/O1WmLqqXV2cWyqLl661Jwnp5mJSSnGQ1dqaupxkNPTM9VSpramX+4tUyvzZNZiZ1l1fru8lcyTLkltjU5lpFQ51UDt1dcobtIN0Gj7WTabBpZ3UfLBkFfa0JJDUrz86mTEox3URCDBjiwAxUXV4qNeXBDya0BRslSXNotp84FL7TIv7NQRBbvkePnvbrVscfd4JMnLiDuUbAC8pC7+u/cCs34jSIiyHhNj2bUPcJ9yw88JsuInkufA0r7HsIQh+LvSDr3m3g33aIa3Q6qXc2sGnRK4CkIwHaEXasaVM/lldff0tmLKqSt+Y2yHc/Br7JaoUEjayFhsaEF74bX1tZInXlxZJgNLOYHrTpDdjIfqZRJhphiE07NStX0nN7SFa3fpLTa4gl+vz+o6Vg0DizHCX1NUbDM11qf/m0XYdDq+29pQtwsnd/azeLALa3ESRBvC1UOG9SUP92K/dONu8lxaRWYZ6f1hnqT9hBq1APzluGsA82wQ6Uht0dBIPkraGsipmH5jg9lIuS/OVgW2/YtN97EISwcZu1WqMkNKGFOu/QdRD3pI6HDQG6WhtJZj+DF9jFmOVakJ8rg7ffT9YkDJSk3AFS0G+EZHYfIOn5vSU9p7ukZ+UHvT5Sg1pyIKED1tZUSFVpkdTbeCMBNG86obHJMf6GSQMPJvvPlBkzkCbKEq7h+W3ZUcF7SW+ZNJ9tXQ99+1bhvWyL8B7Euvfeui/GMniBEJn/w3z57Isv7DdpMRmuW7tGVhcWSVV17cbH7C1PqPt693tANl8Z2ugFHTsqanB/C26AUGXy3ya4XVdrFIBgKTi0oLF5j7YuSOqYs9LjeDZpPGGr0NSZHBQuUiMaIRoZkyjwrcX3Flet8dvtIGkpTLQRSUpOsx4dadkFkpnXy2jJAySrx2DJ6zfSaMhjJH/AaBtoKrfvCPtBC9z5rKkg2PL5W2X+NvcAbg6aTqo5XkfLLYINz0LX2U3y7gN2u9GaYkKhqpVX7bnrpvDe239fL1rb3xHwF9xbhhZ/VMtAyOcX5FuFgOBvuK4x2PXc8y/LqlVrAuMz/ut7f3sb7l2LAhJk6UjmOTS7lW5weiRl8L0v32YTqJfpmIIcujy2ClIP5/UCmTOdl9FntDEGU3HBZITaQhuFXVLdjXZsteSgdoymTAM0B+D+lJKeLYmMKPpaBqfXGE25NY9tJgxxhJ6eYO7RDC2f3vr+cDDnMZu1RTQrWHDpZwD//ijAqRGf5j/QX452AHZ9ZvuNGz3azvQ76qij5ORTTrWxP/ikIR80afH3essU5fNAO+Z06laeKUNEXlvcg+R/Fv5ysK3lCVEuNb/Y+5vkjUPjsGWgzaQOyemkIAWuP3icaPRGwGQhf54XzDpjv16L66Jdk6ezVIH6iDJRCVtna8D8gp+s1ZyD4Dym1H/55Zd2an/Pnj0tmfdmOrYH6aYLjoeDbWJay/0NQpdc33OPNsMIo5TKDZJghUYQenlvORRst+H2bSq59962XP7CtTO8hfXet43PIBKgCDQYomv6hf57hvrpwf1WIbB1JNRBG7Hx2rh31tm6XmLaBW0DEyFthfZEW2DMpb7eXDNUGTTPvw3I89VZjDD5Yq5p1wOoC5I65peMnKCy49Cl0SZSh3TxA7/llluCORvD5jLT9JFHHrEkDikT00CnEfuFAD6dTLMlpC5TjAkHQB7mEPKIe8696BIzC4trM+kJUo4ENEQd9KJ8aOV0pRE+aGAEEguFtBQ8XAhlEMxQsK0139sCzNKaT3Q7BjS7lf9arPvu17RsdmI7I9z19f7effSMfDNrI0GrP0Hv1RL8F+jIZ8K1Q5Wp2bMILoOor60x+zcegLrQ0s/i9dNWaAcvv/yy9VlmIh9xR5iUx/jP3HnzZP6SNYHbtlQmb74WwSxxffXugsI9uwP7KLMpTGq2M79sCYiZ1NF2qVxXX321JV0AcTJLim98MhuUmVZMn+Vr78SA5tju3bvb8AIKtA4InwiEzFKlq8l+ZpdC2uRB8kQ6w+ecqGeE9MVpX534WwLXQxggWJjSj2bOoBemlj322MNq8uGglduC2k1qlhlEUytoDM5A2/Sxqp+DtwH5gUDw7g8pTLxge5MykdHSXUIj1BmYmKyQ8l5/k/sFoRdgX6j9rYBTWix1a9fU/U0XQe8MmDE6FFrwUIX33tx3DLvyjFYcKsiZ9s0aG4zmXJAvp59+upx+2mnWxZNZ1UxUwUQI4S9auEhWLF9q3lXwOiz89wWaF27bB90dWAYP2qRCOnRFxEzqECWxfwkHoJ9/o5KhSWj4Xab2E9AHgoaIAbFgNFwlgGgZhNLwu0wthngJjEN8YUC4S2ZxEUyHacgIBuLBkBAGoaCmGwQC64S3JKGVE1WSa7QGTJmW1AD12dsQSN46HqZxAHaVSbKdhNP8pOZIS0oy9wtuGDR5RoS6NrtC5Cdal8vgRhsASVSXlkhOBgHYPGUOc99maIf7twj/9cNsMyOQYFXNRWVohH8rYcAl9ST/yaFuxzG+49DTNznVnNssTICnQqCAMLOQqenUY5SSQ0xdnrDddnbSloUezpKkN/BvA3tsQPCxuomAMXWgzlMWDfsQidnTYfMhZlJnEhFaA1AtAaKH2LOzs+02hIiXAPZrzUNz5lwF2j2ki4AAHM/1uI43j2uh1WscCbZVCw8F4sogcDDrIDSwmx9yyCFNAcUiQU5GqmSkUh6zEajPgSXbWv/Z1rx2hfl9NRU8XJP05gb+e3nWOSzRMzXfi9Y9on0w160oKZWUBNPolTAU3NNbjnDrHQW9v8J7P285IgR1iZmihGfQ0wiTYAe9WwMn+H+zdz2KcgRAWRqaLpGRnWPt2S2hNmhabFYObxlAqDKZvAZzrv6EgD19Y4E5hUFbXj/PqDYpWX5YsMCGliX0BkoTCVOpmllpy5g1If6m3oNDpyJmUld4R+Z58fj38pJ1G80actY84I1myPkcB/Er0PzRSjSP/ZA514bsAcKAfILqhAK9BCKhEZ+BiHJo+15hEhlMpfQ0gKal5rFkW/fZyo8Hix4QC8y5pjGgYVrdXhsGl9T7KTz33WSfDxsSovvtNMiy8nLrzmce86YIVQ5FqONbQSvFDw3vfViP4b4KCD3okm29TjIL8iU1q4UYJ6F+f6gyRP2jPDBlSkOxCfkCNqK8qi5wG285gP/ebPsu1cDkNgN2+Q8H3rxaQ9aQ+cKFC21vGoUJ0ykfg+B7Aphj6Q0T2wnip0eu7dWh8xAzqdPoGZXHpq0Dm2jUkCmftePlYzIhiA1B4TUPf3COAYTQhdSJtkhlQOqvWLFC9t57b2s3JI9zSHw1CRczRv0hGg2qQ35LgMgRBgiBaAE5G0V1I7yNRde9S5OfkGwElhV0zZsITQc3Of32YZM7JKRNCh5PHsKq28BB0mfESEmy5pTgtZpfMgBfIw2H1g7zX5oyFOTnywDTs8G22wTvhUKtc2iocsaAVoWj/z663Q5l4DeH0jStFq35FM9/iG6HLHq4g8MjEm23strjXhkJQhxLcUPZ9635xZSBdjpw8GDZfddd5bDDDrMhd1GYsPdjztzV5GMO7datm21r8AImVEymDp2LmEkdQsVejqcLfrtEL4NwjznmGPtCH3roISvN8YxhMg+DkwxyMmrPIOoC043je6TY1A8//HBrLmHgEwl/8803W3sh4SzxdOEYHRzlC0B8u5TrYFeM5KPRuH5FG/sFpKcS28U8Iq3r/jrPNkkbsF1u2jDwN68gZO3goZJtegyZ5nml9egpKYY0kzIzJTEt3bwJ06RMGdNNd3vkHnvKWXffI6P22ksSUwgdbC6y6WUD0HxvOWKA/4tLkAkE1sy8xSHhyuFFDOXwFx8NsqIy8FGUgA03eGM9SMvh31aQH0M5WkNJeY1U1xrB65Xbei/vtrc8Zhsh2ViPeWPjjrb26RSbKPLcQvNC7QOab96zHp7nmx5Hvtr3mQSV07OnXfeC30XPGndgesO0USITElOddt1ZMZ4cNmKzhN4FxBTmO3xed8iOAGROtxBzjo4BRIoN5bXyj5dny9RZqyUtNal5Q/WCFmH2JSYmS9HKeTZKYWMDPYNAy6mprZPdJ42W6355jPTNSpWKtWukurBQqk3PpLpwndSVl0vN+vVSuHSJpO+2u0w4+lhJNQ3lsfcWykufLJWqmvqNDTd4ryboNktzUPGyOVK2zmhHHg2PtV82LpSRjRv9/b1g/4qycvl+fZG9DD0KPjA8cv+D5Ithx8isxevMbzN79D4bL70RwXwmZlWsXyXrf/zOEF/Avo89f3AUURq5f07/ATL+1FNlyMTtZUlhvTw+vUiKKxs27QT5yxPchoQq1q+UomVz7ReYeDaESjiucbmNjOgNm8A9S2pqbOjj9VVV1uSVZHp4J918i4zZb//gUQHMX1Ei/3xljl0S0M0iTBm8IJTE2vkzpbIk8CFhZvj+omGRDUnsjbdCWT5YtsI+k0aj8Y6fPEWO/cP1ktpCuNt/vTZH3v5iZVPIZgvKADQrRBkR3MVL50h54XJLzmOkVM5vWBgc0DfvzeyfX7xBFm8oMcpGtky++BLZ5YQT7T6HronNEqURQLS4ZPG9vo4GJiFSLCP21TXVUltXa8iJFhDMBNpggKexoPMkGSKjgTQ73qCxvi5gbjFknTlosBRM3EH6HDRZBp98qgw/52cy+vIrZc9/3Ck7nnKaJXSQnREIU9AEvZfmee6tINB/SDCJhEbvbfge2Fw0c/Ocug0YKLuceJIce+11Nra5hfc0b5lAiHJEi2aXMGVMTQ18VID3xiBc02Cg/z7htln693UUvPfx/hD/c2oGAnoRY3/jyRxeVb9xkBTSTWd2c7NKsCnKKoMfyfCCi3jL5V3XMppE/PuWyukVFN7xM4eui83ylrBz01XDNaujQUVkND6a7yRicigvK5MlixdIWUmxaVOex6QNwg/yTbLaqa8RQvJo6800qQgQ+BB1cEPv6720/3Jmm95CSKSmSyI++eZ5NBiixusBTbDJvm+WuEMOGDdOjr7mGjnooottHJtm0HuHuG+zcrURkBmD6UOHDpcJ47ezYzDZ2Vk2vwn++3m3WW/H8jSDeZdNlw51T/+zUYQoD4f6D/cfhoZulYQWELCpR/Fs9FBPPqu+r9Ta46qJ0W5AG0h3M0q3CGwVojcarxfGBbD/T502VcpLNkh2ZoYdNLO13tsggHfb1x68oFEWlZSbHkp0vQUuaTWw1u7jL1cIpG43SfpNOUR67r6n5I+fILmjtpWsocMkc+AgSevRQ7J695FxBx0kZ951twzfZdfgWSEuqxnc048IyhEOnBa4JAOUDdb8kZIemBgGmTcN1up9/ffZeIHAun9/lOCe6wvXy7qiIjtQjyNAdVWFSVVB4WxuFqoMgHKQgodZxFoeL1mHQRPnh7qXlsMPmx941oHNRslrDIQI8KLp0ka70B6kQ9fGVkHqkGpr5hdG7PGqYRYrLlkjR4yUffbZW/LyCzYOFmqNp6b7G0vTtu5sDsrQisK1CZou729pLZUjFEzjzdtzPxl69rky+rIrZPubbpGJN90s466+RsZcdrmMOPMcmXTBL+TEG//cLL4H5W36uo/3PqF+B/taK0cLsJc35eQjH5h/xh5woPQcNjSwU+G/b6hyaB5L336IK9QpfvCuKAcD9QR7wwuLevHN11/LgoWLbK9vE+3Z/9u925HcNAza8EgDaKlcBoQJCDyZ0Pfy5jnzy5aBreItYcPHBBMOTJrA64aPxnLcAQccIEOHDbP7bHWnUVK7tXF6W4A3z4ABuk0bfKMRKrjCBbcjRJoh1AQ1lvou6b9va2isa/77E1JSJd1o51lDh0vPvfaWgXvvE9yzEfyObjlpgVu0dB9v2fzlVKAVWlNP0NzDwyAFn1WgN5Qg/bbdVqZc/CvZ+6yzzaanenIYZWipHCDMfrJTzV++fNTqJUy5kpKTZI8995CjjjzSemIx0zk3L8+WnYBeTb/T/3u1nF4Et+2YigehYr/4T+Wzgq2BiVOb3DdUubxoOjawg79e+z5gjKg26MceML/k2HWHro2tgtQxv4QywWBqwY8W7xj853fffXfrI68zWQFBvZqRcdjGAUwj9dnUIXM8Rwb26SbpaWHs3WGQn53a/EPL/mXzNhiAX6C0EQHyDW4o2NY8bheqHD4kGiGS0a+/pBZ0kxTzfJPSAsKiwbyDeiNIKfbQSTvKYVf8RiYcckjgpHDgnt776k/2l8lXLmzGAbuxntACDHFDwjSQ/Px8+xX4UduOkbHjx0l2VrZ5Lr7eG/CXSbft7egt1jSdR3ZGiHm+9Qi94EV49unZuaZOtdxMy6pqm98X6LaiqRwhlkHwrVQ/8IAB1vwSpx+cjjdscaRORS8sLLQR6jCXRAK6jV7tWa+BWyVRJvlyN361ob7YTZWmK26rNn8CdTwAX6OwCO7njOqaWsnLyZQDdxsnF50+Rfr0CP/x4FDAdtvMq0Hv3UI5kvgCU3C9XRHqouRRDt2n2z6goaf37CmjLvqVDD7ldBlw1DHS75BDpZfpIXQzRN5t7DjZZv/95eBLL5UhEycGz/JBr6v3CnGfTcFBGw9svhUeePz0HDI0pF92WUWN1NgB5BAPxHtx/83s4fzZeB69Br92rCQKqLMbykrtnA7mcaB4oIRQ73Vqfn1drZRX1po6HTypJXAMt9djzVJ7D2TjjRMWnmMduja2OFJnijJRId9++2078YmJSa0BUsdmDrCHMhv1s88+szNiCSHAjNemb2D6kGW069zMFGsKoZtbXdcgtUb75svtxLHWmCHaTuim2vjWBsMH9ZZzj99Pfv/L42T08P7NBEtU4HJNNwguFdpIg/kJCc39wDsEWgYtE9ByhABCNDEjQ1LGTpB+Uw6WQSedIsPOPEdG//oKGf+HG2THG2+W/X5zlQwcMzZ4RoQIVQ7QtM0BelDLgBQ5DULvPniw7H/++TJw/PjATg9qas17V3OHIpJb+MtoQFaI7CZQX9YaAse2T+A6JtyhhGDfJ2Ip6fvvv7c9zqaf6r1gqHL5bthQF/AKIzsUZavHFlU3Be8phy6PLYrU0U6INwEZX3zxxVZTueOOO4J7wwP3OBoIIQgI7oXWM3LkSDvTtbVojTuP6iEn7zNUDt95oOw7oY/sNLK7jBtSIKMG5snAnpnSJz/dkr79mIZpADVGiSvIy5YDdh0nN192ipx+1J6SkxUIQhY1aE/+RtradgjUGc2yzXMX9T7h7tmUZ+4UnHSkgBDw/KnETOCH2YkpJiUzwljd3Cfcb/av2/AK3oMNjLbZ5MrJ4HmQtLAdV1dVSreBA+XQX18uY/Y/0OR6LxgAv8VeEga09whuK7ynePd78yMEs2onTNjOzsxkSv6xxx5re5TM2CQwHXUXJSVZB7MV3vsq/Pdv2g6s8JcPcntPYb3aKCjsCzej1KHrYYsidbqfxIehkgOmJofT1NFelixZYj+IQXeVb4/yoQHyJk2aZH3kGUANF+VRMXZQvpy41xD56YHD5bJjx8r1Z0yUq0+aYNcvOHSUnHnQCDl+zyFyxM4D5MDt+8oe4/rKucftI7+74BjZdmi/TdpSNGAWqz0fcmJFW5xtZSb5W6DvpyBk+H3DB/eWIQN6xl6W1k70lAvhmZSUau/dBFbNvjY5T/jLwDbXDV7bwnPLwD52eE9sDLhvDh0q6b16S0pubsB3nz2mLvQePkIOu/wKQ+jNZ5GGRKh7gta2IwSXbzDC2O+1lZmZKQUFBTZe0tixY2Vn3E+TguNF3Mv7c0GocpLHtkn6nsjKkU3jIzWdbo6rrqw0vRRngunq2KJIXb1YNMojM0XDmU0IMgahMwhKLBo8XLRBYI+nK4vWTmJbbZYEGcPeTnQ57tWMnAyo5HlGM+/XLVMmDO0me47tLcfsNsiQ/gi56Iht5YZz9pSTD55kbeltRW4m5BgIf2rt+hQlVCP1wu5nUC4QGGzPSdvKb352lIzfJvKQw5ugpXuF3BfuhDbAf0nd1ufRCvQ99tpnX9nmoktk6E/OlEHHnyT9jzxaeh80WQYeOFkOu+pqGesLCxARwpXBU2Z/PQrl+QKwqXNkvelN8H3SnsOGtTpQWlTKF5XMil6Q9ea3aw7dZ45vqA/0nsKdYsttjqO3N2f+fDsOhcmHYF2YQlGSUKz4xCQ9Z9pMLLO3HdoPWxSp48ECUWkYX9a9YXy9gLzpqvLxDb4/ilaDho79nCBgxILh03YMPFFJqaz+xKfzIH0qMKRPKFGOV9LXT+x1FNKNpt6/R4b0yk2X7PRko7knSk1tvVTX1EuN2vYN2TfZ9S0hJJh9ddKjIFeO3G+S/PHi42SXCcNDEkjU4CIeQmjGAq3cIBxpxAT/vSIsB+SIhp46crT02nsfGXD0MTL0tDNk5AUXyo6/uUr6TtwheGQE0B+k9/Pe118Gs00wLzxqAKfhaeJvfNTnGvNOG0ziy/0HXPALGbbjjja2e0vwB2OzIIvUyrPZOFDauEmURrYCH542J5r/daYc69aute6/2PVpN9j1/e2GNsM4AO1G1zGZOnQOkg488MDrGCzcEoBmjtYNweJ2iIZNuE8N5RsOxGVnVmDfvn1tREnCg7I+ePBga1sfM2aM/SITdkr26Yc40PY1HDDnY8bhWmglbK9evdpue70ROAfTD9oKJOv3vIkGmYbU+xRkyIj+uTKsT64M75sjvcz2wB6Z0i03TXrkpUlmWrIdzDU3sW5ndbXV0je7Qc48Zi85/+QDJSM4KzMWMOA7fc5aWbK23Lpl+tp8ACF+Wn1tpZQXrmjSMBlU7p6fIyccsoskxWCDWbuhSqbPXmvjhm9SDr0/SxL7zJJ711aWSVVpoSEu3AQD5LfnpFEyZkTrkT3DYUVhhXyxwGilFbWBsug9Aet+2DxDmYY8y9cvNxq40apNOfB82a12tWQ1eDxXTH650XRXG2VjtzPOkN1PPV2SIxicfObjHwODtwp/OUKVC5gbl6xeZOsnhL6brJdusnHcg2suNHWaAGeZuXly8pVX2vZGW6HN0XbwGMO2T6RG2ic9YtoEChHtE8WHbZQsXEMdOhYff/zx5ovSGCuQ+nyIly8pQcCE+g2nrSsgYYgZGzxfQIoFaORUUAam0DpIaPpaaTVwGMKGRkIlh9AxD7HOkkRvg14CiXIjQGKZqUeXu7K2Tlavr2paVtTWmh5EhUwamiU7jh1qy9EW0Bu467W58vZXKyQp1LXI8nCJorp0vaz+4TMbmRAbbG52ppxy6K5ywSkHBY+IDrOWFMutL8yS1UWVAb99PzTLQ64M1lYUrpSi5YEojeibyeY5X/mzI+T4KbsEjosBn81bJ/e/9YMsW1dhP0reBH8ZmgFSr5c1P8yQGiNoIO/0hAa5dkC19KyvktqqSqk3ygADuGtKy6R23Hg54pprbaTMSHDiTe/bcMAWIZ6FRYhyNdTVyvLv3jfFSbRC5sLGhTKo0ZQjuJ9ew7vLlkuiIfX8/v3lsldfD+5pGbQNwm5D+i70bueCKI1bHKl3VfhJn3WW2Bj5QAgBzPhKE8QPmUPukDnkzjqEr0SvpE/ieDU7dTZqDak/8r8F8tTHiyUliR5HIL+pu8/CSx7BdSX1hsYE6d0jT35y9N5y+hF7BHbGAEvqzxtSLzakDpFyH++9gW4Hl5bUCb3bzqT+qem5PPD2fKuxNxMwuqplalY+Q+qNhtTnBUidbHpX//71sdInLVGqjNJRY3p6DYbcSwy5jzjuOEnPKwic2grovZz5t4+tAG6C91mApnI0R11VuaycM93WLTxfIPXBHlIn/O/7S5cb4ZUkOxxxpBxz7XXBPeFB/Wcci17rEUccEcx16CxsttC78QgIGi2druiwYcOsDZ8Zqvvuu6/tevIFKMIPENMdzwV1pYT4CSCGSQkbJF1WtfHzERL8ktW2zzEMTjEwhVkIwcHgcUeBxt4jL12G9MqWnmaZlR5w3aysqTeaYb0RWA2WTPg6Tl19YDAX237Avi8ybpuB8stTD2oToYdEM8IMwrsdJDNTEvNnI9lxCOVqCyrMb8ec1ESYCntxk8j3ly9UeQ1RZg4YJLnjJ9jBW+z7g04+VcadfW7EhA6aNHQvtBxeaLm88CgKrPlt6tW4wppj+m87WvY+8+xgbnig2DBwytgTM7MdNg+2KJv6lgpIG00dcscDhzjhmIFwq0QA0EUlMYCLjRLTEto5Wg/2ebXZIwCw5WPuwZ6v9n6WbKMdaS+BHoJq92j7sUBJfUS/HBk1MFdG9sszKUf6dsuUAT2zpFdehvTMT5PM1BRr/1d/jtrqShnbL10uPfNQ2WfnMTavLYjIpu4DJoWa8g1SVbLWbAUGkfk9e07aRsa2wab+w/IS+XpRkQ13u8kApW76CZwd5v5NNnWzPz8nU445aCfJyWpb5MMqI1xf+XRpc5s68JbF/4yC2wTzKitcZp8Lb2+fulWS0VjXdAphdwtNj+fY318r/ca0/h6pe0ySwiEhki+SObQ/tkib+pYIPGaw/2Nbbwsgeez4DEaxxAOHgVm2mTHL9WmgJLXlq13fa+LBju9dsi9aoJ3zZajK6jpZY0i3ypAcywqzjT/zziNyZOzI9omXH9KmzkJ5zLsOzHZCYrKUrf3RftmHnkNdfb1MGDVYLjv7MNl+28HBA6PH21+usF+kWldSHd6+r6zYVL4EaaitkTXzP5faqnJLwKOG9pV//u6n0rt7XvCg2FBcXiM/u31ac/OLF1pE7/MJorqsyJRppq0vaQmN8seCQsmqLZOGmjqprSiXYvMeM44+ViZf8MvgGeFB3cTMSF3UeSQOnQ9nU48z0LAwx6DVQ/po7pA9g8vkE5QKEgfeJZo8XWftIdCbYIk5SQUBDX9z4fsfi+Uvz31vST05ORDC2JbHS+rAQ1xK6usNqdfW1sm4bQbIr356qHXvbAuaSL00SOohyLKpPID9pqx1VWWybuHXUlddYUl95OA+csc1Z9oxh7ZghXkmF9/1qR3/CAnvs/E9p6qSQlm78EtbvszUZHn0/AMlvcaUjx4idaiqUsb9/IJmPycUqDvEp0FLZ9YrXzVz2DyA1J35JY6gBKzmHbrAmHgw4dBTwM6JKyfkDXHjdgnp023WySNq5sFuj0kH8w49DSZlYfZhP9oY1wQ0aO7bkSAK4fyVJVJr7sVAaV1do1RU1VlyJJlsq42rwZyJpImJSVJVViyVG9bJ9qMHW0LfeXwgnHJbsHBVqXy7uMja1vlwdEiQHSTOwCFGU6+rlYqiVXayD8Xsnp8th+6zvWRnxhhCIohlhRXy3lfmusHfvgm0LP6imu266kpbJjbS0lLk0v/7iWQPH2E/oFKw3fbSe9JOm5wWCtQb4s4zXoTi4LD5gPnFkfpWACZLQfb44SvpM1BLA4T0GbjF95h18tC00NIhbICJB9LXpfrpk5g3QNJJWRC/kj4CQxGL26YiLSVJBvTIlG365cm2A/JlZP8cGdw7Wwb2zLL2/e456fZ7rkzWAgzYVtU2WFKfMCRXLj3zEJk4eojd11Y0kbrXph6O+Zrym5M6BJydlS5H7LuDXbYF60tr5N2vV9rf3CIDs8/L+2bbS+qpKcly1rGbxtRvDfQOCY4HcAxw2LxwNvWtBGjeADJvCyBpteFj3iHpNo3ba79XDZ48TCVqzsFlk3xdp9fAdiyDuXjglBmNvbSiVjaU10ipWS8uq7aEu8HkVRtS3310T9lhTPsQOtjEpq5k6SdNQJ4F5pdyWbfwK6mpqjCk3iAnHrybXHT6ZMnNbts4y7zlJXLVQ1+EN78oNilno1QWr5XCxd+YtQTJykiTjx77PTsiBu+YiKfY0o8++mhndukCcDZ1h3aFkj4EjyBhXX330e7R4iFzvIAge02QPqTOwK3a8xnkZZ0E6ZO6Av77xQp59L0FVkNu8pkHSuB+YgfWph4g9fLSDXLw3tvLFeccIb26t50Ev19SLNc++lXrpA6ahIyB0ezxxilaOseWD2+c/z14dXBn61A7+vvvv2/fFTNMW5vZ7dDx2Cpt6miX06dPt54jzDDFHxy/WmzQbSEOtFVm0REXg2+cYt6AwLYmQNCYd/jd/P4+ffpYuz7unJh+sL3ynGn8HAcZqF2ffQgA3gvkjykHmz6mHSJskjRMA8nro6/CoTPw45oymWu04/Wl1dZP32/Xb+J0Q5SWQ/lj1jG7rFu1RCaM7CdXnnuEDOjTcsjnSLFoValMnbV2o03dS9x+eAWPeVw2jMKGdbZ8vXrkycmH7hbYHwEQ2O+++659h4TbwGXU2dM3P7Zam/p//vMfG5GR3/3vf//b2oMZRITcmQ1HRdWuJAOGTAJCGBC7AgKCwJkMBAFxHFrmc889Z6NCcsw777xjSQYf9K6iYW5uYGOHoHlePBcGbnUwF9LfZpttbD6CFl99Zt9inoEs0Aohcd4Bz5xeAL75vBuuyYQXSF8nZbGf3gG++ggN3kWsvvp+ELu8b0GGjOybY2PxYNcn5Wel2qiazFo1HGldDPEhZ1IWc5UqSkukT3ajXHrGZBk3cqApU0vsGzkWrSqTT+YaUg9uR4OaCvz4Cy2pF+RlyUmH7Brc0zJ4HzxvnvuRRx5px2QcoXcNbJWkTuOmkTMhCLJG2zv00EMtUTN7E/LBToitl8QsTjTD//3vf1YDJSEIqNCQEcTENf/+97/LIYccYiNCQiTMAiX2hQtiFICaWDC9QNihwHtBg8fkwnOD3CF9NEGIY+jQoVb755kjHBC+XBNBy3vzavqYeyB5vHd4VyQ0fwZ3tVcA6WvQNVIkyDPEPbRPjowfUiA7juwh2w/rblKBjBmUL+OHFsi2g/Jk7OB8G4d/VP88e+yQ3jnSKydZTpk8QXbdbpikpLSfoF+6tlw+mYOmHswArcmL4P6q0vVSVVZkhdAOo4fI5D0iM5/wjFFcdt11V+tNFQpo8tjaUZQwp0Vqb+fd0SNr6/jP1oqtVlOHjJmKDzkTnnfKlCly11132bwdd9zRavJoiRMnTrSViyn/fD4P4oBoXnzxRTv9n6/MQypohW+88YY9HgKCUDDrEOZXwwFs7eA5oZ2HI/RIoKSPYIX0IXeibvLMiR4I6aMxeklftX3eEQkyh9ghG0ieBOFjH8ZtE01f3TYRFmil3Jfyh0KK0dwz0pKlW06a9M7PkMG9smVEv1xL8tsP72bTxGHdZNK2vWXbIb2sl0l7Yum6chtJE/NPE7ykHorgyTNCoKpsvVSXFku3/Gy5+vxjpGdB6++GNjBt2jS7Tv0PBZ7f888/bxUmFByEKG0ukrkOtBsUqF12iT0+z9YMSH2rjf2C+x4EjjYN0D7QKCCNww47zO6jMaNx//e//7XaAxUaDYQp/V4NBRMLjR/yAFRkiIfr+QGhPPXUU9ZmDIg4iR2ec9oKeh4333yz1UC3RkC8PHdIHaLHTXP77be3rnYIb2LvIIyVYCB+hLQ31DLvBZLnnfDuMcd98MEHVqgzZkJvjhg9KhQgLMg/HIiVg7tlz7wMSU5q/+ZWVFYjVTX11tSDyYcY+4RMbvqoSihofiMzjxPtd3RHD+sXzAwP6jhmS+IP7R/m61AQORo641Z4xKAw0cZoO0yCe/rpp+0XyBhgBTznJ554wh7Pc3/rrbfst4eJgdTSc3UIj62W1Gn448ePt9ojoMtP5YMATjrpJBk3bpxtwFQyNA/ttkMGVFBvhVO7OcQP8NuFVEJp6RDIQw89ZO3vNICHH37YaocQEhrQa6+9ZslFQUOgkmMuQmigQXI83V8agQoSzmXg6k9/+pMtn8Om4BkjaHnX9MDQ7qkDvHPTY7VEtddee9lJNPTOGNylntC74B3zXuiFYdLBRMeHIiAw3gX1BNLn3dPj08BrKAu8D31P7Y2BPbJk8qT+sn/w+7mjTC+hIDtVMtKTbeCx8so6G6cG4uej2XjJYOfn4yq1tdUyZa8JEQ+QMqZBPUNDD2cewXzCV8X2228/+8zoKfEc6QVpD5hjIHXa1+uvv26fFQJWe0Sc11HPa2vAVjv5iIpFVxzyxc5LpaIR0g2HxCF7KheNGO2Prjwf06C7T0OFELykzTokS4J4IQiO9YOeAI0cWz0aIFojPQMIAbKmMs+YMUNGjRpl76Nk/sgjj1iyoXFgv8f8QG+DxoWgYcAQu/N7770nP/vZz2zjcQgNyIP3yXvnfSjI551D+tSHHj16NHnwYNrhXbGOdq/B2bgO5/GOeK/0knj/1CEG4EnUKRLCAOWApD7+CsgsEvOEH70LMmTcoHzZblg3GT84334UfYxZbs8262bfsH450r97puktpElOZqqkpiRKmtHQB+Ynyq/P2D+ioGL8LmaN8nxaisCI4sNxtBXaiALNmx7v7373O/tMIXKeDQPjtBnaD+ZLngnP7vTTT7fP1SE6YH7Zav3UaVQkGq92v2l4aNBURgiShgb50uVE24CkycO7AjKlUXuBKyNeAXT5ww0gAbT8Cy64wNoPH3jgAdsrgNgZZIU8LrvsMmujhzjUjEOQpD/84Q+2cZl3ZrWeUD0BNE+6sgzyOnQueK8klAUdtIXo1ZbPOvWHYyAs9czhnSJc1CSEQKZuaY9CzYKxkD4gPC+hFtDaWTJhC1NNQUaCjB3a+kdjMLvQDlAYTj31VFvGcKBt0Pvk915xxRXB3ADZoIzgJYby9Pjjj9vxj6OOOkqefPJJa4ahDSAQ6ZlyrEP02Kpjv9BwIEw0DwXaOSYYNDTVEiBOXO3Io2HRwOiOh7KXo8FxfmuDgVybSsy1sTkiVBi0RQNCc+EaaOU0YsgdTQbtZ+edd7bnIozo3oYqAwO+5557bouaOqaDF154QXbYYQfbYB988MGmmDCxgkZMo+ebldihuVYooRPP4N1Qn9DeqQPUGd4n5IWWr2EY0FQR2KoY6AAt9RGiRxio9w7aLL01NF3qAXnY/TkGrZbjqSfeeuwHX2jis4d5Wak2Lj5a+yBCJxdENo+C+oZZENMUPZWWoAKJOkDPBIWIctM2EAz8Luo+5E19Z53rk0+9B5izGLfinFgF2daKrXqgdHODBo6JhUaA9kaDpsuKvZIvxqANobEw+Anp0wNAw6ObT2MOZ3NE62upgQOEwb333msbEoTy2GOP2XJA8Azccl8FpEEDpVEzMAgwXdFYsYfqOAKExm+AqCjf7bffbvMdNoLnDuFjOqPXh7LAO6d3Ru+QQVzs+wh0JmhRP7xCgGes5gnMF4y3YONGmL700kvWvEGkRMx3kCUmOY6FQGOFml0QUpS1NVBGCJlxKX4rwh2S5zeef/75dp1e7+TJk63pk7pKnUFJweOFwW16Aw6xY6vV1Dc3IEg0fxo2hIpWwoQmGisNCY0IElcNjkZFpadR0LCxP3rJG7MRDRySJh8tMZzmTSOCmNGqMdXss88+1ucYLwQECPflWtwDYUJZIfdHH33UepBA8vQIcNmkgXIO90RQ8XsgLYTG2We3/rUch4DnFYKdOkCdUE2fniN5kDoEqC6bbLNPzXPUCZ4/SV03Edho9HjpkOidQfQIYeoI2jH3BQhzzvVrxeRjkmTwF5JuqffnBb+Fnh+DzdQH6gUCjUFnSJs8fgN51B8mnvHbEAjUWY6hh+O09OixVdvUNzcgVYgSAqQRALwpyMfGDilTqSFeGiANATJGQ2cwikpPI1BAvmjPNHA0MxpUS+YPGjwNFUJ+5plnrPmEwd0rr7zSrt9yyy1WE0TTgzwo18knnyz33HOPLSe2UQZv/eC4u+++25LNRRddFMx1aAk8b+oCz6ytRMa1EMoQNkvqAkvy9T7UIe6D8sA+tiFw6iH1EfKGXBEwuHJCxvQgWxoncugacAG9tmLQiC+//HKrCULkdNUZjGXglsaPPfTEE0+09lAaNuSP7f1vf/ubPRYfbn+94TzIHkF03XXXhe0pKBAYaJHY9gHaJfdFqLUFCDjc5SBJBq35jQ4BKOnr4C0Kg5I+eUDJnveMNk3vgPfvevRdH5C6s6lvpUBTo8tLtx5AwCTsoWhlfCgbP3pmzzI4R88Bguc8BAIk4AVEwExAxgAuvfTSVgkd4Cnx6quvWs0fjRIbPWaktoBy4DLI/REQjBHoRC8HaTLtoH1jFsHUgccUg/AMXGKGw8xHTw/THx4pCFlMJA5bBpxNfSuGkjWeGXS5aejY5DDj0PVGQ0NjwwaL1svgHjNtAeTuDbUKKaOlczzXwoaLvRRNLxw4DkHBRBQGCjHn4GMPCTN4qy6iDBhiC0ZoMMGKGZ0IH7wpOI5xCGzClB/zAmYqyAozFfZg7Lf8FofWgQmGd8/zZNCVeEYISN6/Q9cH7deR+lYKSBmzBERN15ptdSnDroqnA6SrXW8G5vBYwL7OOhq+t6Fj38fOj1anx0OmOl4QChA+x6KtY7/nnnh/4MbJPmy4mHIYG+BagDEDZmzi842mjyaOqx3lgXy4Hxomk7kQApyH2yi/xSFy8D7VJdNhy4Ej9a0cdMUhVQXEDomTVMOmcUP8ECzHo8Ghyfk1N8gUAuA4PHdaI3QFrpto5mjrf/nLX6xmzmQU7kV5IG/uD2mzDsmjoatmjjaOXz4mBQW9BcrNYCF2e8xMCBmHyKFC2mHLgvNTd9jsQECg3SMI0MIxn6BV04vAtnv88cfbwU5cLHGp1MiX6qcfyhUPAsdOjL8z9n809tbAIC0DwcQtAfQANDJne+DWW2+1HkUIGQeHjoQjdYfNDogXMgdo5PQc0cjxsME2j9aISQVix9cav3m0cQZy8dn3gn24aN533312ujqkz2Se1oBZibANTNxhsFVj8SB08MvHKwj7v4IBXXoUejxeJIxREIGQwWLyFPwOjmcSj/qGOzh0FJz5xWGzA1MOA5uYWdSWjl2f7j9aOZo3mjuDo+Rhe8cNEgHAOIDfZRGzj9rhNeKiX5v3g/2UA/JFS6cMhI6F0BEUmHAIwEa5EBQMHnNfBmpZkkeETAZp6VlgVkIYgX/84x/WowgtnSXXcHDoCDjzi0OXALZx9aoBEDJT5idNmmSJHMIkD0KEzBlMxVsGgvf7tDNYilcOphuOwxWvNUJXoNwgEJh2j5CBrPnYAx43+Gyj+TNIi/0e4iYBYrNgvqH3QJkZk9DxBDR3BA+zczEvOTh0NBypOzh4gPskH9TAzRNA1PQMEDp8gATBgsmHD51gg8c8xDbH4cLpHbDF7n/nnXdakxEePtjrMSFFaqdHkBA6gmsDPITI0/GEWMC5mLZwHyWuP70Sh/iCI3UHBw8wm6Bp430D0K7J03DMmFewjRMTBW1e7emQJWTN+ICC9auvvtqGV2DgFrt9a777XiAgrrnmGtsLANdff729ZqQ9j1Dg/GeffdaWhV4Fv8EhvuBs6g4OHjCJCtOJ+r1jviGUAbZKAOHjv43GjK0dkmY2JuYhNGpMLaqtY1PnOtj2dT8mIa4bCXA3xY7PUgeIiT/OOqGaMRNB8MwMZcIYkTQJ0EbERsxXTN5iwJiQCZiqIHKED7HMGS+A0J2rZ3yBeupivzg4eED4A7xq0NCx5QMGRfGEUXKGrAlBQPAyCB7tHXAug62hNHEIXT+uoteNBJD1r3/9a0vo//rXv6zGf+GFF8pZZ51l73XVVVfZwVqur+EQLr74Yrnjjjusaei2226zH1fRgHBo6gRlo6x4HCFg+GCLQ3zAxX5xcPABswvmFi/x4gkDmTKgqx4teOpga2cwFbdHEl4t4UwrOtgbDaEDNH16AwwIY/7BJRLzD/Z53Cm5JqB3gMslrpgqhCgrZiMGaVXwkHfCCSfY4G3EMEezx1bvED9wpO7g0MWB8MD+jVkIUwxaOTHwCZV8ww03WEFELHzMMhA1phYdTA3lcUPvArMSgorxAExODvEDR+oODl0ckLjGQacncN5551nPG2LkEHSLfEwx2NTxskFL5xzMSJC2F5hfmNmKCYZZrtjV8eN3iB84m7qDQxcH5hQGRDH1YD4h3g2Dt2jhmH0wz0DeeOSgtbPOgC3EjucM9nQFAgBzC8IBzx1MRpiSHOID7iMZDg4ODnEEN1Dq4ODgEGdwpO7g4OAQR3Ck7uDg4BBHcKTu4ODgEEdwpO7g4OAQR3Ck7uDg4BBHcKTu4ODgEEdwpO7g4OAQR3Ck7uDg4BBHcKTu4ODgEEdwpO7g4OAQR3Ck7uDg4BBHcKTu4ODgEEdwpO7g4OAQR3Ck7uDg4BBHcKTu4ODgEEdwpO7g4OAQR3Ck7uDg4BBHcKTu4ODgEEdwpO7g4OAQR3Ck7uDg4BBHcKTu4ODgEEdwpO7g4OAQR3Ck7uDg4BBHcKTu4ODgEEdwpO7g4OAQR3Ck7uDg4BBHcKTu4ODgEEdwpO7g4OAQR3Ck7uDg4BBHSLjxxhs3JCQk5Aa3HRwcHBy2UDQ2Nlb9P7/pbJG/Rcpk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26" descr="A picture containing aircraft, airplane&#10;&#10;Description automatically generated">
            <a:extLst>
              <a:ext uri="{FF2B5EF4-FFF2-40B4-BE49-F238E27FC236}">
                <a16:creationId xmlns:a16="http://schemas.microsoft.com/office/drawing/2014/main" id="{2852EAC0-9A3A-4654-B1D8-4C0A4B5F70C5}"/>
              </a:ext>
            </a:extLst>
          </p:cNvPr>
          <p:cNvPicPr>
            <a:picLocks noChangeAspect="1"/>
          </p:cNvPicPr>
          <p:nvPr/>
        </p:nvPicPr>
        <p:blipFill>
          <a:blip r:embed="rId2"/>
          <a:stretch>
            <a:fillRect/>
          </a:stretch>
        </p:blipFill>
        <p:spPr>
          <a:xfrm>
            <a:off x="1506107" y="4520027"/>
            <a:ext cx="369095" cy="392907"/>
          </a:xfrm>
          <a:prstGeom prst="rect">
            <a:avLst/>
          </a:prstGeom>
        </p:spPr>
      </p:pic>
      <p:pic>
        <p:nvPicPr>
          <p:cNvPr id="14" name="Picture 27" descr="Diagram&#10;&#10;Description automatically generated">
            <a:extLst>
              <a:ext uri="{FF2B5EF4-FFF2-40B4-BE49-F238E27FC236}">
                <a16:creationId xmlns:a16="http://schemas.microsoft.com/office/drawing/2014/main" id="{D47CC885-46AF-49D3-9C3E-3AF48C30C534}"/>
              </a:ext>
            </a:extLst>
          </p:cNvPr>
          <p:cNvPicPr>
            <a:picLocks noChangeAspect="1"/>
          </p:cNvPicPr>
          <p:nvPr/>
        </p:nvPicPr>
        <p:blipFill>
          <a:blip r:embed="rId3"/>
          <a:stretch>
            <a:fillRect/>
          </a:stretch>
        </p:blipFill>
        <p:spPr>
          <a:xfrm>
            <a:off x="498401" y="4736240"/>
            <a:ext cx="869157" cy="857250"/>
          </a:xfrm>
          <a:prstGeom prst="rect">
            <a:avLst/>
          </a:prstGeom>
        </p:spPr>
      </p:pic>
      <p:pic>
        <p:nvPicPr>
          <p:cNvPr id="15" name="Picture 29">
            <a:extLst>
              <a:ext uri="{FF2B5EF4-FFF2-40B4-BE49-F238E27FC236}">
                <a16:creationId xmlns:a16="http://schemas.microsoft.com/office/drawing/2014/main" id="{9F8A485F-B248-4A13-A1C7-A32A5DD1CF05}"/>
              </a:ext>
            </a:extLst>
          </p:cNvPr>
          <p:cNvPicPr>
            <a:picLocks noChangeAspect="1"/>
          </p:cNvPicPr>
          <p:nvPr/>
        </p:nvPicPr>
        <p:blipFill>
          <a:blip r:embed="rId4"/>
          <a:stretch>
            <a:fillRect/>
          </a:stretch>
        </p:blipFill>
        <p:spPr>
          <a:xfrm>
            <a:off x="1269926" y="2420420"/>
            <a:ext cx="1457326" cy="658140"/>
          </a:xfrm>
          <a:prstGeom prst="rect">
            <a:avLst/>
          </a:prstGeom>
        </p:spPr>
      </p:pic>
      <p:pic>
        <p:nvPicPr>
          <p:cNvPr id="16" name="Picture 30" descr="A picture containing icon&#10;&#10;Description automatically generated">
            <a:extLst>
              <a:ext uri="{FF2B5EF4-FFF2-40B4-BE49-F238E27FC236}">
                <a16:creationId xmlns:a16="http://schemas.microsoft.com/office/drawing/2014/main" id="{BBD38773-C981-4AE7-9DD0-04F6D66B6935}"/>
              </a:ext>
            </a:extLst>
          </p:cNvPr>
          <p:cNvPicPr>
            <a:picLocks noChangeAspect="1"/>
          </p:cNvPicPr>
          <p:nvPr/>
        </p:nvPicPr>
        <p:blipFill>
          <a:blip r:embed="rId5"/>
          <a:stretch>
            <a:fillRect/>
          </a:stretch>
        </p:blipFill>
        <p:spPr>
          <a:xfrm>
            <a:off x="429913" y="2629904"/>
            <a:ext cx="595314" cy="583407"/>
          </a:xfrm>
          <a:prstGeom prst="rect">
            <a:avLst/>
          </a:prstGeom>
        </p:spPr>
      </p:pic>
      <p:pic>
        <p:nvPicPr>
          <p:cNvPr id="17" name="Picture 32" descr="Graphical user interface, application&#10;&#10;Description automatically generated">
            <a:extLst>
              <a:ext uri="{FF2B5EF4-FFF2-40B4-BE49-F238E27FC236}">
                <a16:creationId xmlns:a16="http://schemas.microsoft.com/office/drawing/2014/main" id="{E14CDC5D-2A92-49BC-A922-EE3965076D28}"/>
              </a:ext>
            </a:extLst>
          </p:cNvPr>
          <p:cNvPicPr>
            <a:picLocks noChangeAspect="1"/>
          </p:cNvPicPr>
          <p:nvPr/>
        </p:nvPicPr>
        <p:blipFill>
          <a:blip r:embed="rId6"/>
          <a:stretch>
            <a:fillRect/>
          </a:stretch>
        </p:blipFill>
        <p:spPr>
          <a:xfrm>
            <a:off x="1666304" y="3225215"/>
            <a:ext cx="1035846" cy="1095376"/>
          </a:xfrm>
          <a:prstGeom prst="rect">
            <a:avLst/>
          </a:prstGeom>
        </p:spPr>
      </p:pic>
      <p:pic>
        <p:nvPicPr>
          <p:cNvPr id="18" name="Picture 31" descr="A picture containing icon&#10;&#10;Description automatically generated">
            <a:extLst>
              <a:ext uri="{FF2B5EF4-FFF2-40B4-BE49-F238E27FC236}">
                <a16:creationId xmlns:a16="http://schemas.microsoft.com/office/drawing/2014/main" id="{8894470C-1E89-41FF-A003-51F421B06840}"/>
              </a:ext>
            </a:extLst>
          </p:cNvPr>
          <p:cNvPicPr>
            <a:picLocks noChangeAspect="1"/>
          </p:cNvPicPr>
          <p:nvPr/>
        </p:nvPicPr>
        <p:blipFill>
          <a:blip r:embed="rId7"/>
          <a:stretch>
            <a:fillRect/>
          </a:stretch>
        </p:blipFill>
        <p:spPr>
          <a:xfrm>
            <a:off x="1999681" y="4505956"/>
            <a:ext cx="881066" cy="976315"/>
          </a:xfrm>
          <a:prstGeom prst="rect">
            <a:avLst/>
          </a:prstGeom>
        </p:spPr>
      </p:pic>
      <p:pic>
        <p:nvPicPr>
          <p:cNvPr id="19" name="Picture 28">
            <a:extLst>
              <a:ext uri="{FF2B5EF4-FFF2-40B4-BE49-F238E27FC236}">
                <a16:creationId xmlns:a16="http://schemas.microsoft.com/office/drawing/2014/main" id="{F542B2FE-4555-42AF-BF05-288F5D1F3F4E}"/>
              </a:ext>
            </a:extLst>
          </p:cNvPr>
          <p:cNvPicPr>
            <a:picLocks noChangeAspect="1"/>
          </p:cNvPicPr>
          <p:nvPr/>
        </p:nvPicPr>
        <p:blipFill>
          <a:blip r:embed="rId8"/>
          <a:stretch>
            <a:fillRect/>
          </a:stretch>
        </p:blipFill>
        <p:spPr>
          <a:xfrm>
            <a:off x="403149" y="3344277"/>
            <a:ext cx="1095376" cy="1095376"/>
          </a:xfrm>
          <a:prstGeom prst="rect">
            <a:avLst/>
          </a:prstGeom>
        </p:spPr>
      </p:pic>
      <p:cxnSp>
        <p:nvCxnSpPr>
          <p:cNvPr id="20" name="Straight Arrow Connector 19">
            <a:extLst>
              <a:ext uri="{FF2B5EF4-FFF2-40B4-BE49-F238E27FC236}">
                <a16:creationId xmlns:a16="http://schemas.microsoft.com/office/drawing/2014/main" id="{3ACDEAA5-1C6E-43F5-9E61-5C447B757C34}"/>
              </a:ext>
            </a:extLst>
          </p:cNvPr>
          <p:cNvCxnSpPr/>
          <p:nvPr/>
        </p:nvCxnSpPr>
        <p:spPr>
          <a:xfrm>
            <a:off x="418137" y="2339391"/>
            <a:ext cx="2655091" cy="31075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F94D15-BE40-4946-BABC-448857D9CB03}"/>
              </a:ext>
            </a:extLst>
          </p:cNvPr>
          <p:cNvCxnSpPr>
            <a:cxnSpLocks/>
          </p:cNvCxnSpPr>
          <p:nvPr/>
        </p:nvCxnSpPr>
        <p:spPr>
          <a:xfrm flipH="1">
            <a:off x="291230" y="2446548"/>
            <a:ext cx="2333626" cy="2714625"/>
          </a:xfrm>
          <a:prstGeom prst="straightConnector1">
            <a:avLst/>
          </a:prstGeom>
        </p:spPr>
        <p:style>
          <a:lnRef idx="1">
            <a:schemeClr val="accent1"/>
          </a:lnRef>
          <a:fillRef idx="0">
            <a:schemeClr val="accent1"/>
          </a:fillRef>
          <a:effectRef idx="0">
            <a:schemeClr val="accent1"/>
          </a:effectRef>
          <a:fontRef idx="minor">
            <a:schemeClr val="tx1"/>
          </a:fontRef>
        </p:style>
      </p:cxnSp>
      <p:graphicFrame>
        <p:nvGraphicFramePr>
          <p:cNvPr id="23" name="Table 21">
            <a:extLst>
              <a:ext uri="{FF2B5EF4-FFF2-40B4-BE49-F238E27FC236}">
                <a16:creationId xmlns:a16="http://schemas.microsoft.com/office/drawing/2014/main" id="{D4BF0A85-C469-44AA-933C-C09735ED7EA6}"/>
              </a:ext>
            </a:extLst>
          </p:cNvPr>
          <p:cNvGraphicFramePr>
            <a:graphicFrameLocks noGrp="1"/>
          </p:cNvGraphicFramePr>
          <p:nvPr>
            <p:extLst>
              <p:ext uri="{D42A27DB-BD31-4B8C-83A1-F6EECF244321}">
                <p14:modId xmlns:p14="http://schemas.microsoft.com/office/powerpoint/2010/main" val="1873296247"/>
              </p:ext>
            </p:extLst>
          </p:nvPr>
        </p:nvGraphicFramePr>
        <p:xfrm>
          <a:off x="3379713" y="2248904"/>
          <a:ext cx="5291941" cy="3379137"/>
        </p:xfrm>
        <a:graphic>
          <a:graphicData uri="http://schemas.openxmlformats.org/drawingml/2006/table">
            <a:tbl>
              <a:tblPr firstRow="1" bandRow="1">
                <a:tableStyleId>{5C22544A-7EE6-4342-B048-85BDC9FD1C3A}</a:tableStyleId>
              </a:tblPr>
              <a:tblGrid>
                <a:gridCol w="2013922">
                  <a:extLst>
                    <a:ext uri="{9D8B030D-6E8A-4147-A177-3AD203B41FA5}">
                      <a16:colId xmlns:a16="http://schemas.microsoft.com/office/drawing/2014/main" val="1992772358"/>
                    </a:ext>
                  </a:extLst>
                </a:gridCol>
                <a:gridCol w="1669774">
                  <a:extLst>
                    <a:ext uri="{9D8B030D-6E8A-4147-A177-3AD203B41FA5}">
                      <a16:colId xmlns:a16="http://schemas.microsoft.com/office/drawing/2014/main" val="3612253197"/>
                    </a:ext>
                  </a:extLst>
                </a:gridCol>
                <a:gridCol w="1608245">
                  <a:extLst>
                    <a:ext uri="{9D8B030D-6E8A-4147-A177-3AD203B41FA5}">
                      <a16:colId xmlns:a16="http://schemas.microsoft.com/office/drawing/2014/main" val="3926676238"/>
                    </a:ext>
                  </a:extLst>
                </a:gridCol>
              </a:tblGrid>
              <a:tr h="464343">
                <a:tc>
                  <a:txBody>
                    <a:bodyPr/>
                    <a:lstStyle/>
                    <a:p>
                      <a:pPr lvl="0">
                        <a:buNone/>
                      </a:pPr>
                      <a:r>
                        <a:rPr lang="en-US" sz="1400" dirty="0"/>
                        <a:t>Item</a:t>
                      </a:r>
                    </a:p>
                  </a:txBody>
                  <a:tcPr/>
                </a:tc>
                <a:tc>
                  <a:txBody>
                    <a:bodyPr/>
                    <a:lstStyle/>
                    <a:p>
                      <a:pPr lvl="0">
                        <a:buNone/>
                      </a:pPr>
                      <a:r>
                        <a:rPr lang="en-US" sz="1400" dirty="0"/>
                        <a:t>Alternative Options</a:t>
                      </a:r>
                    </a:p>
                  </a:txBody>
                  <a:tcPr/>
                </a:tc>
                <a:tc>
                  <a:txBody>
                    <a:bodyPr/>
                    <a:lstStyle/>
                    <a:p>
                      <a:pPr lvl="0">
                        <a:buNone/>
                      </a:pPr>
                      <a:r>
                        <a:rPr lang="en-US" sz="1400" dirty="0"/>
                        <a:t>Impact on Stakeholder Experience</a:t>
                      </a:r>
                    </a:p>
                  </a:txBody>
                  <a:tcPr/>
                </a:tc>
                <a:extLst>
                  <a:ext uri="{0D108BD9-81ED-4DB2-BD59-A6C34878D82A}">
                    <a16:rowId xmlns:a16="http://schemas.microsoft.com/office/drawing/2014/main" val="1769836682"/>
                  </a:ext>
                </a:extLst>
              </a:tr>
              <a:tr h="757857">
                <a:tc>
                  <a:txBody>
                    <a:bodyPr/>
                    <a:lstStyle/>
                    <a:p>
                      <a:r>
                        <a:rPr lang="en-US" sz="1400" dirty="0"/>
                        <a:t>Long form/Documentation</a:t>
                      </a:r>
                    </a:p>
                  </a:txBody>
                  <a:tcPr/>
                </a:tc>
                <a:tc>
                  <a:txBody>
                    <a:bodyPr/>
                    <a:lstStyle/>
                    <a:p>
                      <a:r>
                        <a:rPr lang="en-US" sz="1400" dirty="0"/>
                        <a:t>Use of information in Biometric form</a:t>
                      </a:r>
                    </a:p>
                  </a:txBody>
                  <a:tcPr/>
                </a:tc>
                <a:tc>
                  <a:txBody>
                    <a:bodyPr/>
                    <a:lstStyle/>
                    <a:p>
                      <a:pPr lvl="0">
                        <a:buNone/>
                      </a:pPr>
                      <a:r>
                        <a:rPr lang="en-US" sz="1400" dirty="0"/>
                        <a:t>50% increase in rate of form completion</a:t>
                      </a:r>
                    </a:p>
                  </a:txBody>
                  <a:tcPr/>
                </a:tc>
                <a:extLst>
                  <a:ext uri="{0D108BD9-81ED-4DB2-BD59-A6C34878D82A}">
                    <a16:rowId xmlns:a16="http://schemas.microsoft.com/office/drawing/2014/main" val="2862104553"/>
                  </a:ext>
                </a:extLst>
              </a:tr>
              <a:tr h="780145">
                <a:tc>
                  <a:txBody>
                    <a:bodyPr/>
                    <a:lstStyle/>
                    <a:p>
                      <a:r>
                        <a:rPr lang="en-US" sz="1400" dirty="0"/>
                        <a:t>Payment</a:t>
                      </a:r>
                    </a:p>
                  </a:txBody>
                  <a:tcPr/>
                </a:tc>
                <a:tc>
                  <a:txBody>
                    <a:bodyPr/>
                    <a:lstStyle/>
                    <a:p>
                      <a:r>
                        <a:rPr lang="en-US" sz="1400" dirty="0"/>
                        <a:t>Use of credit/debit card </a:t>
                      </a:r>
                    </a:p>
                    <a:p>
                      <a:pPr lvl="0">
                        <a:buNone/>
                      </a:pPr>
                      <a:r>
                        <a:rPr lang="en-US" sz="1400" dirty="0"/>
                        <a:t>Online transfer option</a:t>
                      </a:r>
                    </a:p>
                  </a:txBody>
                  <a:tcPr/>
                </a:tc>
                <a:tc>
                  <a:txBody>
                    <a:bodyPr/>
                    <a:lstStyle/>
                    <a:p>
                      <a:pPr lvl="0">
                        <a:buNone/>
                      </a:pPr>
                      <a:r>
                        <a:rPr lang="en-US" sz="1400" dirty="0"/>
                        <a:t>Payment turnaround time reduced to 5mins.</a:t>
                      </a:r>
                    </a:p>
                  </a:txBody>
                  <a:tcPr/>
                </a:tc>
                <a:extLst>
                  <a:ext uri="{0D108BD9-81ED-4DB2-BD59-A6C34878D82A}">
                    <a16:rowId xmlns:a16="http://schemas.microsoft.com/office/drawing/2014/main" val="4060257883"/>
                  </a:ext>
                </a:extLst>
              </a:tr>
              <a:tr h="824726">
                <a:tc>
                  <a:txBody>
                    <a:bodyPr/>
                    <a:lstStyle/>
                    <a:p>
                      <a:r>
                        <a:rPr lang="en-US" sz="1400" dirty="0"/>
                        <a:t>Fulfilment</a:t>
                      </a:r>
                    </a:p>
                  </a:txBody>
                  <a:tcPr/>
                </a:tc>
                <a:tc>
                  <a:txBody>
                    <a:bodyPr/>
                    <a:lstStyle/>
                    <a:p>
                      <a:r>
                        <a:rPr lang="en-US" sz="1400" dirty="0"/>
                        <a:t>Use of courier or Royal mail</a:t>
                      </a:r>
                    </a:p>
                  </a:txBody>
                  <a:tcPr/>
                </a:tc>
                <a:tc>
                  <a:txBody>
                    <a:bodyPr/>
                    <a:lstStyle/>
                    <a:p>
                      <a:pPr lvl="0">
                        <a:buNone/>
                      </a:pPr>
                      <a:r>
                        <a:rPr lang="en-US" sz="1400" dirty="0"/>
                        <a:t>70% in cost reduction and 80% reduction in turnaround time</a:t>
                      </a:r>
                    </a:p>
                  </a:txBody>
                  <a:tcPr/>
                </a:tc>
                <a:extLst>
                  <a:ext uri="{0D108BD9-81ED-4DB2-BD59-A6C34878D82A}">
                    <a16:rowId xmlns:a16="http://schemas.microsoft.com/office/drawing/2014/main" val="1286044627"/>
                  </a:ext>
                </a:extLst>
              </a:tr>
            </a:tbl>
          </a:graphicData>
        </a:graphic>
      </p:graphicFrame>
      <p:pic>
        <p:nvPicPr>
          <p:cNvPr id="24" name="Picture 24" descr="A picture containing icon&#10;&#10;Description automatically generated">
            <a:extLst>
              <a:ext uri="{FF2B5EF4-FFF2-40B4-BE49-F238E27FC236}">
                <a16:creationId xmlns:a16="http://schemas.microsoft.com/office/drawing/2014/main" id="{AEC63E96-B7A8-4323-8828-1AABD99B9F6D}"/>
              </a:ext>
            </a:extLst>
          </p:cNvPr>
          <p:cNvPicPr>
            <a:picLocks noChangeAspect="1"/>
          </p:cNvPicPr>
          <p:nvPr/>
        </p:nvPicPr>
        <p:blipFill>
          <a:blip r:embed="rId9"/>
          <a:stretch>
            <a:fillRect/>
          </a:stretch>
        </p:blipFill>
        <p:spPr>
          <a:xfrm>
            <a:off x="10324816" y="3301417"/>
            <a:ext cx="1466851" cy="1097757"/>
          </a:xfrm>
          <a:prstGeom prst="rect">
            <a:avLst/>
          </a:prstGeom>
        </p:spPr>
      </p:pic>
      <p:pic>
        <p:nvPicPr>
          <p:cNvPr id="25" name="Picture 25">
            <a:extLst>
              <a:ext uri="{FF2B5EF4-FFF2-40B4-BE49-F238E27FC236}">
                <a16:creationId xmlns:a16="http://schemas.microsoft.com/office/drawing/2014/main" id="{6B50D713-0757-4266-A1A6-FBD5A57D58D2}"/>
              </a:ext>
            </a:extLst>
          </p:cNvPr>
          <p:cNvPicPr>
            <a:picLocks noChangeAspect="1"/>
          </p:cNvPicPr>
          <p:nvPr/>
        </p:nvPicPr>
        <p:blipFill>
          <a:blip r:embed="rId10"/>
          <a:stretch>
            <a:fillRect/>
          </a:stretch>
        </p:blipFill>
        <p:spPr>
          <a:xfrm>
            <a:off x="9154245" y="1753801"/>
            <a:ext cx="1178719" cy="1414463"/>
          </a:xfrm>
          <a:prstGeom prst="rect">
            <a:avLst/>
          </a:prstGeom>
        </p:spPr>
      </p:pic>
      <p:pic>
        <p:nvPicPr>
          <p:cNvPr id="26" name="Picture 26" descr="Icon&#10;&#10;Description automatically generated">
            <a:extLst>
              <a:ext uri="{FF2B5EF4-FFF2-40B4-BE49-F238E27FC236}">
                <a16:creationId xmlns:a16="http://schemas.microsoft.com/office/drawing/2014/main" id="{BCE3C6EA-A045-4112-8C07-325007F40C30}"/>
              </a:ext>
            </a:extLst>
          </p:cNvPr>
          <p:cNvPicPr>
            <a:picLocks noChangeAspect="1"/>
          </p:cNvPicPr>
          <p:nvPr/>
        </p:nvPicPr>
        <p:blipFill>
          <a:blip r:embed="rId11"/>
          <a:stretch>
            <a:fillRect/>
          </a:stretch>
        </p:blipFill>
        <p:spPr>
          <a:xfrm>
            <a:off x="9187583" y="4303733"/>
            <a:ext cx="933450" cy="974313"/>
          </a:xfrm>
          <a:prstGeom prst="rect">
            <a:avLst/>
          </a:prstGeom>
        </p:spPr>
      </p:pic>
      <p:sp>
        <p:nvSpPr>
          <p:cNvPr id="34" name="Title 1">
            <a:extLst>
              <a:ext uri="{FF2B5EF4-FFF2-40B4-BE49-F238E27FC236}">
                <a16:creationId xmlns:a16="http://schemas.microsoft.com/office/drawing/2014/main" id="{10A32573-6549-4667-B5A4-FA8D477AA905}"/>
              </a:ext>
            </a:extLst>
          </p:cNvPr>
          <p:cNvSpPr>
            <a:spLocks noGrp="1"/>
          </p:cNvSpPr>
          <p:nvPr>
            <p:ph type="title"/>
          </p:nvPr>
        </p:nvSpPr>
        <p:spPr>
          <a:xfrm>
            <a:off x="0" y="98858"/>
            <a:ext cx="10077557" cy="1093166"/>
          </a:xfrm>
        </p:spPr>
        <p:txBody>
          <a:bodyPr/>
          <a:lstStyle/>
          <a:p>
            <a:r>
              <a:rPr lang="en-US" dirty="0"/>
              <a:t>Current to Future State Analysis</a:t>
            </a:r>
          </a:p>
        </p:txBody>
      </p:sp>
    </p:spTree>
    <p:extLst>
      <p:ext uri="{BB962C8B-B14F-4D97-AF65-F5344CB8AC3E}">
        <p14:creationId xmlns:p14="http://schemas.microsoft.com/office/powerpoint/2010/main" val="3980556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592B1E0-95A8-4785-8F42-2BA11A24EC75}"/>
              </a:ext>
            </a:extLst>
          </p:cNvPr>
          <p:cNvGrpSpPr>
            <a:grpSpLocks noChangeAspect="1"/>
          </p:cNvGrpSpPr>
          <p:nvPr/>
        </p:nvGrpSpPr>
        <p:grpSpPr bwMode="auto">
          <a:xfrm>
            <a:off x="243273" y="291547"/>
            <a:ext cx="5981133" cy="5963478"/>
            <a:chOff x="-2472" y="-3407"/>
            <a:chExt cx="11179" cy="11146"/>
          </a:xfrm>
        </p:grpSpPr>
        <p:sp>
          <p:nvSpPr>
            <p:cNvPr id="7" name="Freeform 62">
              <a:extLst>
                <a:ext uri="{FF2B5EF4-FFF2-40B4-BE49-F238E27FC236}">
                  <a16:creationId xmlns:a16="http://schemas.microsoft.com/office/drawing/2014/main" id="{6811ACEE-BF8F-46E5-9B6A-DE94C45A1C49}"/>
                </a:ext>
              </a:extLst>
            </p:cNvPr>
            <p:cNvSpPr>
              <a:spLocks/>
            </p:cNvSpPr>
            <p:nvPr/>
          </p:nvSpPr>
          <p:spPr bwMode="auto">
            <a:xfrm>
              <a:off x="278" y="-1001"/>
              <a:ext cx="2392" cy="2393"/>
            </a:xfrm>
            <a:custGeom>
              <a:avLst/>
              <a:gdLst>
                <a:gd name="T0" fmla="*/ 811 w 1012"/>
                <a:gd name="T1" fmla="*/ 844 h 1012"/>
                <a:gd name="T2" fmla="*/ 168 w 1012"/>
                <a:gd name="T3" fmla="*/ 810 h 1012"/>
                <a:gd name="T4" fmla="*/ 202 w 1012"/>
                <a:gd name="T5" fmla="*/ 168 h 1012"/>
                <a:gd name="T6" fmla="*/ 844 w 1012"/>
                <a:gd name="T7" fmla="*/ 202 h 1012"/>
                <a:gd name="T8" fmla="*/ 811 w 1012"/>
                <a:gd name="T9" fmla="*/ 844 h 1012"/>
              </a:gdLst>
              <a:ahLst/>
              <a:cxnLst>
                <a:cxn ang="0">
                  <a:pos x="T0" y="T1"/>
                </a:cxn>
                <a:cxn ang="0">
                  <a:pos x="T2" y="T3"/>
                </a:cxn>
                <a:cxn ang="0">
                  <a:pos x="T4" y="T5"/>
                </a:cxn>
                <a:cxn ang="0">
                  <a:pos x="T6" y="T7"/>
                </a:cxn>
                <a:cxn ang="0">
                  <a:pos x="T8" y="T9"/>
                </a:cxn>
              </a:cxnLst>
              <a:rect l="0" t="0" r="r" b="b"/>
              <a:pathLst>
                <a:path w="1012" h="1012">
                  <a:moveTo>
                    <a:pt x="811" y="844"/>
                  </a:moveTo>
                  <a:cubicBezTo>
                    <a:pt x="624" y="1012"/>
                    <a:pt x="337" y="997"/>
                    <a:pt x="168" y="810"/>
                  </a:cubicBezTo>
                  <a:cubicBezTo>
                    <a:pt x="0" y="624"/>
                    <a:pt x="15" y="336"/>
                    <a:pt x="202" y="168"/>
                  </a:cubicBezTo>
                  <a:cubicBezTo>
                    <a:pt x="389" y="0"/>
                    <a:pt x="676" y="15"/>
                    <a:pt x="844" y="202"/>
                  </a:cubicBezTo>
                  <a:cubicBezTo>
                    <a:pt x="1012" y="389"/>
                    <a:pt x="997" y="676"/>
                    <a:pt x="811" y="844"/>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 name="Freeform 63">
              <a:extLst>
                <a:ext uri="{FF2B5EF4-FFF2-40B4-BE49-F238E27FC236}">
                  <a16:creationId xmlns:a16="http://schemas.microsoft.com/office/drawing/2014/main" id="{416F402B-D481-40BE-B33B-EC406BDB5C2F}"/>
                </a:ext>
              </a:extLst>
            </p:cNvPr>
            <p:cNvSpPr>
              <a:spLocks/>
            </p:cNvSpPr>
            <p:nvPr/>
          </p:nvSpPr>
          <p:spPr bwMode="auto">
            <a:xfrm>
              <a:off x="642" y="-674"/>
              <a:ext cx="1817" cy="1799"/>
            </a:xfrm>
            <a:custGeom>
              <a:avLst/>
              <a:gdLst>
                <a:gd name="T0" fmla="*/ 514 w 769"/>
                <a:gd name="T1" fmla="*/ 88 h 761"/>
                <a:gd name="T2" fmla="*/ 620 w 769"/>
                <a:gd name="T3" fmla="*/ 0 h 761"/>
                <a:gd name="T4" fmla="*/ 769 w 769"/>
                <a:gd name="T5" fmla="*/ 185 h 761"/>
                <a:gd name="T6" fmla="*/ 674 w 769"/>
                <a:gd name="T7" fmla="*/ 257 h 761"/>
                <a:gd name="T8" fmla="*/ 644 w 769"/>
                <a:gd name="T9" fmla="*/ 366 h 761"/>
                <a:gd name="T10" fmla="*/ 535 w 769"/>
                <a:gd name="T11" fmla="*/ 492 h 761"/>
                <a:gd name="T12" fmla="*/ 524 w 769"/>
                <a:gd name="T13" fmla="*/ 610 h 761"/>
                <a:gd name="T14" fmla="*/ 522 w 769"/>
                <a:gd name="T15" fmla="*/ 654 h 761"/>
                <a:gd name="T16" fmla="*/ 488 w 769"/>
                <a:gd name="T17" fmla="*/ 709 h 761"/>
                <a:gd name="T18" fmla="*/ 466 w 769"/>
                <a:gd name="T19" fmla="*/ 667 h 761"/>
                <a:gd name="T20" fmla="*/ 470 w 769"/>
                <a:gd name="T21" fmla="*/ 608 h 761"/>
                <a:gd name="T22" fmla="*/ 469 w 769"/>
                <a:gd name="T23" fmla="*/ 548 h 761"/>
                <a:gd name="T24" fmla="*/ 467 w 769"/>
                <a:gd name="T25" fmla="*/ 503 h 761"/>
                <a:gd name="T26" fmla="*/ 452 w 769"/>
                <a:gd name="T27" fmla="*/ 481 h 761"/>
                <a:gd name="T28" fmla="*/ 442 w 769"/>
                <a:gd name="T29" fmla="*/ 502 h 761"/>
                <a:gd name="T30" fmla="*/ 420 w 769"/>
                <a:gd name="T31" fmla="*/ 583 h 761"/>
                <a:gd name="T32" fmla="*/ 397 w 769"/>
                <a:gd name="T33" fmla="*/ 646 h 761"/>
                <a:gd name="T34" fmla="*/ 376 w 769"/>
                <a:gd name="T35" fmla="*/ 715 h 761"/>
                <a:gd name="T36" fmla="*/ 329 w 769"/>
                <a:gd name="T37" fmla="*/ 751 h 761"/>
                <a:gd name="T38" fmla="*/ 338 w 769"/>
                <a:gd name="T39" fmla="*/ 641 h 761"/>
                <a:gd name="T40" fmla="*/ 357 w 769"/>
                <a:gd name="T41" fmla="*/ 544 h 761"/>
                <a:gd name="T42" fmla="*/ 368 w 769"/>
                <a:gd name="T43" fmla="*/ 465 h 761"/>
                <a:gd name="T44" fmla="*/ 350 w 769"/>
                <a:gd name="T45" fmla="*/ 456 h 761"/>
                <a:gd name="T46" fmla="*/ 290 w 769"/>
                <a:gd name="T47" fmla="*/ 527 h 761"/>
                <a:gd name="T48" fmla="*/ 220 w 769"/>
                <a:gd name="T49" fmla="*/ 598 h 761"/>
                <a:gd name="T50" fmla="*/ 119 w 769"/>
                <a:gd name="T51" fmla="*/ 662 h 761"/>
                <a:gd name="T52" fmla="*/ 171 w 769"/>
                <a:gd name="T53" fmla="*/ 558 h 761"/>
                <a:gd name="T54" fmla="*/ 230 w 769"/>
                <a:gd name="T55" fmla="*/ 484 h 761"/>
                <a:gd name="T56" fmla="*/ 297 w 769"/>
                <a:gd name="T57" fmla="*/ 401 h 761"/>
                <a:gd name="T58" fmla="*/ 263 w 769"/>
                <a:gd name="T59" fmla="*/ 397 h 761"/>
                <a:gd name="T60" fmla="*/ 191 w 769"/>
                <a:gd name="T61" fmla="*/ 445 h 761"/>
                <a:gd name="T62" fmla="*/ 128 w 769"/>
                <a:gd name="T63" fmla="*/ 489 h 761"/>
                <a:gd name="T64" fmla="*/ 26 w 769"/>
                <a:gd name="T65" fmla="*/ 538 h 761"/>
                <a:gd name="T66" fmla="*/ 89 w 769"/>
                <a:gd name="T67" fmla="*/ 442 h 761"/>
                <a:gd name="T68" fmla="*/ 148 w 769"/>
                <a:gd name="T69" fmla="*/ 384 h 761"/>
                <a:gd name="T70" fmla="*/ 256 w 769"/>
                <a:gd name="T71" fmla="*/ 295 h 761"/>
                <a:gd name="T72" fmla="*/ 284 w 769"/>
                <a:gd name="T73" fmla="*/ 269 h 761"/>
                <a:gd name="T74" fmla="*/ 319 w 769"/>
                <a:gd name="T75" fmla="*/ 185 h 761"/>
                <a:gd name="T76" fmla="*/ 293 w 769"/>
                <a:gd name="T77" fmla="*/ 158 h 761"/>
                <a:gd name="T78" fmla="*/ 216 w 769"/>
                <a:gd name="T79" fmla="*/ 145 h 761"/>
                <a:gd name="T80" fmla="*/ 108 w 769"/>
                <a:gd name="T81" fmla="*/ 98 h 761"/>
                <a:gd name="T82" fmla="*/ 108 w 769"/>
                <a:gd name="T83" fmla="*/ 70 h 761"/>
                <a:gd name="T84" fmla="*/ 160 w 769"/>
                <a:gd name="T85" fmla="*/ 74 h 761"/>
                <a:gd name="T86" fmla="*/ 209 w 769"/>
                <a:gd name="T87" fmla="*/ 73 h 761"/>
                <a:gd name="T88" fmla="*/ 236 w 769"/>
                <a:gd name="T89" fmla="*/ 76 h 761"/>
                <a:gd name="T90" fmla="*/ 298 w 769"/>
                <a:gd name="T91" fmla="*/ 76 h 761"/>
                <a:gd name="T92" fmla="*/ 386 w 769"/>
                <a:gd name="T93" fmla="*/ 74 h 761"/>
                <a:gd name="T94" fmla="*/ 514 w 769"/>
                <a:gd name="T95" fmla="*/ 88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9" h="761">
                  <a:moveTo>
                    <a:pt x="514" y="88"/>
                  </a:moveTo>
                  <a:cubicBezTo>
                    <a:pt x="527" y="83"/>
                    <a:pt x="565" y="59"/>
                    <a:pt x="620" y="0"/>
                  </a:cubicBezTo>
                  <a:cubicBezTo>
                    <a:pt x="682" y="42"/>
                    <a:pt x="742" y="119"/>
                    <a:pt x="769" y="185"/>
                  </a:cubicBezTo>
                  <a:cubicBezTo>
                    <a:pt x="753" y="196"/>
                    <a:pt x="680" y="248"/>
                    <a:pt x="674" y="257"/>
                  </a:cubicBezTo>
                  <a:cubicBezTo>
                    <a:pt x="666" y="325"/>
                    <a:pt x="666" y="326"/>
                    <a:pt x="644" y="366"/>
                  </a:cubicBezTo>
                  <a:cubicBezTo>
                    <a:pt x="613" y="422"/>
                    <a:pt x="537" y="463"/>
                    <a:pt x="535" y="492"/>
                  </a:cubicBezTo>
                  <a:cubicBezTo>
                    <a:pt x="527" y="549"/>
                    <a:pt x="533" y="554"/>
                    <a:pt x="524" y="610"/>
                  </a:cubicBezTo>
                  <a:cubicBezTo>
                    <a:pt x="523" y="620"/>
                    <a:pt x="523" y="641"/>
                    <a:pt x="522" y="654"/>
                  </a:cubicBezTo>
                  <a:cubicBezTo>
                    <a:pt x="515" y="687"/>
                    <a:pt x="511" y="711"/>
                    <a:pt x="488" y="709"/>
                  </a:cubicBezTo>
                  <a:cubicBezTo>
                    <a:pt x="464" y="707"/>
                    <a:pt x="466" y="689"/>
                    <a:pt x="466" y="667"/>
                  </a:cubicBezTo>
                  <a:cubicBezTo>
                    <a:pt x="466" y="635"/>
                    <a:pt x="468" y="640"/>
                    <a:pt x="470" y="608"/>
                  </a:cubicBezTo>
                  <a:cubicBezTo>
                    <a:pt x="471" y="587"/>
                    <a:pt x="469" y="569"/>
                    <a:pt x="469" y="548"/>
                  </a:cubicBezTo>
                  <a:cubicBezTo>
                    <a:pt x="468" y="532"/>
                    <a:pt x="467" y="517"/>
                    <a:pt x="467" y="503"/>
                  </a:cubicBezTo>
                  <a:cubicBezTo>
                    <a:pt x="467" y="490"/>
                    <a:pt x="456" y="479"/>
                    <a:pt x="452" y="481"/>
                  </a:cubicBezTo>
                  <a:cubicBezTo>
                    <a:pt x="448" y="482"/>
                    <a:pt x="445" y="494"/>
                    <a:pt x="442" y="502"/>
                  </a:cubicBezTo>
                  <a:cubicBezTo>
                    <a:pt x="432" y="527"/>
                    <a:pt x="422" y="572"/>
                    <a:pt x="420" y="583"/>
                  </a:cubicBezTo>
                  <a:cubicBezTo>
                    <a:pt x="413" y="612"/>
                    <a:pt x="405" y="618"/>
                    <a:pt x="397" y="646"/>
                  </a:cubicBezTo>
                  <a:cubicBezTo>
                    <a:pt x="391" y="665"/>
                    <a:pt x="384" y="692"/>
                    <a:pt x="376" y="715"/>
                  </a:cubicBezTo>
                  <a:cubicBezTo>
                    <a:pt x="366" y="741"/>
                    <a:pt x="357" y="761"/>
                    <a:pt x="329" y="751"/>
                  </a:cubicBezTo>
                  <a:cubicBezTo>
                    <a:pt x="296" y="740"/>
                    <a:pt x="331" y="674"/>
                    <a:pt x="338" y="641"/>
                  </a:cubicBezTo>
                  <a:cubicBezTo>
                    <a:pt x="346" y="597"/>
                    <a:pt x="347" y="581"/>
                    <a:pt x="357" y="544"/>
                  </a:cubicBezTo>
                  <a:cubicBezTo>
                    <a:pt x="365" y="514"/>
                    <a:pt x="381" y="484"/>
                    <a:pt x="368" y="465"/>
                  </a:cubicBezTo>
                  <a:cubicBezTo>
                    <a:pt x="365" y="460"/>
                    <a:pt x="358" y="451"/>
                    <a:pt x="350" y="456"/>
                  </a:cubicBezTo>
                  <a:cubicBezTo>
                    <a:pt x="335" y="464"/>
                    <a:pt x="314" y="503"/>
                    <a:pt x="290" y="527"/>
                  </a:cubicBezTo>
                  <a:cubicBezTo>
                    <a:pt x="243" y="571"/>
                    <a:pt x="262" y="559"/>
                    <a:pt x="220" y="598"/>
                  </a:cubicBezTo>
                  <a:cubicBezTo>
                    <a:pt x="203" y="614"/>
                    <a:pt x="152" y="704"/>
                    <a:pt x="119" y="662"/>
                  </a:cubicBezTo>
                  <a:cubicBezTo>
                    <a:pt x="92" y="626"/>
                    <a:pt x="150" y="585"/>
                    <a:pt x="171" y="558"/>
                  </a:cubicBezTo>
                  <a:cubicBezTo>
                    <a:pt x="183" y="543"/>
                    <a:pt x="211" y="503"/>
                    <a:pt x="230" y="484"/>
                  </a:cubicBezTo>
                  <a:cubicBezTo>
                    <a:pt x="243" y="471"/>
                    <a:pt x="254" y="449"/>
                    <a:pt x="297" y="401"/>
                  </a:cubicBezTo>
                  <a:cubicBezTo>
                    <a:pt x="283" y="394"/>
                    <a:pt x="283" y="387"/>
                    <a:pt x="263" y="397"/>
                  </a:cubicBezTo>
                  <a:cubicBezTo>
                    <a:pt x="234" y="410"/>
                    <a:pt x="222" y="427"/>
                    <a:pt x="191" y="445"/>
                  </a:cubicBezTo>
                  <a:cubicBezTo>
                    <a:pt x="172" y="462"/>
                    <a:pt x="144" y="477"/>
                    <a:pt x="128" y="489"/>
                  </a:cubicBezTo>
                  <a:cubicBezTo>
                    <a:pt x="107" y="508"/>
                    <a:pt x="50" y="568"/>
                    <a:pt x="26" y="538"/>
                  </a:cubicBezTo>
                  <a:cubicBezTo>
                    <a:pt x="0" y="505"/>
                    <a:pt x="69" y="463"/>
                    <a:pt x="89" y="442"/>
                  </a:cubicBezTo>
                  <a:cubicBezTo>
                    <a:pt x="117" y="414"/>
                    <a:pt x="124" y="404"/>
                    <a:pt x="148" y="384"/>
                  </a:cubicBezTo>
                  <a:cubicBezTo>
                    <a:pt x="181" y="356"/>
                    <a:pt x="223" y="330"/>
                    <a:pt x="256" y="295"/>
                  </a:cubicBezTo>
                  <a:cubicBezTo>
                    <a:pt x="265" y="286"/>
                    <a:pt x="276" y="278"/>
                    <a:pt x="284" y="269"/>
                  </a:cubicBezTo>
                  <a:cubicBezTo>
                    <a:pt x="308" y="241"/>
                    <a:pt x="328" y="210"/>
                    <a:pt x="319" y="185"/>
                  </a:cubicBezTo>
                  <a:cubicBezTo>
                    <a:pt x="316" y="175"/>
                    <a:pt x="301" y="164"/>
                    <a:pt x="293" y="158"/>
                  </a:cubicBezTo>
                  <a:cubicBezTo>
                    <a:pt x="267" y="147"/>
                    <a:pt x="238" y="145"/>
                    <a:pt x="216" y="145"/>
                  </a:cubicBezTo>
                  <a:cubicBezTo>
                    <a:pt x="183" y="143"/>
                    <a:pt x="128" y="133"/>
                    <a:pt x="108" y="98"/>
                  </a:cubicBezTo>
                  <a:cubicBezTo>
                    <a:pt x="105" y="93"/>
                    <a:pt x="99" y="80"/>
                    <a:pt x="108" y="70"/>
                  </a:cubicBezTo>
                  <a:cubicBezTo>
                    <a:pt x="110" y="68"/>
                    <a:pt x="122" y="63"/>
                    <a:pt x="160" y="74"/>
                  </a:cubicBezTo>
                  <a:cubicBezTo>
                    <a:pt x="168" y="75"/>
                    <a:pt x="179" y="75"/>
                    <a:pt x="209" y="73"/>
                  </a:cubicBezTo>
                  <a:cubicBezTo>
                    <a:pt x="219" y="72"/>
                    <a:pt x="226" y="76"/>
                    <a:pt x="236" y="76"/>
                  </a:cubicBezTo>
                  <a:cubicBezTo>
                    <a:pt x="256" y="75"/>
                    <a:pt x="279" y="77"/>
                    <a:pt x="298" y="76"/>
                  </a:cubicBezTo>
                  <a:cubicBezTo>
                    <a:pt x="329" y="74"/>
                    <a:pt x="342" y="67"/>
                    <a:pt x="386" y="74"/>
                  </a:cubicBezTo>
                  <a:cubicBezTo>
                    <a:pt x="440" y="83"/>
                    <a:pt x="461" y="72"/>
                    <a:pt x="514"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 name="Freeform 64">
              <a:extLst>
                <a:ext uri="{FF2B5EF4-FFF2-40B4-BE49-F238E27FC236}">
                  <a16:creationId xmlns:a16="http://schemas.microsoft.com/office/drawing/2014/main" id="{C8236C0E-DB8C-463B-8364-DBB804D80404}"/>
                </a:ext>
              </a:extLst>
            </p:cNvPr>
            <p:cNvSpPr>
              <a:spLocks/>
            </p:cNvSpPr>
            <p:nvPr/>
          </p:nvSpPr>
          <p:spPr bwMode="auto">
            <a:xfrm>
              <a:off x="5234" y="3127"/>
              <a:ext cx="1178" cy="1177"/>
            </a:xfrm>
            <a:custGeom>
              <a:avLst/>
              <a:gdLst>
                <a:gd name="T0" fmla="*/ 192 w 498"/>
                <a:gd name="T1" fmla="*/ 32 h 498"/>
                <a:gd name="T2" fmla="*/ 467 w 498"/>
                <a:gd name="T3" fmla="*/ 192 h 498"/>
                <a:gd name="T4" fmla="*/ 306 w 498"/>
                <a:gd name="T5" fmla="*/ 466 h 498"/>
                <a:gd name="T6" fmla="*/ 32 w 498"/>
                <a:gd name="T7" fmla="*/ 306 h 498"/>
                <a:gd name="T8" fmla="*/ 192 w 498"/>
                <a:gd name="T9" fmla="*/ 32 h 498"/>
              </a:gdLst>
              <a:ahLst/>
              <a:cxnLst>
                <a:cxn ang="0">
                  <a:pos x="T0" y="T1"/>
                </a:cxn>
                <a:cxn ang="0">
                  <a:pos x="T2" y="T3"/>
                </a:cxn>
                <a:cxn ang="0">
                  <a:pos x="T4" y="T5"/>
                </a:cxn>
                <a:cxn ang="0">
                  <a:pos x="T6" y="T7"/>
                </a:cxn>
                <a:cxn ang="0">
                  <a:pos x="T8" y="T9"/>
                </a:cxn>
              </a:cxnLst>
              <a:rect l="0" t="0" r="r" b="b"/>
              <a:pathLst>
                <a:path w="498" h="498">
                  <a:moveTo>
                    <a:pt x="192" y="32"/>
                  </a:moveTo>
                  <a:cubicBezTo>
                    <a:pt x="312" y="0"/>
                    <a:pt x="435" y="72"/>
                    <a:pt x="467" y="192"/>
                  </a:cubicBezTo>
                  <a:cubicBezTo>
                    <a:pt x="498" y="312"/>
                    <a:pt x="426" y="435"/>
                    <a:pt x="306" y="466"/>
                  </a:cubicBezTo>
                  <a:cubicBezTo>
                    <a:pt x="186" y="498"/>
                    <a:pt x="63" y="426"/>
                    <a:pt x="32" y="306"/>
                  </a:cubicBezTo>
                  <a:cubicBezTo>
                    <a:pt x="0" y="186"/>
                    <a:pt x="72" y="63"/>
                    <a:pt x="192" y="32"/>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 name="Freeform 65">
              <a:extLst>
                <a:ext uri="{FF2B5EF4-FFF2-40B4-BE49-F238E27FC236}">
                  <a16:creationId xmlns:a16="http://schemas.microsoft.com/office/drawing/2014/main" id="{FD4090D4-53EA-43C9-A512-F4B0BF14E0AB}"/>
                </a:ext>
              </a:extLst>
            </p:cNvPr>
            <p:cNvSpPr>
              <a:spLocks/>
            </p:cNvSpPr>
            <p:nvPr/>
          </p:nvSpPr>
          <p:spPr bwMode="auto">
            <a:xfrm>
              <a:off x="5289" y="3299"/>
              <a:ext cx="997" cy="868"/>
            </a:xfrm>
            <a:custGeom>
              <a:avLst/>
              <a:gdLst>
                <a:gd name="T0" fmla="*/ 29 w 422"/>
                <a:gd name="T1" fmla="*/ 68 h 367"/>
                <a:gd name="T2" fmla="*/ 103 w 422"/>
                <a:gd name="T3" fmla="*/ 47 h 367"/>
                <a:gd name="T4" fmla="*/ 135 w 422"/>
                <a:gd name="T5" fmla="*/ 36 h 367"/>
                <a:gd name="T6" fmla="*/ 193 w 422"/>
                <a:gd name="T7" fmla="*/ 26 h 367"/>
                <a:gd name="T8" fmla="*/ 217 w 422"/>
                <a:gd name="T9" fmla="*/ 25 h 367"/>
                <a:gd name="T10" fmla="*/ 250 w 422"/>
                <a:gd name="T11" fmla="*/ 22 h 367"/>
                <a:gd name="T12" fmla="*/ 279 w 422"/>
                <a:gd name="T13" fmla="*/ 18 h 367"/>
                <a:gd name="T14" fmla="*/ 298 w 422"/>
                <a:gd name="T15" fmla="*/ 13 h 367"/>
                <a:gd name="T16" fmla="*/ 326 w 422"/>
                <a:gd name="T17" fmla="*/ 8 h 367"/>
                <a:gd name="T18" fmla="*/ 314 w 422"/>
                <a:gd name="T19" fmla="*/ 36 h 367"/>
                <a:gd name="T20" fmla="*/ 275 w 422"/>
                <a:gd name="T21" fmla="*/ 55 h 367"/>
                <a:gd name="T22" fmla="*/ 241 w 422"/>
                <a:gd name="T23" fmla="*/ 63 h 367"/>
                <a:gd name="T24" fmla="*/ 223 w 422"/>
                <a:gd name="T25" fmla="*/ 79 h 367"/>
                <a:gd name="T26" fmla="*/ 254 w 422"/>
                <a:gd name="T27" fmla="*/ 106 h 367"/>
                <a:gd name="T28" fmla="*/ 288 w 422"/>
                <a:gd name="T29" fmla="*/ 125 h 367"/>
                <a:gd name="T30" fmla="*/ 338 w 422"/>
                <a:gd name="T31" fmla="*/ 148 h 367"/>
                <a:gd name="T32" fmla="*/ 373 w 422"/>
                <a:gd name="T33" fmla="*/ 169 h 367"/>
                <a:gd name="T34" fmla="*/ 415 w 422"/>
                <a:gd name="T35" fmla="*/ 209 h 367"/>
                <a:gd name="T36" fmla="*/ 358 w 422"/>
                <a:gd name="T37" fmla="*/ 198 h 367"/>
                <a:gd name="T38" fmla="*/ 321 w 422"/>
                <a:gd name="T39" fmla="*/ 183 h 367"/>
                <a:gd name="T40" fmla="*/ 277 w 422"/>
                <a:gd name="T41" fmla="*/ 169 h 367"/>
                <a:gd name="T42" fmla="*/ 264 w 422"/>
                <a:gd name="T43" fmla="*/ 180 h 367"/>
                <a:gd name="T44" fmla="*/ 306 w 422"/>
                <a:gd name="T45" fmla="*/ 224 h 367"/>
                <a:gd name="T46" fmla="*/ 325 w 422"/>
                <a:gd name="T47" fmla="*/ 245 h 367"/>
                <a:gd name="T48" fmla="*/ 338 w 422"/>
                <a:gd name="T49" fmla="*/ 262 h 367"/>
                <a:gd name="T50" fmla="*/ 363 w 422"/>
                <a:gd name="T51" fmla="*/ 315 h 367"/>
                <a:gd name="T52" fmla="*/ 313 w 422"/>
                <a:gd name="T53" fmla="*/ 284 h 367"/>
                <a:gd name="T54" fmla="*/ 276 w 422"/>
                <a:gd name="T55" fmla="*/ 249 h 367"/>
                <a:gd name="T56" fmla="*/ 237 w 422"/>
                <a:gd name="T57" fmla="*/ 209 h 367"/>
                <a:gd name="T58" fmla="*/ 233 w 422"/>
                <a:gd name="T59" fmla="*/ 221 h 367"/>
                <a:gd name="T60" fmla="*/ 257 w 422"/>
                <a:gd name="T61" fmla="*/ 254 h 367"/>
                <a:gd name="T62" fmla="*/ 281 w 422"/>
                <a:gd name="T63" fmla="*/ 296 h 367"/>
                <a:gd name="T64" fmla="*/ 306 w 422"/>
                <a:gd name="T65" fmla="*/ 351 h 367"/>
                <a:gd name="T66" fmla="*/ 257 w 422"/>
                <a:gd name="T67" fmla="*/ 316 h 367"/>
                <a:gd name="T68" fmla="*/ 228 w 422"/>
                <a:gd name="T69" fmla="*/ 279 h 367"/>
                <a:gd name="T70" fmla="*/ 195 w 422"/>
                <a:gd name="T71" fmla="*/ 234 h 367"/>
                <a:gd name="T72" fmla="*/ 188 w 422"/>
                <a:gd name="T73" fmla="*/ 245 h 367"/>
                <a:gd name="T74" fmla="*/ 194 w 422"/>
                <a:gd name="T75" fmla="*/ 274 h 367"/>
                <a:gd name="T76" fmla="*/ 202 w 422"/>
                <a:gd name="T77" fmla="*/ 306 h 367"/>
                <a:gd name="T78" fmla="*/ 207 w 422"/>
                <a:gd name="T79" fmla="*/ 361 h 367"/>
                <a:gd name="T80" fmla="*/ 174 w 422"/>
                <a:gd name="T81" fmla="*/ 315 h 367"/>
                <a:gd name="T82" fmla="*/ 161 w 422"/>
                <a:gd name="T83" fmla="*/ 278 h 367"/>
                <a:gd name="T84" fmla="*/ 146 w 422"/>
                <a:gd name="T85" fmla="*/ 243 h 367"/>
                <a:gd name="T86" fmla="*/ 129 w 422"/>
                <a:gd name="T87" fmla="*/ 220 h 367"/>
                <a:gd name="T88" fmla="*/ 78 w 422"/>
                <a:gd name="T89" fmla="*/ 177 h 367"/>
                <a:gd name="T90" fmla="*/ 69 w 422"/>
                <a:gd name="T91" fmla="*/ 172 h 367"/>
                <a:gd name="T92" fmla="*/ 1 w 422"/>
                <a:gd name="T93" fmla="*/ 181 h 367"/>
                <a:gd name="T94" fmla="*/ 8 w 422"/>
                <a:gd name="T95" fmla="*/ 121 h 367"/>
                <a:gd name="T96" fmla="*/ 29 w 422"/>
                <a:gd name="T97" fmla="*/ 6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2" h="367">
                  <a:moveTo>
                    <a:pt x="29" y="68"/>
                  </a:moveTo>
                  <a:cubicBezTo>
                    <a:pt x="45" y="66"/>
                    <a:pt x="89" y="47"/>
                    <a:pt x="103" y="47"/>
                  </a:cubicBezTo>
                  <a:cubicBezTo>
                    <a:pt x="103" y="47"/>
                    <a:pt x="125" y="37"/>
                    <a:pt x="135" y="36"/>
                  </a:cubicBezTo>
                  <a:cubicBezTo>
                    <a:pt x="156" y="35"/>
                    <a:pt x="183" y="27"/>
                    <a:pt x="193" y="26"/>
                  </a:cubicBezTo>
                  <a:cubicBezTo>
                    <a:pt x="206" y="24"/>
                    <a:pt x="205" y="26"/>
                    <a:pt x="217" y="25"/>
                  </a:cubicBezTo>
                  <a:cubicBezTo>
                    <a:pt x="228" y="24"/>
                    <a:pt x="235" y="23"/>
                    <a:pt x="250" y="22"/>
                  </a:cubicBezTo>
                  <a:cubicBezTo>
                    <a:pt x="259" y="21"/>
                    <a:pt x="269" y="20"/>
                    <a:pt x="279" y="18"/>
                  </a:cubicBezTo>
                  <a:cubicBezTo>
                    <a:pt x="286" y="17"/>
                    <a:pt x="291" y="15"/>
                    <a:pt x="298" y="13"/>
                  </a:cubicBezTo>
                  <a:cubicBezTo>
                    <a:pt x="308" y="9"/>
                    <a:pt x="321" y="0"/>
                    <a:pt x="326" y="8"/>
                  </a:cubicBezTo>
                  <a:cubicBezTo>
                    <a:pt x="330" y="17"/>
                    <a:pt x="322" y="30"/>
                    <a:pt x="314" y="36"/>
                  </a:cubicBezTo>
                  <a:cubicBezTo>
                    <a:pt x="304" y="43"/>
                    <a:pt x="298" y="51"/>
                    <a:pt x="275" y="55"/>
                  </a:cubicBezTo>
                  <a:cubicBezTo>
                    <a:pt x="264" y="58"/>
                    <a:pt x="252" y="61"/>
                    <a:pt x="241" y="63"/>
                  </a:cubicBezTo>
                  <a:cubicBezTo>
                    <a:pt x="241" y="64"/>
                    <a:pt x="222" y="66"/>
                    <a:pt x="223" y="79"/>
                  </a:cubicBezTo>
                  <a:cubicBezTo>
                    <a:pt x="224" y="86"/>
                    <a:pt x="242" y="99"/>
                    <a:pt x="254" y="106"/>
                  </a:cubicBezTo>
                  <a:cubicBezTo>
                    <a:pt x="266" y="114"/>
                    <a:pt x="277" y="119"/>
                    <a:pt x="288" y="125"/>
                  </a:cubicBezTo>
                  <a:cubicBezTo>
                    <a:pt x="304" y="133"/>
                    <a:pt x="320" y="138"/>
                    <a:pt x="338" y="148"/>
                  </a:cubicBezTo>
                  <a:cubicBezTo>
                    <a:pt x="353" y="154"/>
                    <a:pt x="364" y="165"/>
                    <a:pt x="373" y="169"/>
                  </a:cubicBezTo>
                  <a:cubicBezTo>
                    <a:pt x="399" y="181"/>
                    <a:pt x="422" y="191"/>
                    <a:pt x="415" y="209"/>
                  </a:cubicBezTo>
                  <a:cubicBezTo>
                    <a:pt x="413" y="212"/>
                    <a:pt x="410" y="226"/>
                    <a:pt x="358" y="198"/>
                  </a:cubicBezTo>
                  <a:cubicBezTo>
                    <a:pt x="348" y="195"/>
                    <a:pt x="336" y="189"/>
                    <a:pt x="321" y="183"/>
                  </a:cubicBezTo>
                  <a:cubicBezTo>
                    <a:pt x="305" y="179"/>
                    <a:pt x="292" y="170"/>
                    <a:pt x="277" y="169"/>
                  </a:cubicBezTo>
                  <a:cubicBezTo>
                    <a:pt x="271" y="168"/>
                    <a:pt x="263" y="174"/>
                    <a:pt x="264" y="180"/>
                  </a:cubicBezTo>
                  <a:cubicBezTo>
                    <a:pt x="264" y="184"/>
                    <a:pt x="294" y="207"/>
                    <a:pt x="306" y="224"/>
                  </a:cubicBezTo>
                  <a:cubicBezTo>
                    <a:pt x="315" y="236"/>
                    <a:pt x="314" y="232"/>
                    <a:pt x="325" y="245"/>
                  </a:cubicBezTo>
                  <a:cubicBezTo>
                    <a:pt x="328" y="248"/>
                    <a:pt x="334" y="258"/>
                    <a:pt x="338" y="262"/>
                  </a:cubicBezTo>
                  <a:cubicBezTo>
                    <a:pt x="353" y="280"/>
                    <a:pt x="378" y="299"/>
                    <a:pt x="363" y="315"/>
                  </a:cubicBezTo>
                  <a:cubicBezTo>
                    <a:pt x="345" y="332"/>
                    <a:pt x="327" y="297"/>
                    <a:pt x="313" y="284"/>
                  </a:cubicBezTo>
                  <a:cubicBezTo>
                    <a:pt x="299" y="270"/>
                    <a:pt x="286" y="260"/>
                    <a:pt x="276" y="249"/>
                  </a:cubicBezTo>
                  <a:cubicBezTo>
                    <a:pt x="268" y="239"/>
                    <a:pt x="259" y="232"/>
                    <a:pt x="237" y="209"/>
                  </a:cubicBezTo>
                  <a:cubicBezTo>
                    <a:pt x="237" y="210"/>
                    <a:pt x="234" y="207"/>
                    <a:pt x="233" y="221"/>
                  </a:cubicBezTo>
                  <a:cubicBezTo>
                    <a:pt x="233" y="221"/>
                    <a:pt x="245" y="236"/>
                    <a:pt x="257" y="254"/>
                  </a:cubicBezTo>
                  <a:cubicBezTo>
                    <a:pt x="264" y="267"/>
                    <a:pt x="274" y="283"/>
                    <a:pt x="281" y="296"/>
                  </a:cubicBezTo>
                  <a:cubicBezTo>
                    <a:pt x="297" y="321"/>
                    <a:pt x="321" y="337"/>
                    <a:pt x="306" y="351"/>
                  </a:cubicBezTo>
                  <a:cubicBezTo>
                    <a:pt x="288" y="367"/>
                    <a:pt x="270" y="331"/>
                    <a:pt x="257" y="316"/>
                  </a:cubicBezTo>
                  <a:cubicBezTo>
                    <a:pt x="237" y="294"/>
                    <a:pt x="237" y="292"/>
                    <a:pt x="228" y="279"/>
                  </a:cubicBezTo>
                  <a:cubicBezTo>
                    <a:pt x="219" y="266"/>
                    <a:pt x="209" y="247"/>
                    <a:pt x="195" y="234"/>
                  </a:cubicBezTo>
                  <a:cubicBezTo>
                    <a:pt x="192" y="236"/>
                    <a:pt x="188" y="241"/>
                    <a:pt x="188" y="245"/>
                  </a:cubicBezTo>
                  <a:cubicBezTo>
                    <a:pt x="189" y="252"/>
                    <a:pt x="193" y="268"/>
                    <a:pt x="194" y="274"/>
                  </a:cubicBezTo>
                  <a:cubicBezTo>
                    <a:pt x="196" y="282"/>
                    <a:pt x="199" y="294"/>
                    <a:pt x="202" y="306"/>
                  </a:cubicBezTo>
                  <a:cubicBezTo>
                    <a:pt x="204" y="315"/>
                    <a:pt x="228" y="353"/>
                    <a:pt x="207" y="361"/>
                  </a:cubicBezTo>
                  <a:cubicBezTo>
                    <a:pt x="193" y="366"/>
                    <a:pt x="180" y="335"/>
                    <a:pt x="174" y="315"/>
                  </a:cubicBezTo>
                  <a:cubicBezTo>
                    <a:pt x="170" y="302"/>
                    <a:pt x="163" y="291"/>
                    <a:pt x="161" y="278"/>
                  </a:cubicBezTo>
                  <a:cubicBezTo>
                    <a:pt x="156" y="268"/>
                    <a:pt x="153" y="256"/>
                    <a:pt x="146" y="243"/>
                  </a:cubicBezTo>
                  <a:cubicBezTo>
                    <a:pt x="141" y="235"/>
                    <a:pt x="134" y="225"/>
                    <a:pt x="129" y="220"/>
                  </a:cubicBezTo>
                  <a:cubicBezTo>
                    <a:pt x="113" y="207"/>
                    <a:pt x="95" y="193"/>
                    <a:pt x="78" y="177"/>
                  </a:cubicBezTo>
                  <a:cubicBezTo>
                    <a:pt x="74" y="175"/>
                    <a:pt x="74" y="174"/>
                    <a:pt x="69" y="172"/>
                  </a:cubicBezTo>
                  <a:cubicBezTo>
                    <a:pt x="62" y="168"/>
                    <a:pt x="7" y="180"/>
                    <a:pt x="1" y="181"/>
                  </a:cubicBezTo>
                  <a:cubicBezTo>
                    <a:pt x="1" y="181"/>
                    <a:pt x="0" y="151"/>
                    <a:pt x="8" y="121"/>
                  </a:cubicBezTo>
                  <a:cubicBezTo>
                    <a:pt x="13" y="98"/>
                    <a:pt x="27" y="69"/>
                    <a:pt x="29"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 name="Freeform 66">
              <a:extLst>
                <a:ext uri="{FF2B5EF4-FFF2-40B4-BE49-F238E27FC236}">
                  <a16:creationId xmlns:a16="http://schemas.microsoft.com/office/drawing/2014/main" id="{46A3BFD5-7571-4B1F-BF1F-A29A899ABF8D}"/>
                </a:ext>
              </a:extLst>
            </p:cNvPr>
            <p:cNvSpPr>
              <a:spLocks/>
            </p:cNvSpPr>
            <p:nvPr/>
          </p:nvSpPr>
          <p:spPr bwMode="auto">
            <a:xfrm>
              <a:off x="-1578" y="-3407"/>
              <a:ext cx="1669" cy="920"/>
            </a:xfrm>
            <a:custGeom>
              <a:avLst/>
              <a:gdLst>
                <a:gd name="T0" fmla="*/ 0 w 706"/>
                <a:gd name="T1" fmla="*/ 0 h 389"/>
                <a:gd name="T2" fmla="*/ 250 w 706"/>
                <a:gd name="T3" fmla="*/ 332 h 389"/>
                <a:gd name="T4" fmla="*/ 691 w 706"/>
                <a:gd name="T5" fmla="*/ 98 h 389"/>
                <a:gd name="T6" fmla="*/ 706 w 706"/>
                <a:gd name="T7" fmla="*/ 0 h 389"/>
                <a:gd name="T8" fmla="*/ 0 w 706"/>
                <a:gd name="T9" fmla="*/ 0 h 389"/>
              </a:gdLst>
              <a:ahLst/>
              <a:cxnLst>
                <a:cxn ang="0">
                  <a:pos x="T0" y="T1"/>
                </a:cxn>
                <a:cxn ang="0">
                  <a:pos x="T2" y="T3"/>
                </a:cxn>
                <a:cxn ang="0">
                  <a:pos x="T4" y="T5"/>
                </a:cxn>
                <a:cxn ang="0">
                  <a:pos x="T6" y="T7"/>
                </a:cxn>
                <a:cxn ang="0">
                  <a:pos x="T8" y="T9"/>
                </a:cxn>
              </a:cxnLst>
              <a:rect l="0" t="0" r="r" b="b"/>
              <a:pathLst>
                <a:path w="706" h="389">
                  <a:moveTo>
                    <a:pt x="0" y="0"/>
                  </a:moveTo>
                  <a:cubicBezTo>
                    <a:pt x="2" y="149"/>
                    <a:pt x="100" y="286"/>
                    <a:pt x="250" y="332"/>
                  </a:cubicBezTo>
                  <a:cubicBezTo>
                    <a:pt x="436" y="389"/>
                    <a:pt x="634" y="284"/>
                    <a:pt x="691" y="98"/>
                  </a:cubicBezTo>
                  <a:cubicBezTo>
                    <a:pt x="701" y="65"/>
                    <a:pt x="706" y="32"/>
                    <a:pt x="706" y="0"/>
                  </a:cubicBezTo>
                  <a:lnTo>
                    <a:pt x="0" y="0"/>
                  </a:ln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 name="Freeform 67">
              <a:extLst>
                <a:ext uri="{FF2B5EF4-FFF2-40B4-BE49-F238E27FC236}">
                  <a16:creationId xmlns:a16="http://schemas.microsoft.com/office/drawing/2014/main" id="{576B410C-C6B9-4FBB-9975-9501D89D470B}"/>
                </a:ext>
              </a:extLst>
            </p:cNvPr>
            <p:cNvSpPr>
              <a:spLocks/>
            </p:cNvSpPr>
            <p:nvPr/>
          </p:nvSpPr>
          <p:spPr bwMode="auto">
            <a:xfrm>
              <a:off x="-1219" y="-3407"/>
              <a:ext cx="1064" cy="714"/>
            </a:xfrm>
            <a:custGeom>
              <a:avLst/>
              <a:gdLst>
                <a:gd name="T0" fmla="*/ 373 w 450"/>
                <a:gd name="T1" fmla="*/ 49 h 302"/>
                <a:gd name="T2" fmla="*/ 341 w 450"/>
                <a:gd name="T3" fmla="*/ 0 h 302"/>
                <a:gd name="T4" fmla="*/ 38 w 450"/>
                <a:gd name="T5" fmla="*/ 0 h 302"/>
                <a:gd name="T6" fmla="*/ 38 w 450"/>
                <a:gd name="T7" fmla="*/ 17 h 302"/>
                <a:gd name="T8" fmla="*/ 29 w 450"/>
                <a:gd name="T9" fmla="*/ 77 h 302"/>
                <a:gd name="T10" fmla="*/ 16 w 450"/>
                <a:gd name="T11" fmla="*/ 138 h 302"/>
                <a:gd name="T12" fmla="*/ 23 w 450"/>
                <a:gd name="T13" fmla="*/ 226 h 302"/>
                <a:gd name="T14" fmla="*/ 62 w 450"/>
                <a:gd name="T15" fmla="*/ 148 h 302"/>
                <a:gd name="T16" fmla="*/ 78 w 450"/>
                <a:gd name="T17" fmla="*/ 99 h 302"/>
                <a:gd name="T18" fmla="*/ 94 w 450"/>
                <a:gd name="T19" fmla="*/ 56 h 302"/>
                <a:gd name="T20" fmla="*/ 112 w 450"/>
                <a:gd name="T21" fmla="*/ 47 h 302"/>
                <a:gd name="T22" fmla="*/ 118 w 450"/>
                <a:gd name="T23" fmla="*/ 133 h 302"/>
                <a:gd name="T24" fmla="*/ 127 w 450"/>
                <a:gd name="T25" fmla="*/ 208 h 302"/>
                <a:gd name="T26" fmla="*/ 163 w 450"/>
                <a:gd name="T27" fmla="*/ 295 h 302"/>
                <a:gd name="T28" fmla="*/ 175 w 450"/>
                <a:gd name="T29" fmla="*/ 200 h 302"/>
                <a:gd name="T30" fmla="*/ 177 w 450"/>
                <a:gd name="T31" fmla="*/ 124 h 302"/>
                <a:gd name="T32" fmla="*/ 173 w 450"/>
                <a:gd name="T33" fmla="*/ 61 h 302"/>
                <a:gd name="T34" fmla="*/ 189 w 450"/>
                <a:gd name="T35" fmla="*/ 48 h 302"/>
                <a:gd name="T36" fmla="*/ 208 w 450"/>
                <a:gd name="T37" fmla="*/ 133 h 302"/>
                <a:gd name="T38" fmla="*/ 229 w 450"/>
                <a:gd name="T39" fmla="*/ 211 h 302"/>
                <a:gd name="T40" fmla="*/ 269 w 450"/>
                <a:gd name="T41" fmla="*/ 293 h 302"/>
                <a:gd name="T42" fmla="*/ 279 w 450"/>
                <a:gd name="T43" fmla="*/ 203 h 302"/>
                <a:gd name="T44" fmla="*/ 276 w 450"/>
                <a:gd name="T45" fmla="*/ 169 h 302"/>
                <a:gd name="T46" fmla="*/ 269 w 450"/>
                <a:gd name="T47" fmla="*/ 125 h 302"/>
                <a:gd name="T48" fmla="*/ 248 w 450"/>
                <a:gd name="T49" fmla="*/ 30 h 302"/>
                <a:gd name="T50" fmla="*/ 275 w 450"/>
                <a:gd name="T51" fmla="*/ 27 h 302"/>
                <a:gd name="T52" fmla="*/ 322 w 450"/>
                <a:gd name="T53" fmla="*/ 83 h 302"/>
                <a:gd name="T54" fmla="*/ 360 w 450"/>
                <a:gd name="T55" fmla="*/ 133 h 302"/>
                <a:gd name="T56" fmla="*/ 426 w 450"/>
                <a:gd name="T57" fmla="*/ 194 h 302"/>
                <a:gd name="T58" fmla="*/ 404 w 450"/>
                <a:gd name="T59" fmla="*/ 107 h 302"/>
                <a:gd name="T60" fmla="*/ 373 w 450"/>
                <a:gd name="T61" fmla="*/ 4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0" h="302">
                  <a:moveTo>
                    <a:pt x="373" y="49"/>
                  </a:moveTo>
                  <a:cubicBezTo>
                    <a:pt x="363" y="31"/>
                    <a:pt x="352" y="15"/>
                    <a:pt x="341" y="0"/>
                  </a:cubicBezTo>
                  <a:cubicBezTo>
                    <a:pt x="38" y="0"/>
                    <a:pt x="38" y="0"/>
                    <a:pt x="38" y="0"/>
                  </a:cubicBezTo>
                  <a:cubicBezTo>
                    <a:pt x="39" y="6"/>
                    <a:pt x="39" y="12"/>
                    <a:pt x="38" y="17"/>
                  </a:cubicBezTo>
                  <a:cubicBezTo>
                    <a:pt x="37" y="40"/>
                    <a:pt x="32" y="61"/>
                    <a:pt x="29" y="77"/>
                  </a:cubicBezTo>
                  <a:cubicBezTo>
                    <a:pt x="22" y="97"/>
                    <a:pt x="21" y="117"/>
                    <a:pt x="16" y="138"/>
                  </a:cubicBezTo>
                  <a:cubicBezTo>
                    <a:pt x="9" y="169"/>
                    <a:pt x="0" y="221"/>
                    <a:pt x="23" y="226"/>
                  </a:cubicBezTo>
                  <a:cubicBezTo>
                    <a:pt x="56" y="233"/>
                    <a:pt x="57" y="162"/>
                    <a:pt x="62" y="148"/>
                  </a:cubicBezTo>
                  <a:cubicBezTo>
                    <a:pt x="68" y="131"/>
                    <a:pt x="74" y="111"/>
                    <a:pt x="78" y="99"/>
                  </a:cubicBezTo>
                  <a:cubicBezTo>
                    <a:pt x="80" y="90"/>
                    <a:pt x="88" y="66"/>
                    <a:pt x="94" y="56"/>
                  </a:cubicBezTo>
                  <a:cubicBezTo>
                    <a:pt x="97" y="50"/>
                    <a:pt x="105" y="46"/>
                    <a:pt x="112" y="47"/>
                  </a:cubicBezTo>
                  <a:cubicBezTo>
                    <a:pt x="119" y="76"/>
                    <a:pt x="117" y="109"/>
                    <a:pt x="118" y="133"/>
                  </a:cubicBezTo>
                  <a:cubicBezTo>
                    <a:pt x="120" y="159"/>
                    <a:pt x="119" y="161"/>
                    <a:pt x="127" y="208"/>
                  </a:cubicBezTo>
                  <a:cubicBezTo>
                    <a:pt x="132" y="237"/>
                    <a:pt x="126" y="301"/>
                    <a:pt x="163" y="295"/>
                  </a:cubicBezTo>
                  <a:cubicBezTo>
                    <a:pt x="195" y="289"/>
                    <a:pt x="176" y="247"/>
                    <a:pt x="175" y="200"/>
                  </a:cubicBezTo>
                  <a:cubicBezTo>
                    <a:pt x="176" y="177"/>
                    <a:pt x="176" y="147"/>
                    <a:pt x="177" y="124"/>
                  </a:cubicBezTo>
                  <a:cubicBezTo>
                    <a:pt x="176" y="90"/>
                    <a:pt x="173" y="61"/>
                    <a:pt x="173" y="61"/>
                  </a:cubicBezTo>
                  <a:cubicBezTo>
                    <a:pt x="185" y="43"/>
                    <a:pt x="187" y="49"/>
                    <a:pt x="189" y="48"/>
                  </a:cubicBezTo>
                  <a:cubicBezTo>
                    <a:pt x="198" y="97"/>
                    <a:pt x="204" y="113"/>
                    <a:pt x="208" y="133"/>
                  </a:cubicBezTo>
                  <a:cubicBezTo>
                    <a:pt x="211" y="156"/>
                    <a:pt x="221" y="180"/>
                    <a:pt x="229" y="211"/>
                  </a:cubicBezTo>
                  <a:cubicBezTo>
                    <a:pt x="235" y="240"/>
                    <a:pt x="231" y="302"/>
                    <a:pt x="269" y="293"/>
                  </a:cubicBezTo>
                  <a:cubicBezTo>
                    <a:pt x="303" y="285"/>
                    <a:pt x="284" y="239"/>
                    <a:pt x="279" y="203"/>
                  </a:cubicBezTo>
                  <a:cubicBezTo>
                    <a:pt x="278" y="193"/>
                    <a:pt x="277" y="175"/>
                    <a:pt x="276" y="169"/>
                  </a:cubicBezTo>
                  <a:cubicBezTo>
                    <a:pt x="272" y="143"/>
                    <a:pt x="270" y="148"/>
                    <a:pt x="269" y="125"/>
                  </a:cubicBezTo>
                  <a:cubicBezTo>
                    <a:pt x="266" y="92"/>
                    <a:pt x="245" y="37"/>
                    <a:pt x="248" y="30"/>
                  </a:cubicBezTo>
                  <a:cubicBezTo>
                    <a:pt x="253" y="22"/>
                    <a:pt x="268" y="22"/>
                    <a:pt x="275" y="27"/>
                  </a:cubicBezTo>
                  <a:cubicBezTo>
                    <a:pt x="295" y="41"/>
                    <a:pt x="304" y="64"/>
                    <a:pt x="322" y="83"/>
                  </a:cubicBezTo>
                  <a:cubicBezTo>
                    <a:pt x="337" y="103"/>
                    <a:pt x="349" y="121"/>
                    <a:pt x="360" y="133"/>
                  </a:cubicBezTo>
                  <a:cubicBezTo>
                    <a:pt x="405" y="214"/>
                    <a:pt x="421" y="198"/>
                    <a:pt x="426" y="194"/>
                  </a:cubicBezTo>
                  <a:cubicBezTo>
                    <a:pt x="450" y="177"/>
                    <a:pt x="427" y="144"/>
                    <a:pt x="404" y="107"/>
                  </a:cubicBezTo>
                  <a:cubicBezTo>
                    <a:pt x="395" y="94"/>
                    <a:pt x="389" y="71"/>
                    <a:pt x="37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 name="Freeform 68">
              <a:extLst>
                <a:ext uri="{FF2B5EF4-FFF2-40B4-BE49-F238E27FC236}">
                  <a16:creationId xmlns:a16="http://schemas.microsoft.com/office/drawing/2014/main" id="{997BA605-900F-4C37-9E9B-0B83A97875C5}"/>
                </a:ext>
              </a:extLst>
            </p:cNvPr>
            <p:cNvSpPr>
              <a:spLocks/>
            </p:cNvSpPr>
            <p:nvPr/>
          </p:nvSpPr>
          <p:spPr bwMode="auto">
            <a:xfrm>
              <a:off x="44" y="-3407"/>
              <a:ext cx="3044" cy="2532"/>
            </a:xfrm>
            <a:custGeom>
              <a:avLst/>
              <a:gdLst>
                <a:gd name="T0" fmla="*/ 1030 w 1288"/>
                <a:gd name="T1" fmla="*/ 0 h 1071"/>
                <a:gd name="T2" fmla="*/ 231 w 1288"/>
                <a:gd name="T3" fmla="*/ 0 h 1071"/>
                <a:gd name="T4" fmla="*/ 118 w 1288"/>
                <a:gd name="T5" fmla="*/ 676 h 1071"/>
                <a:gd name="T6" fmla="*/ 892 w 1288"/>
                <a:gd name="T7" fmla="*/ 927 h 1071"/>
                <a:gd name="T8" fmla="*/ 1143 w 1288"/>
                <a:gd name="T9" fmla="*/ 153 h 1071"/>
                <a:gd name="T10" fmla="*/ 1030 w 1288"/>
                <a:gd name="T11" fmla="*/ 0 h 1071"/>
              </a:gdLst>
              <a:ahLst/>
              <a:cxnLst>
                <a:cxn ang="0">
                  <a:pos x="T0" y="T1"/>
                </a:cxn>
                <a:cxn ang="0">
                  <a:pos x="T2" y="T3"/>
                </a:cxn>
                <a:cxn ang="0">
                  <a:pos x="T4" y="T5"/>
                </a:cxn>
                <a:cxn ang="0">
                  <a:pos x="T6" y="T7"/>
                </a:cxn>
                <a:cxn ang="0">
                  <a:pos x="T8" y="T9"/>
                </a:cxn>
                <a:cxn ang="0">
                  <a:pos x="T10" y="T11"/>
                </a:cxn>
              </a:cxnLst>
              <a:rect l="0" t="0" r="r" b="b"/>
              <a:pathLst>
                <a:path w="1288" h="1071">
                  <a:moveTo>
                    <a:pt x="1030" y="0"/>
                  </a:moveTo>
                  <a:cubicBezTo>
                    <a:pt x="231" y="0"/>
                    <a:pt x="231" y="0"/>
                    <a:pt x="231" y="0"/>
                  </a:cubicBezTo>
                  <a:cubicBezTo>
                    <a:pt x="53" y="171"/>
                    <a:pt x="0" y="444"/>
                    <a:pt x="118" y="676"/>
                  </a:cubicBezTo>
                  <a:cubicBezTo>
                    <a:pt x="262" y="959"/>
                    <a:pt x="609" y="1071"/>
                    <a:pt x="892" y="927"/>
                  </a:cubicBezTo>
                  <a:cubicBezTo>
                    <a:pt x="1175" y="783"/>
                    <a:pt x="1288" y="436"/>
                    <a:pt x="1143" y="153"/>
                  </a:cubicBezTo>
                  <a:cubicBezTo>
                    <a:pt x="1113" y="94"/>
                    <a:pt x="1075" y="43"/>
                    <a:pt x="1030" y="0"/>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 name="Freeform 69">
              <a:extLst>
                <a:ext uri="{FF2B5EF4-FFF2-40B4-BE49-F238E27FC236}">
                  <a16:creationId xmlns:a16="http://schemas.microsoft.com/office/drawing/2014/main" id="{C0ACE59E-8312-4FCD-85FD-0C70B7BCC104}"/>
                </a:ext>
              </a:extLst>
            </p:cNvPr>
            <p:cNvSpPr>
              <a:spLocks/>
            </p:cNvSpPr>
            <p:nvPr/>
          </p:nvSpPr>
          <p:spPr bwMode="auto">
            <a:xfrm>
              <a:off x="372" y="-3407"/>
              <a:ext cx="2326" cy="2350"/>
            </a:xfrm>
            <a:custGeom>
              <a:avLst/>
              <a:gdLst>
                <a:gd name="T0" fmla="*/ 829 w 984"/>
                <a:gd name="T1" fmla="*/ 404 h 994"/>
                <a:gd name="T2" fmla="*/ 753 w 984"/>
                <a:gd name="T3" fmla="*/ 441 h 994"/>
                <a:gd name="T4" fmla="*/ 685 w 984"/>
                <a:gd name="T5" fmla="*/ 471 h 994"/>
                <a:gd name="T6" fmla="*/ 653 w 984"/>
                <a:gd name="T7" fmla="*/ 460 h 994"/>
                <a:gd name="T8" fmla="*/ 747 w 984"/>
                <a:gd name="T9" fmla="*/ 354 h 994"/>
                <a:gd name="T10" fmla="*/ 826 w 984"/>
                <a:gd name="T11" fmla="*/ 261 h 994"/>
                <a:gd name="T12" fmla="*/ 887 w 984"/>
                <a:gd name="T13" fmla="*/ 120 h 994"/>
                <a:gd name="T14" fmla="*/ 762 w 984"/>
                <a:gd name="T15" fmla="*/ 212 h 994"/>
                <a:gd name="T16" fmla="*/ 671 w 984"/>
                <a:gd name="T17" fmla="*/ 296 h 994"/>
                <a:gd name="T18" fmla="*/ 601 w 984"/>
                <a:gd name="T19" fmla="*/ 372 h 994"/>
                <a:gd name="T20" fmla="*/ 568 w 984"/>
                <a:gd name="T21" fmla="*/ 369 h 994"/>
                <a:gd name="T22" fmla="*/ 646 w 984"/>
                <a:gd name="T23" fmla="*/ 250 h 994"/>
                <a:gd name="T24" fmla="*/ 714 w 984"/>
                <a:gd name="T25" fmla="*/ 138 h 994"/>
                <a:gd name="T26" fmla="*/ 768 w 984"/>
                <a:gd name="T27" fmla="*/ 0 h 994"/>
                <a:gd name="T28" fmla="*/ 716 w 984"/>
                <a:gd name="T29" fmla="*/ 0 h 994"/>
                <a:gd name="T30" fmla="*/ 647 w 984"/>
                <a:gd name="T31" fmla="*/ 87 h 994"/>
                <a:gd name="T32" fmla="*/ 611 w 984"/>
                <a:gd name="T33" fmla="*/ 130 h 994"/>
                <a:gd name="T34" fmla="*/ 568 w 984"/>
                <a:gd name="T35" fmla="*/ 188 h 994"/>
                <a:gd name="T36" fmla="*/ 480 w 984"/>
                <a:gd name="T37" fmla="*/ 318 h 994"/>
                <a:gd name="T38" fmla="*/ 446 w 984"/>
                <a:gd name="T39" fmla="*/ 291 h 994"/>
                <a:gd name="T40" fmla="*/ 459 w 984"/>
                <a:gd name="T41" fmla="*/ 173 h 994"/>
                <a:gd name="T42" fmla="*/ 475 w 984"/>
                <a:gd name="T43" fmla="*/ 71 h 994"/>
                <a:gd name="T44" fmla="*/ 492 w 984"/>
                <a:gd name="T45" fmla="*/ 0 h 994"/>
                <a:gd name="T46" fmla="*/ 406 w 984"/>
                <a:gd name="T47" fmla="*/ 0 h 994"/>
                <a:gd name="T48" fmla="*/ 394 w 984"/>
                <a:gd name="T49" fmla="*/ 50 h 994"/>
                <a:gd name="T50" fmla="*/ 360 w 984"/>
                <a:gd name="T51" fmla="*/ 151 h 994"/>
                <a:gd name="T52" fmla="*/ 330 w 984"/>
                <a:gd name="T53" fmla="*/ 287 h 994"/>
                <a:gd name="T54" fmla="*/ 302 w 984"/>
                <a:gd name="T55" fmla="*/ 384 h 994"/>
                <a:gd name="T56" fmla="*/ 250 w 984"/>
                <a:gd name="T57" fmla="*/ 474 h 994"/>
                <a:gd name="T58" fmla="*/ 202 w 984"/>
                <a:gd name="T59" fmla="*/ 439 h 994"/>
                <a:gd name="T60" fmla="*/ 162 w 984"/>
                <a:gd name="T61" fmla="*/ 357 h 994"/>
                <a:gd name="T62" fmla="*/ 93 w 984"/>
                <a:gd name="T63" fmla="*/ 271 h 994"/>
                <a:gd name="T64" fmla="*/ 17 w 984"/>
                <a:gd name="T65" fmla="*/ 257 h 994"/>
                <a:gd name="T66" fmla="*/ 44 w 984"/>
                <a:gd name="T67" fmla="*/ 323 h 994"/>
                <a:gd name="T68" fmla="*/ 68 w 984"/>
                <a:gd name="T69" fmla="*/ 368 h 994"/>
                <a:gd name="T70" fmla="*/ 94 w 984"/>
                <a:gd name="T71" fmla="*/ 439 h 994"/>
                <a:gd name="T72" fmla="*/ 118 w 984"/>
                <a:gd name="T73" fmla="*/ 519 h 994"/>
                <a:gd name="T74" fmla="*/ 134 w 984"/>
                <a:gd name="T75" fmla="*/ 578 h 994"/>
                <a:gd name="T76" fmla="*/ 192 w 984"/>
                <a:gd name="T77" fmla="*/ 718 h 994"/>
                <a:gd name="T78" fmla="*/ 235 w 984"/>
                <a:gd name="T79" fmla="*/ 792 h 994"/>
                <a:gd name="T80" fmla="*/ 330 w 984"/>
                <a:gd name="T81" fmla="*/ 967 h 994"/>
                <a:gd name="T82" fmla="*/ 472 w 984"/>
                <a:gd name="T83" fmla="*/ 990 h 994"/>
                <a:gd name="T84" fmla="*/ 627 w 984"/>
                <a:gd name="T85" fmla="*/ 974 h 994"/>
                <a:gd name="T86" fmla="*/ 568 w 984"/>
                <a:gd name="T87" fmla="*/ 810 h 994"/>
                <a:gd name="T88" fmla="*/ 576 w 984"/>
                <a:gd name="T89" fmla="*/ 785 h 994"/>
                <a:gd name="T90" fmla="*/ 654 w 984"/>
                <a:gd name="T91" fmla="*/ 634 h 994"/>
                <a:gd name="T92" fmla="*/ 702 w 984"/>
                <a:gd name="T93" fmla="*/ 580 h 994"/>
                <a:gd name="T94" fmla="*/ 783 w 984"/>
                <a:gd name="T95" fmla="*/ 523 h 994"/>
                <a:gd name="T96" fmla="*/ 869 w 984"/>
                <a:gd name="T97" fmla="*/ 469 h 994"/>
                <a:gd name="T98" fmla="*/ 964 w 984"/>
                <a:gd name="T99" fmla="*/ 362 h 994"/>
                <a:gd name="T100" fmla="*/ 829 w 984"/>
                <a:gd name="T101" fmla="*/ 40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4" h="994">
                  <a:moveTo>
                    <a:pt x="829" y="404"/>
                  </a:moveTo>
                  <a:cubicBezTo>
                    <a:pt x="802" y="417"/>
                    <a:pt x="772" y="432"/>
                    <a:pt x="753" y="441"/>
                  </a:cubicBezTo>
                  <a:cubicBezTo>
                    <a:pt x="740" y="447"/>
                    <a:pt x="702" y="466"/>
                    <a:pt x="685" y="471"/>
                  </a:cubicBezTo>
                  <a:cubicBezTo>
                    <a:pt x="674" y="474"/>
                    <a:pt x="660" y="468"/>
                    <a:pt x="653" y="460"/>
                  </a:cubicBezTo>
                  <a:cubicBezTo>
                    <a:pt x="680" y="419"/>
                    <a:pt x="720" y="384"/>
                    <a:pt x="747" y="354"/>
                  </a:cubicBezTo>
                  <a:cubicBezTo>
                    <a:pt x="776" y="323"/>
                    <a:pt x="780" y="322"/>
                    <a:pt x="826" y="261"/>
                  </a:cubicBezTo>
                  <a:cubicBezTo>
                    <a:pt x="855" y="221"/>
                    <a:pt x="936" y="156"/>
                    <a:pt x="887" y="120"/>
                  </a:cubicBezTo>
                  <a:cubicBezTo>
                    <a:pt x="843" y="88"/>
                    <a:pt x="816" y="158"/>
                    <a:pt x="762" y="212"/>
                  </a:cubicBezTo>
                  <a:cubicBezTo>
                    <a:pt x="733" y="237"/>
                    <a:pt x="699" y="271"/>
                    <a:pt x="671" y="296"/>
                  </a:cubicBezTo>
                  <a:cubicBezTo>
                    <a:pt x="631" y="335"/>
                    <a:pt x="601" y="372"/>
                    <a:pt x="601" y="372"/>
                  </a:cubicBezTo>
                  <a:cubicBezTo>
                    <a:pt x="565" y="378"/>
                    <a:pt x="572" y="369"/>
                    <a:pt x="568" y="369"/>
                  </a:cubicBezTo>
                  <a:cubicBezTo>
                    <a:pt x="614" y="302"/>
                    <a:pt x="626" y="276"/>
                    <a:pt x="646" y="250"/>
                  </a:cubicBezTo>
                  <a:cubicBezTo>
                    <a:pt x="669" y="220"/>
                    <a:pt x="686" y="180"/>
                    <a:pt x="714" y="138"/>
                  </a:cubicBezTo>
                  <a:cubicBezTo>
                    <a:pt x="740" y="97"/>
                    <a:pt x="814" y="34"/>
                    <a:pt x="768" y="0"/>
                  </a:cubicBezTo>
                  <a:cubicBezTo>
                    <a:pt x="716" y="0"/>
                    <a:pt x="716" y="0"/>
                    <a:pt x="716" y="0"/>
                  </a:cubicBezTo>
                  <a:cubicBezTo>
                    <a:pt x="692" y="18"/>
                    <a:pt x="670" y="58"/>
                    <a:pt x="647" y="87"/>
                  </a:cubicBezTo>
                  <a:cubicBezTo>
                    <a:pt x="637" y="99"/>
                    <a:pt x="617" y="121"/>
                    <a:pt x="611" y="130"/>
                  </a:cubicBezTo>
                  <a:cubicBezTo>
                    <a:pt x="585" y="163"/>
                    <a:pt x="592" y="160"/>
                    <a:pt x="568" y="188"/>
                  </a:cubicBezTo>
                  <a:cubicBezTo>
                    <a:pt x="532" y="227"/>
                    <a:pt x="491" y="315"/>
                    <a:pt x="480" y="318"/>
                  </a:cubicBezTo>
                  <a:cubicBezTo>
                    <a:pt x="466" y="323"/>
                    <a:pt x="448" y="306"/>
                    <a:pt x="446" y="291"/>
                  </a:cubicBezTo>
                  <a:cubicBezTo>
                    <a:pt x="440" y="252"/>
                    <a:pt x="456" y="216"/>
                    <a:pt x="459" y="173"/>
                  </a:cubicBezTo>
                  <a:cubicBezTo>
                    <a:pt x="464" y="132"/>
                    <a:pt x="472" y="98"/>
                    <a:pt x="475" y="71"/>
                  </a:cubicBezTo>
                  <a:cubicBezTo>
                    <a:pt x="483" y="42"/>
                    <a:pt x="489" y="19"/>
                    <a:pt x="492" y="0"/>
                  </a:cubicBezTo>
                  <a:cubicBezTo>
                    <a:pt x="406" y="0"/>
                    <a:pt x="406" y="0"/>
                    <a:pt x="406" y="0"/>
                  </a:cubicBezTo>
                  <a:cubicBezTo>
                    <a:pt x="402" y="16"/>
                    <a:pt x="398" y="32"/>
                    <a:pt x="394" y="50"/>
                  </a:cubicBezTo>
                  <a:cubicBezTo>
                    <a:pt x="388" y="75"/>
                    <a:pt x="368" y="108"/>
                    <a:pt x="360" y="151"/>
                  </a:cubicBezTo>
                  <a:cubicBezTo>
                    <a:pt x="346" y="200"/>
                    <a:pt x="341" y="243"/>
                    <a:pt x="330" y="287"/>
                  </a:cubicBezTo>
                  <a:cubicBezTo>
                    <a:pt x="322" y="318"/>
                    <a:pt x="315" y="348"/>
                    <a:pt x="302" y="384"/>
                  </a:cubicBezTo>
                  <a:cubicBezTo>
                    <a:pt x="290" y="418"/>
                    <a:pt x="268" y="469"/>
                    <a:pt x="250" y="474"/>
                  </a:cubicBezTo>
                  <a:cubicBezTo>
                    <a:pt x="219" y="484"/>
                    <a:pt x="202" y="440"/>
                    <a:pt x="202" y="439"/>
                  </a:cubicBezTo>
                  <a:cubicBezTo>
                    <a:pt x="190" y="412"/>
                    <a:pt x="177" y="384"/>
                    <a:pt x="162" y="357"/>
                  </a:cubicBezTo>
                  <a:cubicBezTo>
                    <a:pt x="140" y="302"/>
                    <a:pt x="117" y="291"/>
                    <a:pt x="93" y="271"/>
                  </a:cubicBezTo>
                  <a:cubicBezTo>
                    <a:pt x="73" y="255"/>
                    <a:pt x="37" y="240"/>
                    <a:pt x="17" y="257"/>
                  </a:cubicBezTo>
                  <a:cubicBezTo>
                    <a:pt x="0" y="272"/>
                    <a:pt x="28" y="300"/>
                    <a:pt x="44" y="323"/>
                  </a:cubicBezTo>
                  <a:cubicBezTo>
                    <a:pt x="55" y="338"/>
                    <a:pt x="62" y="351"/>
                    <a:pt x="68" y="368"/>
                  </a:cubicBezTo>
                  <a:cubicBezTo>
                    <a:pt x="77" y="393"/>
                    <a:pt x="87" y="417"/>
                    <a:pt x="94" y="439"/>
                  </a:cubicBezTo>
                  <a:cubicBezTo>
                    <a:pt x="105" y="476"/>
                    <a:pt x="111" y="492"/>
                    <a:pt x="118" y="519"/>
                  </a:cubicBezTo>
                  <a:cubicBezTo>
                    <a:pt x="127" y="550"/>
                    <a:pt x="123" y="548"/>
                    <a:pt x="134" y="578"/>
                  </a:cubicBezTo>
                  <a:cubicBezTo>
                    <a:pt x="142" y="603"/>
                    <a:pt x="176" y="668"/>
                    <a:pt x="192" y="718"/>
                  </a:cubicBezTo>
                  <a:cubicBezTo>
                    <a:pt x="200" y="744"/>
                    <a:pt x="235" y="792"/>
                    <a:pt x="235" y="792"/>
                  </a:cubicBezTo>
                  <a:cubicBezTo>
                    <a:pt x="242" y="828"/>
                    <a:pt x="315" y="928"/>
                    <a:pt x="330" y="967"/>
                  </a:cubicBezTo>
                  <a:cubicBezTo>
                    <a:pt x="331" y="971"/>
                    <a:pt x="413" y="990"/>
                    <a:pt x="472" y="990"/>
                  </a:cubicBezTo>
                  <a:cubicBezTo>
                    <a:pt x="552" y="994"/>
                    <a:pt x="628" y="975"/>
                    <a:pt x="627" y="974"/>
                  </a:cubicBezTo>
                  <a:cubicBezTo>
                    <a:pt x="621" y="962"/>
                    <a:pt x="561" y="830"/>
                    <a:pt x="568" y="810"/>
                  </a:cubicBezTo>
                  <a:cubicBezTo>
                    <a:pt x="570" y="797"/>
                    <a:pt x="571" y="795"/>
                    <a:pt x="576" y="785"/>
                  </a:cubicBezTo>
                  <a:cubicBezTo>
                    <a:pt x="606" y="734"/>
                    <a:pt x="631" y="681"/>
                    <a:pt x="654" y="634"/>
                  </a:cubicBezTo>
                  <a:cubicBezTo>
                    <a:pt x="665" y="618"/>
                    <a:pt x="685" y="594"/>
                    <a:pt x="702" y="580"/>
                  </a:cubicBezTo>
                  <a:cubicBezTo>
                    <a:pt x="731" y="555"/>
                    <a:pt x="761" y="538"/>
                    <a:pt x="783" y="523"/>
                  </a:cubicBezTo>
                  <a:cubicBezTo>
                    <a:pt x="813" y="509"/>
                    <a:pt x="838" y="487"/>
                    <a:pt x="869" y="469"/>
                  </a:cubicBezTo>
                  <a:cubicBezTo>
                    <a:pt x="913" y="442"/>
                    <a:pt x="984" y="394"/>
                    <a:pt x="964" y="362"/>
                  </a:cubicBezTo>
                  <a:cubicBezTo>
                    <a:pt x="935" y="314"/>
                    <a:pt x="852" y="394"/>
                    <a:pt x="829" y="4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 name="Freeform 70">
              <a:extLst>
                <a:ext uri="{FF2B5EF4-FFF2-40B4-BE49-F238E27FC236}">
                  <a16:creationId xmlns:a16="http://schemas.microsoft.com/office/drawing/2014/main" id="{39B71BD8-14F2-4A04-8451-2B47B4682B5E}"/>
                </a:ext>
              </a:extLst>
            </p:cNvPr>
            <p:cNvSpPr>
              <a:spLocks/>
            </p:cNvSpPr>
            <p:nvPr/>
          </p:nvSpPr>
          <p:spPr bwMode="auto">
            <a:xfrm>
              <a:off x="2242" y="1051"/>
              <a:ext cx="1548" cy="1549"/>
            </a:xfrm>
            <a:custGeom>
              <a:avLst/>
              <a:gdLst>
                <a:gd name="T0" fmla="*/ 45 w 655"/>
                <a:gd name="T1" fmla="*/ 409 h 655"/>
                <a:gd name="T2" fmla="*/ 246 w 655"/>
                <a:gd name="T3" fmla="*/ 45 h 655"/>
                <a:gd name="T4" fmla="*/ 610 w 655"/>
                <a:gd name="T5" fmla="*/ 247 h 655"/>
                <a:gd name="T6" fmla="*/ 408 w 655"/>
                <a:gd name="T7" fmla="*/ 610 h 655"/>
                <a:gd name="T8" fmla="*/ 45 w 655"/>
                <a:gd name="T9" fmla="*/ 409 h 655"/>
              </a:gdLst>
              <a:ahLst/>
              <a:cxnLst>
                <a:cxn ang="0">
                  <a:pos x="T0" y="T1"/>
                </a:cxn>
                <a:cxn ang="0">
                  <a:pos x="T2" y="T3"/>
                </a:cxn>
                <a:cxn ang="0">
                  <a:pos x="T4" y="T5"/>
                </a:cxn>
                <a:cxn ang="0">
                  <a:pos x="T6" y="T7"/>
                </a:cxn>
                <a:cxn ang="0">
                  <a:pos x="T8" y="T9"/>
                </a:cxn>
              </a:cxnLst>
              <a:rect l="0" t="0" r="r" b="b"/>
              <a:pathLst>
                <a:path w="655" h="655">
                  <a:moveTo>
                    <a:pt x="45" y="409"/>
                  </a:moveTo>
                  <a:cubicBezTo>
                    <a:pt x="0" y="253"/>
                    <a:pt x="90" y="90"/>
                    <a:pt x="246" y="45"/>
                  </a:cubicBezTo>
                  <a:cubicBezTo>
                    <a:pt x="402" y="0"/>
                    <a:pt x="565" y="90"/>
                    <a:pt x="610" y="247"/>
                  </a:cubicBezTo>
                  <a:cubicBezTo>
                    <a:pt x="655" y="403"/>
                    <a:pt x="565" y="565"/>
                    <a:pt x="408" y="610"/>
                  </a:cubicBezTo>
                  <a:cubicBezTo>
                    <a:pt x="252" y="655"/>
                    <a:pt x="89" y="565"/>
                    <a:pt x="45" y="409"/>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 name="Freeform 71">
              <a:extLst>
                <a:ext uri="{FF2B5EF4-FFF2-40B4-BE49-F238E27FC236}">
                  <a16:creationId xmlns:a16="http://schemas.microsoft.com/office/drawing/2014/main" id="{E48184CD-3DD0-4683-9D00-94F78CE31B49}"/>
                </a:ext>
              </a:extLst>
            </p:cNvPr>
            <p:cNvSpPr>
              <a:spLocks/>
            </p:cNvSpPr>
            <p:nvPr/>
          </p:nvSpPr>
          <p:spPr bwMode="auto">
            <a:xfrm>
              <a:off x="2438" y="1250"/>
              <a:ext cx="1151" cy="1279"/>
            </a:xfrm>
            <a:custGeom>
              <a:avLst/>
              <a:gdLst>
                <a:gd name="T0" fmla="*/ 361 w 487"/>
                <a:gd name="T1" fmla="*/ 417 h 541"/>
                <a:gd name="T2" fmla="*/ 382 w 487"/>
                <a:gd name="T3" fmla="*/ 503 h 541"/>
                <a:gd name="T4" fmla="*/ 232 w 487"/>
                <a:gd name="T5" fmla="*/ 537 h 541"/>
                <a:gd name="T6" fmla="*/ 218 w 487"/>
                <a:gd name="T7" fmla="*/ 462 h 541"/>
                <a:gd name="T8" fmla="*/ 163 w 487"/>
                <a:gd name="T9" fmla="*/ 414 h 541"/>
                <a:gd name="T10" fmla="*/ 121 w 487"/>
                <a:gd name="T11" fmla="*/ 315 h 541"/>
                <a:gd name="T12" fmla="*/ 55 w 487"/>
                <a:gd name="T13" fmla="*/ 275 h 541"/>
                <a:gd name="T14" fmla="*/ 30 w 487"/>
                <a:gd name="T15" fmla="*/ 261 h 541"/>
                <a:gd name="T16" fmla="*/ 8 w 487"/>
                <a:gd name="T17" fmla="*/ 226 h 541"/>
                <a:gd name="T18" fmla="*/ 38 w 487"/>
                <a:gd name="T19" fmla="*/ 225 h 541"/>
                <a:gd name="T20" fmla="*/ 72 w 487"/>
                <a:gd name="T21" fmla="*/ 244 h 541"/>
                <a:gd name="T22" fmla="*/ 107 w 487"/>
                <a:gd name="T23" fmla="*/ 261 h 541"/>
                <a:gd name="T24" fmla="*/ 134 w 487"/>
                <a:gd name="T25" fmla="*/ 272 h 541"/>
                <a:gd name="T26" fmla="*/ 151 w 487"/>
                <a:gd name="T27" fmla="*/ 270 h 541"/>
                <a:gd name="T28" fmla="*/ 141 w 487"/>
                <a:gd name="T29" fmla="*/ 258 h 541"/>
                <a:gd name="T30" fmla="*/ 101 w 487"/>
                <a:gd name="T31" fmla="*/ 222 h 541"/>
                <a:gd name="T32" fmla="*/ 70 w 487"/>
                <a:gd name="T33" fmla="*/ 191 h 541"/>
                <a:gd name="T34" fmla="*/ 36 w 487"/>
                <a:gd name="T35" fmla="*/ 159 h 541"/>
                <a:gd name="T36" fmla="*/ 29 w 487"/>
                <a:gd name="T37" fmla="*/ 121 h 541"/>
                <a:gd name="T38" fmla="*/ 90 w 487"/>
                <a:gd name="T39" fmla="*/ 158 h 541"/>
                <a:gd name="T40" fmla="*/ 141 w 487"/>
                <a:gd name="T41" fmla="*/ 197 h 541"/>
                <a:gd name="T42" fmla="*/ 184 w 487"/>
                <a:gd name="T43" fmla="*/ 225 h 541"/>
                <a:gd name="T44" fmla="*/ 194 w 487"/>
                <a:gd name="T45" fmla="*/ 217 h 541"/>
                <a:gd name="T46" fmla="*/ 170 w 487"/>
                <a:gd name="T47" fmla="*/ 162 h 541"/>
                <a:gd name="T48" fmla="*/ 148 w 487"/>
                <a:gd name="T49" fmla="*/ 102 h 541"/>
                <a:gd name="T50" fmla="*/ 140 w 487"/>
                <a:gd name="T51" fmla="*/ 25 h 541"/>
                <a:gd name="T52" fmla="*/ 185 w 487"/>
                <a:gd name="T53" fmla="*/ 85 h 541"/>
                <a:gd name="T54" fmla="*/ 212 w 487"/>
                <a:gd name="T55" fmla="*/ 140 h 541"/>
                <a:gd name="T56" fmla="*/ 241 w 487"/>
                <a:gd name="T57" fmla="*/ 202 h 541"/>
                <a:gd name="T58" fmla="*/ 253 w 487"/>
                <a:gd name="T59" fmla="*/ 184 h 541"/>
                <a:gd name="T60" fmla="*/ 246 w 487"/>
                <a:gd name="T61" fmla="*/ 128 h 541"/>
                <a:gd name="T62" fmla="*/ 238 w 487"/>
                <a:gd name="T63" fmla="*/ 79 h 541"/>
                <a:gd name="T64" fmla="*/ 238 w 487"/>
                <a:gd name="T65" fmla="*/ 6 h 541"/>
                <a:gd name="T66" fmla="*/ 276 w 487"/>
                <a:gd name="T67" fmla="*/ 70 h 541"/>
                <a:gd name="T68" fmla="*/ 293 w 487"/>
                <a:gd name="T69" fmla="*/ 121 h 541"/>
                <a:gd name="T70" fmla="*/ 314 w 487"/>
                <a:gd name="T71" fmla="*/ 208 h 541"/>
                <a:gd name="T72" fmla="*/ 321 w 487"/>
                <a:gd name="T73" fmla="*/ 232 h 541"/>
                <a:gd name="T74" fmla="*/ 360 w 487"/>
                <a:gd name="T75" fmla="*/ 276 h 541"/>
                <a:gd name="T76" fmla="*/ 383 w 487"/>
                <a:gd name="T77" fmla="*/ 269 h 541"/>
                <a:gd name="T78" fmla="*/ 413 w 487"/>
                <a:gd name="T79" fmla="*/ 228 h 541"/>
                <a:gd name="T80" fmla="*/ 470 w 487"/>
                <a:gd name="T81" fmla="*/ 178 h 541"/>
                <a:gd name="T82" fmla="*/ 487 w 487"/>
                <a:gd name="T83" fmla="*/ 186 h 541"/>
                <a:gd name="T84" fmla="*/ 470 w 487"/>
                <a:gd name="T85" fmla="*/ 215 h 541"/>
                <a:gd name="T86" fmla="*/ 457 w 487"/>
                <a:gd name="T87" fmla="*/ 244 h 541"/>
                <a:gd name="T88" fmla="*/ 447 w 487"/>
                <a:gd name="T89" fmla="*/ 259 h 541"/>
                <a:gd name="T90" fmla="*/ 430 w 487"/>
                <a:gd name="T91" fmla="*/ 295 h 541"/>
                <a:gd name="T92" fmla="*/ 406 w 487"/>
                <a:gd name="T93" fmla="*/ 346 h 541"/>
                <a:gd name="T94" fmla="*/ 361 w 487"/>
                <a:gd name="T95" fmla="*/ 41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541">
                  <a:moveTo>
                    <a:pt x="361" y="417"/>
                  </a:moveTo>
                  <a:cubicBezTo>
                    <a:pt x="360" y="426"/>
                    <a:pt x="364" y="455"/>
                    <a:pt x="382" y="503"/>
                  </a:cubicBezTo>
                  <a:cubicBezTo>
                    <a:pt x="340" y="528"/>
                    <a:pt x="279" y="541"/>
                    <a:pt x="232" y="537"/>
                  </a:cubicBezTo>
                  <a:cubicBezTo>
                    <a:pt x="231" y="525"/>
                    <a:pt x="221" y="468"/>
                    <a:pt x="218" y="462"/>
                  </a:cubicBezTo>
                  <a:cubicBezTo>
                    <a:pt x="181" y="438"/>
                    <a:pt x="180" y="438"/>
                    <a:pt x="163" y="414"/>
                  </a:cubicBezTo>
                  <a:cubicBezTo>
                    <a:pt x="139" y="380"/>
                    <a:pt x="137" y="324"/>
                    <a:pt x="121" y="315"/>
                  </a:cubicBezTo>
                  <a:cubicBezTo>
                    <a:pt x="90" y="294"/>
                    <a:pt x="85" y="296"/>
                    <a:pt x="55" y="275"/>
                  </a:cubicBezTo>
                  <a:cubicBezTo>
                    <a:pt x="49" y="271"/>
                    <a:pt x="38" y="266"/>
                    <a:pt x="30" y="261"/>
                  </a:cubicBezTo>
                  <a:cubicBezTo>
                    <a:pt x="13" y="248"/>
                    <a:pt x="0" y="239"/>
                    <a:pt x="8" y="226"/>
                  </a:cubicBezTo>
                  <a:cubicBezTo>
                    <a:pt x="16" y="212"/>
                    <a:pt x="26" y="219"/>
                    <a:pt x="38" y="225"/>
                  </a:cubicBezTo>
                  <a:cubicBezTo>
                    <a:pt x="57" y="234"/>
                    <a:pt x="54" y="234"/>
                    <a:pt x="72" y="244"/>
                  </a:cubicBezTo>
                  <a:cubicBezTo>
                    <a:pt x="84" y="251"/>
                    <a:pt x="95" y="255"/>
                    <a:pt x="107" y="261"/>
                  </a:cubicBezTo>
                  <a:cubicBezTo>
                    <a:pt x="116" y="264"/>
                    <a:pt x="126" y="268"/>
                    <a:pt x="134" y="272"/>
                  </a:cubicBezTo>
                  <a:cubicBezTo>
                    <a:pt x="141" y="276"/>
                    <a:pt x="151" y="272"/>
                    <a:pt x="151" y="270"/>
                  </a:cubicBezTo>
                  <a:cubicBezTo>
                    <a:pt x="151" y="267"/>
                    <a:pt x="145" y="262"/>
                    <a:pt x="141" y="258"/>
                  </a:cubicBezTo>
                  <a:cubicBezTo>
                    <a:pt x="129" y="245"/>
                    <a:pt x="106" y="226"/>
                    <a:pt x="101" y="222"/>
                  </a:cubicBezTo>
                  <a:cubicBezTo>
                    <a:pt x="85" y="209"/>
                    <a:pt x="84" y="203"/>
                    <a:pt x="70" y="191"/>
                  </a:cubicBezTo>
                  <a:cubicBezTo>
                    <a:pt x="61" y="182"/>
                    <a:pt x="47" y="170"/>
                    <a:pt x="36" y="159"/>
                  </a:cubicBezTo>
                  <a:cubicBezTo>
                    <a:pt x="24" y="146"/>
                    <a:pt x="15" y="135"/>
                    <a:pt x="29" y="121"/>
                  </a:cubicBezTo>
                  <a:cubicBezTo>
                    <a:pt x="44" y="105"/>
                    <a:pt x="73" y="145"/>
                    <a:pt x="90" y="158"/>
                  </a:cubicBezTo>
                  <a:cubicBezTo>
                    <a:pt x="113" y="175"/>
                    <a:pt x="122" y="180"/>
                    <a:pt x="141" y="197"/>
                  </a:cubicBezTo>
                  <a:cubicBezTo>
                    <a:pt x="156" y="210"/>
                    <a:pt x="169" y="228"/>
                    <a:pt x="184" y="225"/>
                  </a:cubicBezTo>
                  <a:cubicBezTo>
                    <a:pt x="187" y="225"/>
                    <a:pt x="195" y="224"/>
                    <a:pt x="194" y="217"/>
                  </a:cubicBezTo>
                  <a:cubicBezTo>
                    <a:pt x="193" y="206"/>
                    <a:pt x="177" y="183"/>
                    <a:pt x="170" y="162"/>
                  </a:cubicBezTo>
                  <a:cubicBezTo>
                    <a:pt x="158" y="122"/>
                    <a:pt x="159" y="137"/>
                    <a:pt x="148" y="102"/>
                  </a:cubicBezTo>
                  <a:cubicBezTo>
                    <a:pt x="144" y="87"/>
                    <a:pt x="106" y="32"/>
                    <a:pt x="140" y="25"/>
                  </a:cubicBezTo>
                  <a:cubicBezTo>
                    <a:pt x="168" y="19"/>
                    <a:pt x="176" y="64"/>
                    <a:pt x="185" y="85"/>
                  </a:cubicBezTo>
                  <a:cubicBezTo>
                    <a:pt x="191" y="96"/>
                    <a:pt x="206" y="123"/>
                    <a:pt x="212" y="140"/>
                  </a:cubicBezTo>
                  <a:cubicBezTo>
                    <a:pt x="216" y="151"/>
                    <a:pt x="225" y="164"/>
                    <a:pt x="241" y="202"/>
                  </a:cubicBezTo>
                  <a:cubicBezTo>
                    <a:pt x="249" y="196"/>
                    <a:pt x="253" y="198"/>
                    <a:pt x="253" y="184"/>
                  </a:cubicBezTo>
                  <a:cubicBezTo>
                    <a:pt x="253" y="163"/>
                    <a:pt x="247" y="151"/>
                    <a:pt x="246" y="128"/>
                  </a:cubicBezTo>
                  <a:cubicBezTo>
                    <a:pt x="241" y="112"/>
                    <a:pt x="240" y="92"/>
                    <a:pt x="238" y="79"/>
                  </a:cubicBezTo>
                  <a:cubicBezTo>
                    <a:pt x="233" y="62"/>
                    <a:pt x="214" y="11"/>
                    <a:pt x="238" y="6"/>
                  </a:cubicBezTo>
                  <a:cubicBezTo>
                    <a:pt x="265" y="0"/>
                    <a:pt x="270" y="52"/>
                    <a:pt x="276" y="70"/>
                  </a:cubicBezTo>
                  <a:cubicBezTo>
                    <a:pt x="284" y="94"/>
                    <a:pt x="288" y="101"/>
                    <a:pt x="293" y="121"/>
                  </a:cubicBezTo>
                  <a:cubicBezTo>
                    <a:pt x="300" y="147"/>
                    <a:pt x="303" y="179"/>
                    <a:pt x="314" y="208"/>
                  </a:cubicBezTo>
                  <a:cubicBezTo>
                    <a:pt x="316" y="216"/>
                    <a:pt x="318" y="225"/>
                    <a:pt x="321" y="232"/>
                  </a:cubicBezTo>
                  <a:cubicBezTo>
                    <a:pt x="331" y="254"/>
                    <a:pt x="343" y="274"/>
                    <a:pt x="360" y="276"/>
                  </a:cubicBezTo>
                  <a:cubicBezTo>
                    <a:pt x="367" y="277"/>
                    <a:pt x="378" y="272"/>
                    <a:pt x="383" y="269"/>
                  </a:cubicBezTo>
                  <a:cubicBezTo>
                    <a:pt x="397" y="256"/>
                    <a:pt x="406" y="240"/>
                    <a:pt x="413" y="228"/>
                  </a:cubicBezTo>
                  <a:cubicBezTo>
                    <a:pt x="423" y="209"/>
                    <a:pt x="444" y="180"/>
                    <a:pt x="470" y="178"/>
                  </a:cubicBezTo>
                  <a:cubicBezTo>
                    <a:pt x="474" y="178"/>
                    <a:pt x="484" y="178"/>
                    <a:pt x="487" y="186"/>
                  </a:cubicBezTo>
                  <a:cubicBezTo>
                    <a:pt x="487" y="188"/>
                    <a:pt x="487" y="196"/>
                    <a:pt x="470" y="215"/>
                  </a:cubicBezTo>
                  <a:cubicBezTo>
                    <a:pt x="467" y="220"/>
                    <a:pt x="463" y="226"/>
                    <a:pt x="457" y="244"/>
                  </a:cubicBezTo>
                  <a:cubicBezTo>
                    <a:pt x="454" y="250"/>
                    <a:pt x="450" y="253"/>
                    <a:pt x="447" y="259"/>
                  </a:cubicBezTo>
                  <a:cubicBezTo>
                    <a:pt x="442" y="271"/>
                    <a:pt x="435" y="283"/>
                    <a:pt x="430" y="295"/>
                  </a:cubicBezTo>
                  <a:cubicBezTo>
                    <a:pt x="422" y="313"/>
                    <a:pt x="422" y="323"/>
                    <a:pt x="406" y="346"/>
                  </a:cubicBezTo>
                  <a:cubicBezTo>
                    <a:pt x="385" y="375"/>
                    <a:pt x="385" y="391"/>
                    <a:pt x="361" y="4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7" name="Freeform 72">
              <a:extLst>
                <a:ext uri="{FF2B5EF4-FFF2-40B4-BE49-F238E27FC236}">
                  <a16:creationId xmlns:a16="http://schemas.microsoft.com/office/drawing/2014/main" id="{343D117F-34CB-4F57-98FC-E08C8CD87456}"/>
                </a:ext>
              </a:extLst>
            </p:cNvPr>
            <p:cNvSpPr>
              <a:spLocks/>
            </p:cNvSpPr>
            <p:nvPr/>
          </p:nvSpPr>
          <p:spPr bwMode="auto">
            <a:xfrm>
              <a:off x="7402" y="5583"/>
              <a:ext cx="589" cy="588"/>
            </a:xfrm>
            <a:custGeom>
              <a:avLst/>
              <a:gdLst>
                <a:gd name="T0" fmla="*/ 79 w 249"/>
                <a:gd name="T1" fmla="*/ 25 h 249"/>
                <a:gd name="T2" fmla="*/ 224 w 249"/>
                <a:gd name="T3" fmla="*/ 79 h 249"/>
                <a:gd name="T4" fmla="*/ 170 w 249"/>
                <a:gd name="T5" fmla="*/ 224 h 249"/>
                <a:gd name="T6" fmla="*/ 25 w 249"/>
                <a:gd name="T7" fmla="*/ 170 h 249"/>
                <a:gd name="T8" fmla="*/ 79 w 249"/>
                <a:gd name="T9" fmla="*/ 25 h 249"/>
              </a:gdLst>
              <a:ahLst/>
              <a:cxnLst>
                <a:cxn ang="0">
                  <a:pos x="T0" y="T1"/>
                </a:cxn>
                <a:cxn ang="0">
                  <a:pos x="T2" y="T3"/>
                </a:cxn>
                <a:cxn ang="0">
                  <a:pos x="T4" y="T5"/>
                </a:cxn>
                <a:cxn ang="0">
                  <a:pos x="T6" y="T7"/>
                </a:cxn>
                <a:cxn ang="0">
                  <a:pos x="T8" y="T9"/>
                </a:cxn>
              </a:cxnLst>
              <a:rect l="0" t="0" r="r" b="b"/>
              <a:pathLst>
                <a:path w="249" h="249">
                  <a:moveTo>
                    <a:pt x="79" y="25"/>
                  </a:moveTo>
                  <a:cubicBezTo>
                    <a:pt x="134" y="0"/>
                    <a:pt x="199" y="24"/>
                    <a:pt x="224" y="79"/>
                  </a:cubicBezTo>
                  <a:cubicBezTo>
                    <a:pt x="249" y="134"/>
                    <a:pt x="225" y="199"/>
                    <a:pt x="170" y="224"/>
                  </a:cubicBezTo>
                  <a:cubicBezTo>
                    <a:pt x="115" y="249"/>
                    <a:pt x="50" y="225"/>
                    <a:pt x="25" y="170"/>
                  </a:cubicBezTo>
                  <a:cubicBezTo>
                    <a:pt x="0" y="115"/>
                    <a:pt x="24" y="50"/>
                    <a:pt x="79" y="25"/>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8" name="Freeform 73">
              <a:extLst>
                <a:ext uri="{FF2B5EF4-FFF2-40B4-BE49-F238E27FC236}">
                  <a16:creationId xmlns:a16="http://schemas.microsoft.com/office/drawing/2014/main" id="{A6E843BD-4DDE-457B-BC0B-E4964C709EE1}"/>
                </a:ext>
              </a:extLst>
            </p:cNvPr>
            <p:cNvSpPr>
              <a:spLocks/>
            </p:cNvSpPr>
            <p:nvPr/>
          </p:nvSpPr>
          <p:spPr bwMode="auto">
            <a:xfrm>
              <a:off x="7435" y="5658"/>
              <a:ext cx="487" cy="440"/>
            </a:xfrm>
            <a:custGeom>
              <a:avLst/>
              <a:gdLst>
                <a:gd name="T0" fmla="*/ 7 w 206"/>
                <a:gd name="T1" fmla="*/ 57 h 186"/>
                <a:gd name="T2" fmla="*/ 41 w 206"/>
                <a:gd name="T3" fmla="*/ 40 h 186"/>
                <a:gd name="T4" fmla="*/ 55 w 206"/>
                <a:gd name="T5" fmla="*/ 33 h 186"/>
                <a:gd name="T6" fmla="*/ 82 w 206"/>
                <a:gd name="T7" fmla="*/ 23 h 186"/>
                <a:gd name="T8" fmla="*/ 94 w 206"/>
                <a:gd name="T9" fmla="*/ 21 h 186"/>
                <a:gd name="T10" fmla="*/ 109 w 206"/>
                <a:gd name="T11" fmla="*/ 17 h 186"/>
                <a:gd name="T12" fmla="*/ 123 w 206"/>
                <a:gd name="T13" fmla="*/ 12 h 186"/>
                <a:gd name="T14" fmla="*/ 132 w 206"/>
                <a:gd name="T15" fmla="*/ 8 h 186"/>
                <a:gd name="T16" fmla="*/ 144 w 206"/>
                <a:gd name="T17" fmla="*/ 3 h 186"/>
                <a:gd name="T18" fmla="*/ 141 w 206"/>
                <a:gd name="T19" fmla="*/ 18 h 186"/>
                <a:gd name="T20" fmla="*/ 124 w 206"/>
                <a:gd name="T21" fmla="*/ 30 h 186"/>
                <a:gd name="T22" fmla="*/ 108 w 206"/>
                <a:gd name="T23" fmla="*/ 37 h 186"/>
                <a:gd name="T24" fmla="*/ 101 w 206"/>
                <a:gd name="T25" fmla="*/ 46 h 186"/>
                <a:gd name="T26" fmla="*/ 118 w 206"/>
                <a:gd name="T27" fmla="*/ 57 h 186"/>
                <a:gd name="T28" fmla="*/ 136 w 206"/>
                <a:gd name="T29" fmla="*/ 63 h 186"/>
                <a:gd name="T30" fmla="*/ 162 w 206"/>
                <a:gd name="T31" fmla="*/ 70 h 186"/>
                <a:gd name="T32" fmla="*/ 181 w 206"/>
                <a:gd name="T33" fmla="*/ 77 h 186"/>
                <a:gd name="T34" fmla="*/ 204 w 206"/>
                <a:gd name="T35" fmla="*/ 92 h 186"/>
                <a:gd name="T36" fmla="*/ 176 w 206"/>
                <a:gd name="T37" fmla="*/ 92 h 186"/>
                <a:gd name="T38" fmla="*/ 157 w 206"/>
                <a:gd name="T39" fmla="*/ 88 h 186"/>
                <a:gd name="T40" fmla="*/ 135 w 206"/>
                <a:gd name="T41" fmla="*/ 85 h 186"/>
                <a:gd name="T42" fmla="*/ 129 w 206"/>
                <a:gd name="T43" fmla="*/ 91 h 186"/>
                <a:gd name="T44" fmla="*/ 153 w 206"/>
                <a:gd name="T45" fmla="*/ 109 h 186"/>
                <a:gd name="T46" fmla="*/ 164 w 206"/>
                <a:gd name="T47" fmla="*/ 117 h 186"/>
                <a:gd name="T48" fmla="*/ 171 w 206"/>
                <a:gd name="T49" fmla="*/ 124 h 186"/>
                <a:gd name="T50" fmla="*/ 188 w 206"/>
                <a:gd name="T51" fmla="*/ 148 h 186"/>
                <a:gd name="T52" fmla="*/ 161 w 206"/>
                <a:gd name="T53" fmla="*/ 137 h 186"/>
                <a:gd name="T54" fmla="*/ 141 w 206"/>
                <a:gd name="T55" fmla="*/ 123 h 186"/>
                <a:gd name="T56" fmla="*/ 119 w 206"/>
                <a:gd name="T57" fmla="*/ 107 h 186"/>
                <a:gd name="T58" fmla="*/ 118 w 206"/>
                <a:gd name="T59" fmla="*/ 114 h 186"/>
                <a:gd name="T60" fmla="*/ 132 w 206"/>
                <a:gd name="T61" fmla="*/ 127 h 186"/>
                <a:gd name="T62" fmla="*/ 147 w 206"/>
                <a:gd name="T63" fmla="*/ 145 h 186"/>
                <a:gd name="T64" fmla="*/ 163 w 206"/>
                <a:gd name="T65" fmla="*/ 170 h 186"/>
                <a:gd name="T66" fmla="*/ 137 w 206"/>
                <a:gd name="T67" fmla="*/ 157 h 186"/>
                <a:gd name="T68" fmla="*/ 120 w 206"/>
                <a:gd name="T69" fmla="*/ 141 h 186"/>
                <a:gd name="T70" fmla="*/ 101 w 206"/>
                <a:gd name="T71" fmla="*/ 123 h 186"/>
                <a:gd name="T72" fmla="*/ 98 w 206"/>
                <a:gd name="T73" fmla="*/ 129 h 186"/>
                <a:gd name="T74" fmla="*/ 103 w 206"/>
                <a:gd name="T75" fmla="*/ 142 h 186"/>
                <a:gd name="T76" fmla="*/ 110 w 206"/>
                <a:gd name="T77" fmla="*/ 156 h 186"/>
                <a:gd name="T78" fmla="*/ 117 w 206"/>
                <a:gd name="T79" fmla="*/ 182 h 186"/>
                <a:gd name="T80" fmla="*/ 97 w 206"/>
                <a:gd name="T81" fmla="*/ 163 h 186"/>
                <a:gd name="T82" fmla="*/ 88 w 206"/>
                <a:gd name="T83" fmla="*/ 147 h 186"/>
                <a:gd name="T84" fmla="*/ 78 w 206"/>
                <a:gd name="T85" fmla="*/ 131 h 186"/>
                <a:gd name="T86" fmla="*/ 68 w 206"/>
                <a:gd name="T87" fmla="*/ 121 h 186"/>
                <a:gd name="T88" fmla="*/ 40 w 206"/>
                <a:gd name="T89" fmla="*/ 105 h 186"/>
                <a:gd name="T90" fmla="*/ 35 w 206"/>
                <a:gd name="T91" fmla="*/ 104 h 186"/>
                <a:gd name="T92" fmla="*/ 3 w 206"/>
                <a:gd name="T93" fmla="*/ 113 h 186"/>
                <a:gd name="T94" fmla="*/ 1 w 206"/>
                <a:gd name="T95" fmla="*/ 84 h 186"/>
                <a:gd name="T96" fmla="*/ 7 w 206"/>
                <a:gd name="T97" fmla="*/ 5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6" h="186">
                  <a:moveTo>
                    <a:pt x="7" y="57"/>
                  </a:moveTo>
                  <a:cubicBezTo>
                    <a:pt x="15" y="55"/>
                    <a:pt x="34" y="42"/>
                    <a:pt x="41" y="40"/>
                  </a:cubicBezTo>
                  <a:cubicBezTo>
                    <a:pt x="41" y="40"/>
                    <a:pt x="51" y="34"/>
                    <a:pt x="55" y="33"/>
                  </a:cubicBezTo>
                  <a:cubicBezTo>
                    <a:pt x="65" y="30"/>
                    <a:pt x="78" y="24"/>
                    <a:pt x="82" y="23"/>
                  </a:cubicBezTo>
                  <a:cubicBezTo>
                    <a:pt x="88" y="21"/>
                    <a:pt x="88" y="22"/>
                    <a:pt x="94" y="21"/>
                  </a:cubicBezTo>
                  <a:cubicBezTo>
                    <a:pt x="99" y="19"/>
                    <a:pt x="102" y="18"/>
                    <a:pt x="109" y="17"/>
                  </a:cubicBezTo>
                  <a:cubicBezTo>
                    <a:pt x="113" y="15"/>
                    <a:pt x="118" y="14"/>
                    <a:pt x="123" y="12"/>
                  </a:cubicBezTo>
                  <a:cubicBezTo>
                    <a:pt x="126" y="11"/>
                    <a:pt x="129" y="10"/>
                    <a:pt x="132" y="8"/>
                  </a:cubicBezTo>
                  <a:cubicBezTo>
                    <a:pt x="136" y="5"/>
                    <a:pt x="142" y="0"/>
                    <a:pt x="144" y="3"/>
                  </a:cubicBezTo>
                  <a:cubicBezTo>
                    <a:pt x="147" y="7"/>
                    <a:pt x="144" y="14"/>
                    <a:pt x="141" y="18"/>
                  </a:cubicBezTo>
                  <a:cubicBezTo>
                    <a:pt x="137" y="22"/>
                    <a:pt x="135" y="27"/>
                    <a:pt x="124" y="30"/>
                  </a:cubicBezTo>
                  <a:cubicBezTo>
                    <a:pt x="119" y="33"/>
                    <a:pt x="113" y="35"/>
                    <a:pt x="108" y="37"/>
                  </a:cubicBezTo>
                  <a:cubicBezTo>
                    <a:pt x="108" y="37"/>
                    <a:pt x="100" y="40"/>
                    <a:pt x="101" y="46"/>
                  </a:cubicBezTo>
                  <a:cubicBezTo>
                    <a:pt x="102" y="49"/>
                    <a:pt x="112" y="54"/>
                    <a:pt x="118" y="57"/>
                  </a:cubicBezTo>
                  <a:cubicBezTo>
                    <a:pt x="125" y="59"/>
                    <a:pt x="130" y="61"/>
                    <a:pt x="136" y="63"/>
                  </a:cubicBezTo>
                  <a:cubicBezTo>
                    <a:pt x="144" y="65"/>
                    <a:pt x="152" y="66"/>
                    <a:pt x="162" y="70"/>
                  </a:cubicBezTo>
                  <a:cubicBezTo>
                    <a:pt x="170" y="71"/>
                    <a:pt x="176" y="75"/>
                    <a:pt x="181" y="77"/>
                  </a:cubicBezTo>
                  <a:cubicBezTo>
                    <a:pt x="194" y="81"/>
                    <a:pt x="206" y="83"/>
                    <a:pt x="204" y="92"/>
                  </a:cubicBezTo>
                  <a:cubicBezTo>
                    <a:pt x="203" y="94"/>
                    <a:pt x="203" y="101"/>
                    <a:pt x="176" y="92"/>
                  </a:cubicBezTo>
                  <a:cubicBezTo>
                    <a:pt x="171" y="91"/>
                    <a:pt x="164" y="89"/>
                    <a:pt x="157" y="88"/>
                  </a:cubicBezTo>
                  <a:cubicBezTo>
                    <a:pt x="149" y="87"/>
                    <a:pt x="142" y="84"/>
                    <a:pt x="135" y="85"/>
                  </a:cubicBezTo>
                  <a:cubicBezTo>
                    <a:pt x="132" y="85"/>
                    <a:pt x="128" y="88"/>
                    <a:pt x="129" y="91"/>
                  </a:cubicBezTo>
                  <a:cubicBezTo>
                    <a:pt x="129" y="93"/>
                    <a:pt x="146" y="102"/>
                    <a:pt x="153" y="109"/>
                  </a:cubicBezTo>
                  <a:cubicBezTo>
                    <a:pt x="158" y="114"/>
                    <a:pt x="158" y="112"/>
                    <a:pt x="164" y="117"/>
                  </a:cubicBezTo>
                  <a:cubicBezTo>
                    <a:pt x="165" y="119"/>
                    <a:pt x="169" y="122"/>
                    <a:pt x="171" y="124"/>
                  </a:cubicBezTo>
                  <a:cubicBezTo>
                    <a:pt x="180" y="132"/>
                    <a:pt x="194" y="139"/>
                    <a:pt x="188" y="148"/>
                  </a:cubicBezTo>
                  <a:cubicBezTo>
                    <a:pt x="181" y="157"/>
                    <a:pt x="169" y="142"/>
                    <a:pt x="161" y="137"/>
                  </a:cubicBezTo>
                  <a:cubicBezTo>
                    <a:pt x="153" y="131"/>
                    <a:pt x="146" y="128"/>
                    <a:pt x="141" y="123"/>
                  </a:cubicBezTo>
                  <a:cubicBezTo>
                    <a:pt x="136" y="119"/>
                    <a:pt x="131" y="117"/>
                    <a:pt x="119" y="107"/>
                  </a:cubicBezTo>
                  <a:cubicBezTo>
                    <a:pt x="119" y="108"/>
                    <a:pt x="117" y="107"/>
                    <a:pt x="118" y="114"/>
                  </a:cubicBezTo>
                  <a:cubicBezTo>
                    <a:pt x="118" y="114"/>
                    <a:pt x="124" y="119"/>
                    <a:pt x="132" y="127"/>
                  </a:cubicBezTo>
                  <a:cubicBezTo>
                    <a:pt x="136" y="133"/>
                    <a:pt x="142" y="140"/>
                    <a:pt x="147" y="145"/>
                  </a:cubicBezTo>
                  <a:cubicBezTo>
                    <a:pt x="157" y="156"/>
                    <a:pt x="170" y="162"/>
                    <a:pt x="163" y="170"/>
                  </a:cubicBezTo>
                  <a:cubicBezTo>
                    <a:pt x="156" y="179"/>
                    <a:pt x="144" y="163"/>
                    <a:pt x="137" y="157"/>
                  </a:cubicBezTo>
                  <a:cubicBezTo>
                    <a:pt x="126" y="148"/>
                    <a:pt x="126" y="147"/>
                    <a:pt x="120" y="141"/>
                  </a:cubicBezTo>
                  <a:cubicBezTo>
                    <a:pt x="114" y="136"/>
                    <a:pt x="108" y="128"/>
                    <a:pt x="101" y="123"/>
                  </a:cubicBezTo>
                  <a:cubicBezTo>
                    <a:pt x="99" y="124"/>
                    <a:pt x="98" y="126"/>
                    <a:pt x="98" y="129"/>
                  </a:cubicBezTo>
                  <a:cubicBezTo>
                    <a:pt x="99" y="132"/>
                    <a:pt x="102" y="139"/>
                    <a:pt x="103" y="142"/>
                  </a:cubicBezTo>
                  <a:cubicBezTo>
                    <a:pt x="105" y="145"/>
                    <a:pt x="108" y="151"/>
                    <a:pt x="110" y="156"/>
                  </a:cubicBezTo>
                  <a:cubicBezTo>
                    <a:pt x="112" y="161"/>
                    <a:pt x="126" y="177"/>
                    <a:pt x="117" y="182"/>
                  </a:cubicBezTo>
                  <a:cubicBezTo>
                    <a:pt x="110" y="186"/>
                    <a:pt x="102" y="172"/>
                    <a:pt x="97" y="163"/>
                  </a:cubicBezTo>
                  <a:cubicBezTo>
                    <a:pt x="94" y="158"/>
                    <a:pt x="90" y="153"/>
                    <a:pt x="88" y="147"/>
                  </a:cubicBezTo>
                  <a:cubicBezTo>
                    <a:pt x="85" y="142"/>
                    <a:pt x="82" y="137"/>
                    <a:pt x="78" y="131"/>
                  </a:cubicBezTo>
                  <a:cubicBezTo>
                    <a:pt x="75" y="128"/>
                    <a:pt x="71" y="124"/>
                    <a:pt x="68" y="121"/>
                  </a:cubicBezTo>
                  <a:cubicBezTo>
                    <a:pt x="59" y="117"/>
                    <a:pt x="49" y="111"/>
                    <a:pt x="40" y="105"/>
                  </a:cubicBezTo>
                  <a:cubicBezTo>
                    <a:pt x="38" y="104"/>
                    <a:pt x="37" y="104"/>
                    <a:pt x="35" y="104"/>
                  </a:cubicBezTo>
                  <a:cubicBezTo>
                    <a:pt x="31" y="102"/>
                    <a:pt x="6" y="112"/>
                    <a:pt x="3" y="113"/>
                  </a:cubicBezTo>
                  <a:cubicBezTo>
                    <a:pt x="3" y="113"/>
                    <a:pt x="0" y="99"/>
                    <a:pt x="1" y="84"/>
                  </a:cubicBezTo>
                  <a:cubicBezTo>
                    <a:pt x="2" y="73"/>
                    <a:pt x="6" y="57"/>
                    <a:pt x="7"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9" name="Freeform 74">
              <a:extLst>
                <a:ext uri="{FF2B5EF4-FFF2-40B4-BE49-F238E27FC236}">
                  <a16:creationId xmlns:a16="http://schemas.microsoft.com/office/drawing/2014/main" id="{BF1C9306-E768-4D46-BB1E-F19CEA46D3CC}"/>
                </a:ext>
              </a:extLst>
            </p:cNvPr>
            <p:cNvSpPr>
              <a:spLocks/>
            </p:cNvSpPr>
            <p:nvPr/>
          </p:nvSpPr>
          <p:spPr bwMode="auto">
            <a:xfrm>
              <a:off x="6664" y="4382"/>
              <a:ext cx="284" cy="284"/>
            </a:xfrm>
            <a:custGeom>
              <a:avLst/>
              <a:gdLst>
                <a:gd name="T0" fmla="*/ 29 w 120"/>
                <a:gd name="T1" fmla="*/ 103 h 120"/>
                <a:gd name="T2" fmla="*/ 17 w 120"/>
                <a:gd name="T3" fmla="*/ 30 h 120"/>
                <a:gd name="T4" fmla="*/ 90 w 120"/>
                <a:gd name="T5" fmla="*/ 17 h 120"/>
                <a:gd name="T6" fmla="*/ 103 w 120"/>
                <a:gd name="T7" fmla="*/ 91 h 120"/>
                <a:gd name="T8" fmla="*/ 29 w 120"/>
                <a:gd name="T9" fmla="*/ 103 h 120"/>
              </a:gdLst>
              <a:ahLst/>
              <a:cxnLst>
                <a:cxn ang="0">
                  <a:pos x="T0" y="T1"/>
                </a:cxn>
                <a:cxn ang="0">
                  <a:pos x="T2" y="T3"/>
                </a:cxn>
                <a:cxn ang="0">
                  <a:pos x="T4" y="T5"/>
                </a:cxn>
                <a:cxn ang="0">
                  <a:pos x="T6" y="T7"/>
                </a:cxn>
                <a:cxn ang="0">
                  <a:pos x="T8" y="T9"/>
                </a:cxn>
              </a:cxnLst>
              <a:rect l="0" t="0" r="r" b="b"/>
              <a:pathLst>
                <a:path w="120" h="120">
                  <a:moveTo>
                    <a:pt x="29" y="103"/>
                  </a:moveTo>
                  <a:cubicBezTo>
                    <a:pt x="5" y="86"/>
                    <a:pt x="0" y="53"/>
                    <a:pt x="17" y="30"/>
                  </a:cubicBezTo>
                  <a:cubicBezTo>
                    <a:pt x="33" y="6"/>
                    <a:pt x="67" y="0"/>
                    <a:pt x="90" y="17"/>
                  </a:cubicBezTo>
                  <a:cubicBezTo>
                    <a:pt x="114" y="34"/>
                    <a:pt x="120" y="67"/>
                    <a:pt x="103" y="91"/>
                  </a:cubicBezTo>
                  <a:cubicBezTo>
                    <a:pt x="86" y="115"/>
                    <a:pt x="53" y="120"/>
                    <a:pt x="29" y="103"/>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0" name="Freeform 75">
              <a:extLst>
                <a:ext uri="{FF2B5EF4-FFF2-40B4-BE49-F238E27FC236}">
                  <a16:creationId xmlns:a16="http://schemas.microsoft.com/office/drawing/2014/main" id="{958D3ADE-A0D3-46F8-A38D-ED540E974400}"/>
                </a:ext>
              </a:extLst>
            </p:cNvPr>
            <p:cNvSpPr>
              <a:spLocks/>
            </p:cNvSpPr>
            <p:nvPr/>
          </p:nvSpPr>
          <p:spPr bwMode="auto">
            <a:xfrm>
              <a:off x="6695" y="4415"/>
              <a:ext cx="204" cy="232"/>
            </a:xfrm>
            <a:custGeom>
              <a:avLst/>
              <a:gdLst>
                <a:gd name="T0" fmla="*/ 57 w 86"/>
                <a:gd name="T1" fmla="*/ 98 h 98"/>
                <a:gd name="T2" fmla="*/ 42 w 86"/>
                <a:gd name="T3" fmla="*/ 88 h 98"/>
                <a:gd name="T4" fmla="*/ 35 w 86"/>
                <a:gd name="T5" fmla="*/ 84 h 98"/>
                <a:gd name="T6" fmla="*/ 24 w 86"/>
                <a:gd name="T7" fmla="*/ 75 h 98"/>
                <a:gd name="T8" fmla="*/ 21 w 86"/>
                <a:gd name="T9" fmla="*/ 71 h 98"/>
                <a:gd name="T10" fmla="*/ 15 w 86"/>
                <a:gd name="T11" fmla="*/ 65 h 98"/>
                <a:gd name="T12" fmla="*/ 10 w 86"/>
                <a:gd name="T13" fmla="*/ 61 h 98"/>
                <a:gd name="T14" fmla="*/ 6 w 86"/>
                <a:gd name="T15" fmla="*/ 58 h 98"/>
                <a:gd name="T16" fmla="*/ 1 w 86"/>
                <a:gd name="T17" fmla="*/ 54 h 98"/>
                <a:gd name="T18" fmla="*/ 8 w 86"/>
                <a:gd name="T19" fmla="*/ 52 h 98"/>
                <a:gd name="T20" fmla="*/ 17 w 86"/>
                <a:gd name="T21" fmla="*/ 56 h 98"/>
                <a:gd name="T22" fmla="*/ 24 w 86"/>
                <a:gd name="T23" fmla="*/ 61 h 98"/>
                <a:gd name="T24" fmla="*/ 30 w 86"/>
                <a:gd name="T25" fmla="*/ 61 h 98"/>
                <a:gd name="T26" fmla="*/ 30 w 86"/>
                <a:gd name="T27" fmla="*/ 52 h 98"/>
                <a:gd name="T28" fmla="*/ 28 w 86"/>
                <a:gd name="T29" fmla="*/ 43 h 98"/>
                <a:gd name="T30" fmla="*/ 25 w 86"/>
                <a:gd name="T31" fmla="*/ 30 h 98"/>
                <a:gd name="T32" fmla="*/ 23 w 86"/>
                <a:gd name="T33" fmla="*/ 21 h 98"/>
                <a:gd name="T34" fmla="*/ 24 w 86"/>
                <a:gd name="T35" fmla="*/ 7 h 98"/>
                <a:gd name="T36" fmla="*/ 31 w 86"/>
                <a:gd name="T37" fmla="*/ 19 h 98"/>
                <a:gd name="T38" fmla="*/ 34 w 86"/>
                <a:gd name="T39" fmla="*/ 28 h 98"/>
                <a:gd name="T40" fmla="*/ 38 w 86"/>
                <a:gd name="T41" fmla="*/ 38 h 98"/>
                <a:gd name="T42" fmla="*/ 42 w 86"/>
                <a:gd name="T43" fmla="*/ 39 h 98"/>
                <a:gd name="T44" fmla="*/ 43 w 86"/>
                <a:gd name="T45" fmla="*/ 25 h 98"/>
                <a:gd name="T46" fmla="*/ 44 w 86"/>
                <a:gd name="T47" fmla="*/ 18 h 98"/>
                <a:gd name="T48" fmla="*/ 45 w 86"/>
                <a:gd name="T49" fmla="*/ 13 h 98"/>
                <a:gd name="T50" fmla="*/ 51 w 86"/>
                <a:gd name="T51" fmla="*/ 1 h 98"/>
                <a:gd name="T52" fmla="*/ 53 w 86"/>
                <a:gd name="T53" fmla="*/ 14 h 98"/>
                <a:gd name="T54" fmla="*/ 52 w 86"/>
                <a:gd name="T55" fmla="*/ 26 h 98"/>
                <a:gd name="T56" fmla="*/ 51 w 86"/>
                <a:gd name="T57" fmla="*/ 39 h 98"/>
                <a:gd name="T58" fmla="*/ 54 w 86"/>
                <a:gd name="T59" fmla="*/ 38 h 98"/>
                <a:gd name="T60" fmla="*/ 56 w 86"/>
                <a:gd name="T61" fmla="*/ 29 h 98"/>
                <a:gd name="T62" fmla="*/ 60 w 86"/>
                <a:gd name="T63" fmla="*/ 18 h 98"/>
                <a:gd name="T64" fmla="*/ 66 w 86"/>
                <a:gd name="T65" fmla="*/ 5 h 98"/>
                <a:gd name="T66" fmla="*/ 67 w 86"/>
                <a:gd name="T67" fmla="*/ 20 h 98"/>
                <a:gd name="T68" fmla="*/ 65 w 86"/>
                <a:gd name="T69" fmla="*/ 31 h 98"/>
                <a:gd name="T70" fmla="*/ 62 w 86"/>
                <a:gd name="T71" fmla="*/ 43 h 98"/>
                <a:gd name="T72" fmla="*/ 65 w 86"/>
                <a:gd name="T73" fmla="*/ 43 h 98"/>
                <a:gd name="T74" fmla="*/ 69 w 86"/>
                <a:gd name="T75" fmla="*/ 37 h 98"/>
                <a:gd name="T76" fmla="*/ 74 w 86"/>
                <a:gd name="T77" fmla="*/ 31 h 98"/>
                <a:gd name="T78" fmla="*/ 83 w 86"/>
                <a:gd name="T79" fmla="*/ 22 h 98"/>
                <a:gd name="T80" fmla="*/ 80 w 86"/>
                <a:gd name="T81" fmla="*/ 35 h 98"/>
                <a:gd name="T82" fmla="*/ 75 w 86"/>
                <a:gd name="T83" fmla="*/ 43 h 98"/>
                <a:gd name="T84" fmla="*/ 71 w 86"/>
                <a:gd name="T85" fmla="*/ 51 h 98"/>
                <a:gd name="T86" fmla="*/ 69 w 86"/>
                <a:gd name="T87" fmla="*/ 57 h 98"/>
                <a:gd name="T88" fmla="*/ 69 w 86"/>
                <a:gd name="T89" fmla="*/ 73 h 98"/>
                <a:gd name="T90" fmla="*/ 70 w 86"/>
                <a:gd name="T91" fmla="*/ 75 h 98"/>
                <a:gd name="T92" fmla="*/ 82 w 86"/>
                <a:gd name="T93" fmla="*/ 86 h 98"/>
                <a:gd name="T94" fmla="*/ 70 w 86"/>
                <a:gd name="T95" fmla="*/ 94 h 98"/>
                <a:gd name="T96" fmla="*/ 57 w 86"/>
                <a:gd name="T9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8">
                  <a:moveTo>
                    <a:pt x="57" y="98"/>
                  </a:moveTo>
                  <a:cubicBezTo>
                    <a:pt x="54" y="96"/>
                    <a:pt x="44" y="91"/>
                    <a:pt x="42" y="88"/>
                  </a:cubicBezTo>
                  <a:cubicBezTo>
                    <a:pt x="42" y="88"/>
                    <a:pt x="37" y="86"/>
                    <a:pt x="35" y="84"/>
                  </a:cubicBezTo>
                  <a:cubicBezTo>
                    <a:pt x="32" y="80"/>
                    <a:pt x="26" y="77"/>
                    <a:pt x="24" y="75"/>
                  </a:cubicBezTo>
                  <a:cubicBezTo>
                    <a:pt x="22" y="73"/>
                    <a:pt x="23" y="73"/>
                    <a:pt x="21" y="71"/>
                  </a:cubicBezTo>
                  <a:cubicBezTo>
                    <a:pt x="19" y="69"/>
                    <a:pt x="18" y="68"/>
                    <a:pt x="15" y="65"/>
                  </a:cubicBezTo>
                  <a:cubicBezTo>
                    <a:pt x="14" y="64"/>
                    <a:pt x="12" y="62"/>
                    <a:pt x="10" y="61"/>
                  </a:cubicBezTo>
                  <a:cubicBezTo>
                    <a:pt x="9" y="59"/>
                    <a:pt x="8" y="59"/>
                    <a:pt x="6" y="58"/>
                  </a:cubicBezTo>
                  <a:cubicBezTo>
                    <a:pt x="4" y="57"/>
                    <a:pt x="0" y="56"/>
                    <a:pt x="1" y="54"/>
                  </a:cubicBezTo>
                  <a:cubicBezTo>
                    <a:pt x="2" y="51"/>
                    <a:pt x="6" y="51"/>
                    <a:pt x="8" y="52"/>
                  </a:cubicBezTo>
                  <a:cubicBezTo>
                    <a:pt x="11" y="52"/>
                    <a:pt x="13" y="52"/>
                    <a:pt x="17" y="56"/>
                  </a:cubicBezTo>
                  <a:cubicBezTo>
                    <a:pt x="20" y="57"/>
                    <a:pt x="22" y="59"/>
                    <a:pt x="24" y="61"/>
                  </a:cubicBezTo>
                  <a:cubicBezTo>
                    <a:pt x="24" y="61"/>
                    <a:pt x="27" y="64"/>
                    <a:pt x="30" y="61"/>
                  </a:cubicBezTo>
                  <a:cubicBezTo>
                    <a:pt x="31" y="60"/>
                    <a:pt x="30" y="55"/>
                    <a:pt x="30" y="52"/>
                  </a:cubicBezTo>
                  <a:cubicBezTo>
                    <a:pt x="29" y="48"/>
                    <a:pt x="29" y="46"/>
                    <a:pt x="28" y="43"/>
                  </a:cubicBezTo>
                  <a:cubicBezTo>
                    <a:pt x="27" y="39"/>
                    <a:pt x="26" y="35"/>
                    <a:pt x="25" y="30"/>
                  </a:cubicBezTo>
                  <a:cubicBezTo>
                    <a:pt x="24" y="27"/>
                    <a:pt x="24" y="23"/>
                    <a:pt x="23" y="21"/>
                  </a:cubicBezTo>
                  <a:cubicBezTo>
                    <a:pt x="22" y="14"/>
                    <a:pt x="20" y="9"/>
                    <a:pt x="24" y="7"/>
                  </a:cubicBezTo>
                  <a:cubicBezTo>
                    <a:pt x="25" y="7"/>
                    <a:pt x="28" y="5"/>
                    <a:pt x="31" y="19"/>
                  </a:cubicBezTo>
                  <a:cubicBezTo>
                    <a:pt x="32" y="21"/>
                    <a:pt x="32" y="24"/>
                    <a:pt x="34" y="28"/>
                  </a:cubicBezTo>
                  <a:cubicBezTo>
                    <a:pt x="35" y="32"/>
                    <a:pt x="36" y="35"/>
                    <a:pt x="38" y="38"/>
                  </a:cubicBezTo>
                  <a:cubicBezTo>
                    <a:pt x="38" y="39"/>
                    <a:pt x="41" y="40"/>
                    <a:pt x="42" y="39"/>
                  </a:cubicBezTo>
                  <a:cubicBezTo>
                    <a:pt x="42" y="38"/>
                    <a:pt x="42" y="29"/>
                    <a:pt x="43" y="25"/>
                  </a:cubicBezTo>
                  <a:cubicBezTo>
                    <a:pt x="44" y="21"/>
                    <a:pt x="44" y="22"/>
                    <a:pt x="44" y="18"/>
                  </a:cubicBezTo>
                  <a:cubicBezTo>
                    <a:pt x="44" y="17"/>
                    <a:pt x="45" y="14"/>
                    <a:pt x="45" y="13"/>
                  </a:cubicBezTo>
                  <a:cubicBezTo>
                    <a:pt x="46" y="8"/>
                    <a:pt x="46" y="0"/>
                    <a:pt x="51" y="1"/>
                  </a:cubicBezTo>
                  <a:cubicBezTo>
                    <a:pt x="57" y="1"/>
                    <a:pt x="53" y="10"/>
                    <a:pt x="53" y="14"/>
                  </a:cubicBezTo>
                  <a:cubicBezTo>
                    <a:pt x="53" y="19"/>
                    <a:pt x="53" y="23"/>
                    <a:pt x="52" y="26"/>
                  </a:cubicBezTo>
                  <a:cubicBezTo>
                    <a:pt x="52" y="29"/>
                    <a:pt x="52" y="32"/>
                    <a:pt x="51" y="39"/>
                  </a:cubicBezTo>
                  <a:cubicBezTo>
                    <a:pt x="51" y="39"/>
                    <a:pt x="51" y="40"/>
                    <a:pt x="54" y="38"/>
                  </a:cubicBezTo>
                  <a:cubicBezTo>
                    <a:pt x="54" y="38"/>
                    <a:pt x="55" y="34"/>
                    <a:pt x="56" y="29"/>
                  </a:cubicBezTo>
                  <a:cubicBezTo>
                    <a:pt x="57" y="26"/>
                    <a:pt x="59" y="22"/>
                    <a:pt x="60" y="18"/>
                  </a:cubicBezTo>
                  <a:cubicBezTo>
                    <a:pt x="62" y="12"/>
                    <a:pt x="61" y="5"/>
                    <a:pt x="66" y="5"/>
                  </a:cubicBezTo>
                  <a:cubicBezTo>
                    <a:pt x="72" y="6"/>
                    <a:pt x="68" y="15"/>
                    <a:pt x="67" y="20"/>
                  </a:cubicBezTo>
                  <a:cubicBezTo>
                    <a:pt x="66" y="27"/>
                    <a:pt x="66" y="27"/>
                    <a:pt x="65" y="31"/>
                  </a:cubicBezTo>
                  <a:cubicBezTo>
                    <a:pt x="64" y="34"/>
                    <a:pt x="62" y="39"/>
                    <a:pt x="62" y="43"/>
                  </a:cubicBezTo>
                  <a:cubicBezTo>
                    <a:pt x="63" y="44"/>
                    <a:pt x="64" y="43"/>
                    <a:pt x="65" y="43"/>
                  </a:cubicBezTo>
                  <a:cubicBezTo>
                    <a:pt x="66" y="42"/>
                    <a:pt x="68" y="38"/>
                    <a:pt x="69" y="37"/>
                  </a:cubicBezTo>
                  <a:cubicBezTo>
                    <a:pt x="70" y="36"/>
                    <a:pt x="72" y="33"/>
                    <a:pt x="74" y="31"/>
                  </a:cubicBezTo>
                  <a:cubicBezTo>
                    <a:pt x="75" y="29"/>
                    <a:pt x="79" y="19"/>
                    <a:pt x="83" y="22"/>
                  </a:cubicBezTo>
                  <a:cubicBezTo>
                    <a:pt x="86" y="24"/>
                    <a:pt x="82" y="31"/>
                    <a:pt x="80" y="35"/>
                  </a:cubicBezTo>
                  <a:cubicBezTo>
                    <a:pt x="78" y="37"/>
                    <a:pt x="77" y="40"/>
                    <a:pt x="75" y="43"/>
                  </a:cubicBezTo>
                  <a:cubicBezTo>
                    <a:pt x="74" y="45"/>
                    <a:pt x="72" y="48"/>
                    <a:pt x="71" y="51"/>
                  </a:cubicBezTo>
                  <a:cubicBezTo>
                    <a:pt x="70" y="53"/>
                    <a:pt x="69" y="56"/>
                    <a:pt x="69" y="57"/>
                  </a:cubicBezTo>
                  <a:cubicBezTo>
                    <a:pt x="69" y="62"/>
                    <a:pt x="70" y="67"/>
                    <a:pt x="69" y="73"/>
                  </a:cubicBezTo>
                  <a:cubicBezTo>
                    <a:pt x="69" y="74"/>
                    <a:pt x="69" y="74"/>
                    <a:pt x="70" y="75"/>
                  </a:cubicBezTo>
                  <a:cubicBezTo>
                    <a:pt x="70" y="77"/>
                    <a:pt x="80" y="85"/>
                    <a:pt x="82" y="86"/>
                  </a:cubicBezTo>
                  <a:cubicBezTo>
                    <a:pt x="82" y="86"/>
                    <a:pt x="76" y="91"/>
                    <a:pt x="70" y="94"/>
                  </a:cubicBezTo>
                  <a:cubicBezTo>
                    <a:pt x="65" y="97"/>
                    <a:pt x="57" y="98"/>
                    <a:pt x="57"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1" name="Freeform 76">
              <a:extLst>
                <a:ext uri="{FF2B5EF4-FFF2-40B4-BE49-F238E27FC236}">
                  <a16:creationId xmlns:a16="http://schemas.microsoft.com/office/drawing/2014/main" id="{DB9CB4C8-E2C6-4BC5-8D60-8150BEFD3B42}"/>
                </a:ext>
              </a:extLst>
            </p:cNvPr>
            <p:cNvSpPr>
              <a:spLocks/>
            </p:cNvSpPr>
            <p:nvPr/>
          </p:nvSpPr>
          <p:spPr bwMode="auto">
            <a:xfrm>
              <a:off x="4986" y="2136"/>
              <a:ext cx="785" cy="785"/>
            </a:xfrm>
            <a:custGeom>
              <a:avLst/>
              <a:gdLst>
                <a:gd name="T0" fmla="*/ 83 w 332"/>
                <a:gd name="T1" fmla="*/ 286 h 332"/>
                <a:gd name="T2" fmla="*/ 47 w 332"/>
                <a:gd name="T3" fmla="*/ 82 h 332"/>
                <a:gd name="T4" fmla="*/ 250 w 332"/>
                <a:gd name="T5" fmla="*/ 46 h 332"/>
                <a:gd name="T6" fmla="*/ 286 w 332"/>
                <a:gd name="T7" fmla="*/ 250 h 332"/>
                <a:gd name="T8" fmla="*/ 83 w 332"/>
                <a:gd name="T9" fmla="*/ 286 h 332"/>
              </a:gdLst>
              <a:ahLst/>
              <a:cxnLst>
                <a:cxn ang="0">
                  <a:pos x="T0" y="T1"/>
                </a:cxn>
                <a:cxn ang="0">
                  <a:pos x="T2" y="T3"/>
                </a:cxn>
                <a:cxn ang="0">
                  <a:pos x="T4" y="T5"/>
                </a:cxn>
                <a:cxn ang="0">
                  <a:pos x="T6" y="T7"/>
                </a:cxn>
                <a:cxn ang="0">
                  <a:pos x="T8" y="T9"/>
                </a:cxn>
              </a:cxnLst>
              <a:rect l="0" t="0" r="r" b="b"/>
              <a:pathLst>
                <a:path w="332" h="332">
                  <a:moveTo>
                    <a:pt x="83" y="286"/>
                  </a:moveTo>
                  <a:cubicBezTo>
                    <a:pt x="17" y="240"/>
                    <a:pt x="0" y="149"/>
                    <a:pt x="47" y="82"/>
                  </a:cubicBezTo>
                  <a:cubicBezTo>
                    <a:pt x="93" y="16"/>
                    <a:pt x="184" y="0"/>
                    <a:pt x="250" y="46"/>
                  </a:cubicBezTo>
                  <a:cubicBezTo>
                    <a:pt x="316" y="93"/>
                    <a:pt x="332" y="184"/>
                    <a:pt x="286" y="250"/>
                  </a:cubicBezTo>
                  <a:cubicBezTo>
                    <a:pt x="240" y="316"/>
                    <a:pt x="149" y="332"/>
                    <a:pt x="83" y="286"/>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2" name="Freeform 77">
              <a:extLst>
                <a:ext uri="{FF2B5EF4-FFF2-40B4-BE49-F238E27FC236}">
                  <a16:creationId xmlns:a16="http://schemas.microsoft.com/office/drawing/2014/main" id="{0A7DD195-F191-4F7E-9060-F9B308C445C9}"/>
                </a:ext>
              </a:extLst>
            </p:cNvPr>
            <p:cNvSpPr>
              <a:spLocks/>
            </p:cNvSpPr>
            <p:nvPr/>
          </p:nvSpPr>
          <p:spPr bwMode="auto">
            <a:xfrm>
              <a:off x="5090" y="2292"/>
              <a:ext cx="608" cy="513"/>
            </a:xfrm>
            <a:custGeom>
              <a:avLst/>
              <a:gdLst>
                <a:gd name="T0" fmla="*/ 222 w 257"/>
                <a:gd name="T1" fmla="*/ 131 h 217"/>
                <a:gd name="T2" fmla="*/ 257 w 257"/>
                <a:gd name="T3" fmla="*/ 158 h 217"/>
                <a:gd name="T4" fmla="*/ 210 w 257"/>
                <a:gd name="T5" fmla="*/ 217 h 217"/>
                <a:gd name="T6" fmla="*/ 180 w 257"/>
                <a:gd name="T7" fmla="*/ 193 h 217"/>
                <a:gd name="T8" fmla="*/ 144 w 257"/>
                <a:gd name="T9" fmla="*/ 191 h 217"/>
                <a:gd name="T10" fmla="*/ 97 w 257"/>
                <a:gd name="T11" fmla="*/ 166 h 217"/>
                <a:gd name="T12" fmla="*/ 59 w 257"/>
                <a:gd name="T13" fmla="*/ 172 h 217"/>
                <a:gd name="T14" fmla="*/ 45 w 257"/>
                <a:gd name="T15" fmla="*/ 174 h 217"/>
                <a:gd name="T16" fmla="*/ 25 w 257"/>
                <a:gd name="T17" fmla="*/ 167 h 217"/>
                <a:gd name="T18" fmla="*/ 37 w 257"/>
                <a:gd name="T19" fmla="*/ 157 h 217"/>
                <a:gd name="T20" fmla="*/ 56 w 257"/>
                <a:gd name="T21" fmla="*/ 154 h 217"/>
                <a:gd name="T22" fmla="*/ 75 w 257"/>
                <a:gd name="T23" fmla="*/ 150 h 217"/>
                <a:gd name="T24" fmla="*/ 88 w 257"/>
                <a:gd name="T25" fmla="*/ 146 h 217"/>
                <a:gd name="T26" fmla="*/ 94 w 257"/>
                <a:gd name="T27" fmla="*/ 140 h 217"/>
                <a:gd name="T28" fmla="*/ 87 w 257"/>
                <a:gd name="T29" fmla="*/ 138 h 217"/>
                <a:gd name="T30" fmla="*/ 60 w 257"/>
                <a:gd name="T31" fmla="*/ 137 h 217"/>
                <a:gd name="T32" fmla="*/ 39 w 257"/>
                <a:gd name="T33" fmla="*/ 134 h 217"/>
                <a:gd name="T34" fmla="*/ 16 w 257"/>
                <a:gd name="T35" fmla="*/ 133 h 217"/>
                <a:gd name="T36" fmla="*/ 1 w 257"/>
                <a:gd name="T37" fmla="*/ 121 h 217"/>
                <a:gd name="T38" fmla="*/ 36 w 257"/>
                <a:gd name="T39" fmla="*/ 115 h 217"/>
                <a:gd name="T40" fmla="*/ 68 w 257"/>
                <a:gd name="T41" fmla="*/ 115 h 217"/>
                <a:gd name="T42" fmla="*/ 93 w 257"/>
                <a:gd name="T43" fmla="*/ 112 h 217"/>
                <a:gd name="T44" fmla="*/ 95 w 257"/>
                <a:gd name="T45" fmla="*/ 106 h 217"/>
                <a:gd name="T46" fmla="*/ 68 w 257"/>
                <a:gd name="T47" fmla="*/ 92 h 217"/>
                <a:gd name="T48" fmla="*/ 41 w 257"/>
                <a:gd name="T49" fmla="*/ 76 h 217"/>
                <a:gd name="T50" fmla="*/ 14 w 257"/>
                <a:gd name="T51" fmla="*/ 48 h 217"/>
                <a:gd name="T52" fmla="*/ 50 w 257"/>
                <a:gd name="T53" fmla="*/ 57 h 217"/>
                <a:gd name="T54" fmla="*/ 77 w 257"/>
                <a:gd name="T55" fmla="*/ 70 h 217"/>
                <a:gd name="T56" fmla="*/ 108 w 257"/>
                <a:gd name="T57" fmla="*/ 85 h 217"/>
                <a:gd name="T58" fmla="*/ 107 w 257"/>
                <a:gd name="T59" fmla="*/ 74 h 217"/>
                <a:gd name="T60" fmla="*/ 87 w 257"/>
                <a:gd name="T61" fmla="*/ 55 h 217"/>
                <a:gd name="T62" fmla="*/ 68 w 257"/>
                <a:gd name="T63" fmla="*/ 39 h 217"/>
                <a:gd name="T64" fmla="*/ 46 w 257"/>
                <a:gd name="T65" fmla="*/ 10 h 217"/>
                <a:gd name="T66" fmla="*/ 80 w 257"/>
                <a:gd name="T67" fmla="*/ 23 h 217"/>
                <a:gd name="T68" fmla="*/ 103 w 257"/>
                <a:gd name="T69" fmla="*/ 38 h 217"/>
                <a:gd name="T70" fmla="*/ 138 w 257"/>
                <a:gd name="T71" fmla="*/ 65 h 217"/>
                <a:gd name="T72" fmla="*/ 148 w 257"/>
                <a:gd name="T73" fmla="*/ 72 h 217"/>
                <a:gd name="T74" fmla="*/ 177 w 257"/>
                <a:gd name="T75" fmla="*/ 77 h 217"/>
                <a:gd name="T76" fmla="*/ 184 w 257"/>
                <a:gd name="T77" fmla="*/ 66 h 217"/>
                <a:gd name="T78" fmla="*/ 183 w 257"/>
                <a:gd name="T79" fmla="*/ 41 h 217"/>
                <a:gd name="T80" fmla="*/ 189 w 257"/>
                <a:gd name="T81" fmla="*/ 4 h 217"/>
                <a:gd name="T82" fmla="*/ 198 w 257"/>
                <a:gd name="T83" fmla="*/ 2 h 217"/>
                <a:gd name="T84" fmla="*/ 201 w 257"/>
                <a:gd name="T85" fmla="*/ 19 h 217"/>
                <a:gd name="T86" fmla="*/ 205 w 257"/>
                <a:gd name="T87" fmla="*/ 34 h 217"/>
                <a:gd name="T88" fmla="*/ 205 w 257"/>
                <a:gd name="T89" fmla="*/ 43 h 217"/>
                <a:gd name="T90" fmla="*/ 210 w 257"/>
                <a:gd name="T91" fmla="*/ 62 h 217"/>
                <a:gd name="T92" fmla="*/ 217 w 257"/>
                <a:gd name="T93" fmla="*/ 89 h 217"/>
                <a:gd name="T94" fmla="*/ 222 w 257"/>
                <a:gd name="T95" fmla="*/ 13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7" h="217">
                  <a:moveTo>
                    <a:pt x="222" y="131"/>
                  </a:moveTo>
                  <a:cubicBezTo>
                    <a:pt x="224" y="134"/>
                    <a:pt x="234" y="144"/>
                    <a:pt x="257" y="158"/>
                  </a:cubicBezTo>
                  <a:cubicBezTo>
                    <a:pt x="248" y="180"/>
                    <a:pt x="229" y="204"/>
                    <a:pt x="210" y="217"/>
                  </a:cubicBezTo>
                  <a:cubicBezTo>
                    <a:pt x="205" y="213"/>
                    <a:pt x="184" y="194"/>
                    <a:pt x="180" y="193"/>
                  </a:cubicBezTo>
                  <a:cubicBezTo>
                    <a:pt x="159" y="195"/>
                    <a:pt x="158" y="195"/>
                    <a:pt x="144" y="191"/>
                  </a:cubicBezTo>
                  <a:cubicBezTo>
                    <a:pt x="124" y="186"/>
                    <a:pt x="106" y="165"/>
                    <a:pt x="97" y="166"/>
                  </a:cubicBezTo>
                  <a:cubicBezTo>
                    <a:pt x="78" y="168"/>
                    <a:pt x="77" y="170"/>
                    <a:pt x="59" y="172"/>
                  </a:cubicBezTo>
                  <a:cubicBezTo>
                    <a:pt x="56" y="172"/>
                    <a:pt x="49" y="174"/>
                    <a:pt x="45" y="174"/>
                  </a:cubicBezTo>
                  <a:cubicBezTo>
                    <a:pt x="34" y="174"/>
                    <a:pt x="27" y="175"/>
                    <a:pt x="25" y="167"/>
                  </a:cubicBezTo>
                  <a:cubicBezTo>
                    <a:pt x="24" y="160"/>
                    <a:pt x="30" y="159"/>
                    <a:pt x="37" y="157"/>
                  </a:cubicBezTo>
                  <a:cubicBezTo>
                    <a:pt x="47" y="155"/>
                    <a:pt x="46" y="156"/>
                    <a:pt x="56" y="154"/>
                  </a:cubicBezTo>
                  <a:cubicBezTo>
                    <a:pt x="63" y="153"/>
                    <a:pt x="68" y="151"/>
                    <a:pt x="75" y="150"/>
                  </a:cubicBezTo>
                  <a:cubicBezTo>
                    <a:pt x="79" y="148"/>
                    <a:pt x="84" y="147"/>
                    <a:pt x="88" y="146"/>
                  </a:cubicBezTo>
                  <a:cubicBezTo>
                    <a:pt x="93" y="145"/>
                    <a:pt x="95" y="141"/>
                    <a:pt x="94" y="140"/>
                  </a:cubicBezTo>
                  <a:cubicBezTo>
                    <a:pt x="94" y="139"/>
                    <a:pt x="90" y="138"/>
                    <a:pt x="87" y="138"/>
                  </a:cubicBezTo>
                  <a:cubicBezTo>
                    <a:pt x="79" y="137"/>
                    <a:pt x="64" y="137"/>
                    <a:pt x="60" y="137"/>
                  </a:cubicBezTo>
                  <a:cubicBezTo>
                    <a:pt x="50" y="137"/>
                    <a:pt x="48" y="135"/>
                    <a:pt x="39" y="134"/>
                  </a:cubicBezTo>
                  <a:cubicBezTo>
                    <a:pt x="32" y="134"/>
                    <a:pt x="23" y="134"/>
                    <a:pt x="16" y="133"/>
                  </a:cubicBezTo>
                  <a:cubicBezTo>
                    <a:pt x="7" y="132"/>
                    <a:pt x="0" y="130"/>
                    <a:pt x="1" y="121"/>
                  </a:cubicBezTo>
                  <a:cubicBezTo>
                    <a:pt x="2" y="109"/>
                    <a:pt x="25" y="116"/>
                    <a:pt x="36" y="115"/>
                  </a:cubicBezTo>
                  <a:cubicBezTo>
                    <a:pt x="50" y="115"/>
                    <a:pt x="55" y="114"/>
                    <a:pt x="68" y="115"/>
                  </a:cubicBezTo>
                  <a:cubicBezTo>
                    <a:pt x="78" y="115"/>
                    <a:pt x="88" y="118"/>
                    <a:pt x="93" y="112"/>
                  </a:cubicBezTo>
                  <a:cubicBezTo>
                    <a:pt x="94" y="111"/>
                    <a:pt x="97" y="108"/>
                    <a:pt x="95" y="106"/>
                  </a:cubicBezTo>
                  <a:cubicBezTo>
                    <a:pt x="91" y="102"/>
                    <a:pt x="77" y="98"/>
                    <a:pt x="68" y="92"/>
                  </a:cubicBezTo>
                  <a:cubicBezTo>
                    <a:pt x="51" y="81"/>
                    <a:pt x="56" y="86"/>
                    <a:pt x="41" y="76"/>
                  </a:cubicBezTo>
                  <a:cubicBezTo>
                    <a:pt x="35" y="71"/>
                    <a:pt x="3" y="62"/>
                    <a:pt x="14" y="48"/>
                  </a:cubicBezTo>
                  <a:cubicBezTo>
                    <a:pt x="23" y="38"/>
                    <a:pt x="40" y="53"/>
                    <a:pt x="50" y="57"/>
                  </a:cubicBezTo>
                  <a:cubicBezTo>
                    <a:pt x="55" y="60"/>
                    <a:pt x="70" y="66"/>
                    <a:pt x="77" y="70"/>
                  </a:cubicBezTo>
                  <a:cubicBezTo>
                    <a:pt x="82" y="73"/>
                    <a:pt x="90" y="75"/>
                    <a:pt x="108" y="85"/>
                  </a:cubicBezTo>
                  <a:cubicBezTo>
                    <a:pt x="109" y="80"/>
                    <a:pt x="111" y="80"/>
                    <a:pt x="107" y="74"/>
                  </a:cubicBezTo>
                  <a:cubicBezTo>
                    <a:pt x="101" y="66"/>
                    <a:pt x="95" y="64"/>
                    <a:pt x="87" y="55"/>
                  </a:cubicBezTo>
                  <a:cubicBezTo>
                    <a:pt x="80" y="50"/>
                    <a:pt x="73" y="43"/>
                    <a:pt x="68" y="39"/>
                  </a:cubicBezTo>
                  <a:cubicBezTo>
                    <a:pt x="61" y="34"/>
                    <a:pt x="38" y="20"/>
                    <a:pt x="46" y="10"/>
                  </a:cubicBezTo>
                  <a:cubicBezTo>
                    <a:pt x="54" y="0"/>
                    <a:pt x="72" y="18"/>
                    <a:pt x="80" y="23"/>
                  </a:cubicBezTo>
                  <a:cubicBezTo>
                    <a:pt x="91" y="30"/>
                    <a:pt x="95" y="31"/>
                    <a:pt x="103" y="38"/>
                  </a:cubicBezTo>
                  <a:cubicBezTo>
                    <a:pt x="114" y="46"/>
                    <a:pt x="125" y="57"/>
                    <a:pt x="138" y="65"/>
                  </a:cubicBezTo>
                  <a:cubicBezTo>
                    <a:pt x="142" y="67"/>
                    <a:pt x="145" y="70"/>
                    <a:pt x="148" y="72"/>
                  </a:cubicBezTo>
                  <a:cubicBezTo>
                    <a:pt x="159" y="77"/>
                    <a:pt x="170" y="81"/>
                    <a:pt x="177" y="77"/>
                  </a:cubicBezTo>
                  <a:cubicBezTo>
                    <a:pt x="180" y="75"/>
                    <a:pt x="183" y="69"/>
                    <a:pt x="184" y="66"/>
                  </a:cubicBezTo>
                  <a:cubicBezTo>
                    <a:pt x="185" y="57"/>
                    <a:pt x="184" y="48"/>
                    <a:pt x="183" y="41"/>
                  </a:cubicBezTo>
                  <a:cubicBezTo>
                    <a:pt x="181" y="31"/>
                    <a:pt x="180" y="13"/>
                    <a:pt x="189" y="4"/>
                  </a:cubicBezTo>
                  <a:cubicBezTo>
                    <a:pt x="191" y="3"/>
                    <a:pt x="194" y="0"/>
                    <a:pt x="198" y="2"/>
                  </a:cubicBezTo>
                  <a:cubicBezTo>
                    <a:pt x="199" y="3"/>
                    <a:pt x="201" y="6"/>
                    <a:pt x="201" y="19"/>
                  </a:cubicBezTo>
                  <a:cubicBezTo>
                    <a:pt x="201" y="21"/>
                    <a:pt x="202" y="25"/>
                    <a:pt x="205" y="34"/>
                  </a:cubicBezTo>
                  <a:cubicBezTo>
                    <a:pt x="206" y="37"/>
                    <a:pt x="205" y="40"/>
                    <a:pt x="205" y="43"/>
                  </a:cubicBezTo>
                  <a:cubicBezTo>
                    <a:pt x="207" y="49"/>
                    <a:pt x="208" y="56"/>
                    <a:pt x="210" y="62"/>
                  </a:cubicBezTo>
                  <a:cubicBezTo>
                    <a:pt x="213" y="72"/>
                    <a:pt x="216" y="75"/>
                    <a:pt x="217" y="89"/>
                  </a:cubicBezTo>
                  <a:cubicBezTo>
                    <a:pt x="218" y="107"/>
                    <a:pt x="223" y="113"/>
                    <a:pt x="222"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3" name="Freeform 78">
              <a:extLst>
                <a:ext uri="{FF2B5EF4-FFF2-40B4-BE49-F238E27FC236}">
                  <a16:creationId xmlns:a16="http://schemas.microsoft.com/office/drawing/2014/main" id="{EBB9B1B8-728F-404D-9546-126EB7957196}"/>
                </a:ext>
              </a:extLst>
            </p:cNvPr>
            <p:cNvSpPr>
              <a:spLocks/>
            </p:cNvSpPr>
            <p:nvPr/>
          </p:nvSpPr>
          <p:spPr bwMode="auto">
            <a:xfrm>
              <a:off x="4402" y="35"/>
              <a:ext cx="1168" cy="1168"/>
            </a:xfrm>
            <a:custGeom>
              <a:avLst/>
              <a:gdLst>
                <a:gd name="T0" fmla="*/ 412 w 494"/>
                <a:gd name="T1" fmla="*/ 396 h 494"/>
                <a:gd name="T2" fmla="*/ 99 w 494"/>
                <a:gd name="T3" fmla="*/ 412 h 494"/>
                <a:gd name="T4" fmla="*/ 82 w 494"/>
                <a:gd name="T5" fmla="*/ 99 h 494"/>
                <a:gd name="T6" fmla="*/ 396 w 494"/>
                <a:gd name="T7" fmla="*/ 82 h 494"/>
                <a:gd name="T8" fmla="*/ 412 w 494"/>
                <a:gd name="T9" fmla="*/ 396 h 494"/>
              </a:gdLst>
              <a:ahLst/>
              <a:cxnLst>
                <a:cxn ang="0">
                  <a:pos x="T0" y="T1"/>
                </a:cxn>
                <a:cxn ang="0">
                  <a:pos x="T2" y="T3"/>
                </a:cxn>
                <a:cxn ang="0">
                  <a:pos x="T4" y="T5"/>
                </a:cxn>
                <a:cxn ang="0">
                  <a:pos x="T6" y="T7"/>
                </a:cxn>
                <a:cxn ang="0">
                  <a:pos x="T8" y="T9"/>
                </a:cxn>
              </a:cxnLst>
              <a:rect l="0" t="0" r="r" b="b"/>
              <a:pathLst>
                <a:path w="494" h="494">
                  <a:moveTo>
                    <a:pt x="412" y="396"/>
                  </a:moveTo>
                  <a:cubicBezTo>
                    <a:pt x="330" y="487"/>
                    <a:pt x="190" y="494"/>
                    <a:pt x="99" y="412"/>
                  </a:cubicBezTo>
                  <a:cubicBezTo>
                    <a:pt x="8" y="330"/>
                    <a:pt x="0" y="190"/>
                    <a:pt x="82" y="99"/>
                  </a:cubicBezTo>
                  <a:cubicBezTo>
                    <a:pt x="164" y="8"/>
                    <a:pt x="304" y="0"/>
                    <a:pt x="396" y="82"/>
                  </a:cubicBezTo>
                  <a:cubicBezTo>
                    <a:pt x="487" y="164"/>
                    <a:pt x="494" y="305"/>
                    <a:pt x="412" y="396"/>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4" name="Freeform 79">
              <a:extLst>
                <a:ext uri="{FF2B5EF4-FFF2-40B4-BE49-F238E27FC236}">
                  <a16:creationId xmlns:a16="http://schemas.microsoft.com/office/drawing/2014/main" id="{80C95F22-3AFD-4AAE-AD41-95A0511B5AE8}"/>
                </a:ext>
              </a:extLst>
            </p:cNvPr>
            <p:cNvSpPr>
              <a:spLocks/>
            </p:cNvSpPr>
            <p:nvPr/>
          </p:nvSpPr>
          <p:spPr bwMode="auto">
            <a:xfrm>
              <a:off x="4599" y="165"/>
              <a:ext cx="843" cy="905"/>
            </a:xfrm>
            <a:custGeom>
              <a:avLst/>
              <a:gdLst>
                <a:gd name="T0" fmla="*/ 228 w 357"/>
                <a:gd name="T1" fmla="*/ 48 h 383"/>
                <a:gd name="T2" fmla="*/ 275 w 357"/>
                <a:gd name="T3" fmla="*/ 0 h 383"/>
                <a:gd name="T4" fmla="*/ 357 w 357"/>
                <a:gd name="T5" fmla="*/ 82 h 383"/>
                <a:gd name="T6" fmla="*/ 314 w 357"/>
                <a:gd name="T7" fmla="*/ 122 h 383"/>
                <a:gd name="T8" fmla="*/ 305 w 357"/>
                <a:gd name="T9" fmla="*/ 176 h 383"/>
                <a:gd name="T10" fmla="*/ 259 w 357"/>
                <a:gd name="T11" fmla="*/ 243 h 383"/>
                <a:gd name="T12" fmla="*/ 260 w 357"/>
                <a:gd name="T13" fmla="*/ 301 h 383"/>
                <a:gd name="T14" fmla="*/ 261 w 357"/>
                <a:gd name="T15" fmla="*/ 322 h 383"/>
                <a:gd name="T16" fmla="*/ 247 w 357"/>
                <a:gd name="T17" fmla="*/ 351 h 383"/>
                <a:gd name="T18" fmla="*/ 235 w 357"/>
                <a:gd name="T19" fmla="*/ 331 h 383"/>
                <a:gd name="T20" fmla="*/ 233 w 357"/>
                <a:gd name="T21" fmla="*/ 302 h 383"/>
                <a:gd name="T22" fmla="*/ 230 w 357"/>
                <a:gd name="T23" fmla="*/ 273 h 383"/>
                <a:gd name="T24" fmla="*/ 227 w 357"/>
                <a:gd name="T25" fmla="*/ 252 h 383"/>
                <a:gd name="T26" fmla="*/ 218 w 357"/>
                <a:gd name="T27" fmla="*/ 242 h 383"/>
                <a:gd name="T28" fmla="*/ 214 w 357"/>
                <a:gd name="T29" fmla="*/ 252 h 383"/>
                <a:gd name="T30" fmla="*/ 208 w 357"/>
                <a:gd name="T31" fmla="*/ 293 h 383"/>
                <a:gd name="T32" fmla="*/ 200 w 357"/>
                <a:gd name="T33" fmla="*/ 325 h 383"/>
                <a:gd name="T34" fmla="*/ 193 w 357"/>
                <a:gd name="T35" fmla="*/ 359 h 383"/>
                <a:gd name="T36" fmla="*/ 172 w 357"/>
                <a:gd name="T37" fmla="*/ 379 h 383"/>
                <a:gd name="T38" fmla="*/ 171 w 357"/>
                <a:gd name="T39" fmla="*/ 326 h 383"/>
                <a:gd name="T40" fmla="*/ 176 w 357"/>
                <a:gd name="T41" fmla="*/ 277 h 383"/>
                <a:gd name="T42" fmla="*/ 177 w 357"/>
                <a:gd name="T43" fmla="*/ 238 h 383"/>
                <a:gd name="T44" fmla="*/ 167 w 357"/>
                <a:gd name="T45" fmla="*/ 235 h 383"/>
                <a:gd name="T46" fmla="*/ 142 w 357"/>
                <a:gd name="T47" fmla="*/ 272 h 383"/>
                <a:gd name="T48" fmla="*/ 112 w 357"/>
                <a:gd name="T49" fmla="*/ 310 h 383"/>
                <a:gd name="T50" fmla="*/ 66 w 357"/>
                <a:gd name="T51" fmla="*/ 346 h 383"/>
                <a:gd name="T52" fmla="*/ 86 w 357"/>
                <a:gd name="T53" fmla="*/ 294 h 383"/>
                <a:gd name="T54" fmla="*/ 111 w 357"/>
                <a:gd name="T55" fmla="*/ 255 h 383"/>
                <a:gd name="T56" fmla="*/ 139 w 357"/>
                <a:gd name="T57" fmla="*/ 211 h 383"/>
                <a:gd name="T58" fmla="*/ 122 w 357"/>
                <a:gd name="T59" fmla="*/ 211 h 383"/>
                <a:gd name="T60" fmla="*/ 90 w 357"/>
                <a:gd name="T61" fmla="*/ 238 h 383"/>
                <a:gd name="T62" fmla="*/ 62 w 357"/>
                <a:gd name="T63" fmla="*/ 262 h 383"/>
                <a:gd name="T64" fmla="*/ 14 w 357"/>
                <a:gd name="T65" fmla="*/ 291 h 383"/>
                <a:gd name="T66" fmla="*/ 40 w 357"/>
                <a:gd name="T67" fmla="*/ 242 h 383"/>
                <a:gd name="T68" fmla="*/ 66 w 357"/>
                <a:gd name="T69" fmla="*/ 210 h 383"/>
                <a:gd name="T70" fmla="*/ 113 w 357"/>
                <a:gd name="T71" fmla="*/ 162 h 383"/>
                <a:gd name="T72" fmla="*/ 126 w 357"/>
                <a:gd name="T73" fmla="*/ 148 h 383"/>
                <a:gd name="T74" fmla="*/ 139 w 357"/>
                <a:gd name="T75" fmla="*/ 105 h 383"/>
                <a:gd name="T76" fmla="*/ 125 w 357"/>
                <a:gd name="T77" fmla="*/ 93 h 383"/>
                <a:gd name="T78" fmla="*/ 86 w 357"/>
                <a:gd name="T79" fmla="*/ 91 h 383"/>
                <a:gd name="T80" fmla="*/ 32 w 357"/>
                <a:gd name="T81" fmla="*/ 74 h 383"/>
                <a:gd name="T82" fmla="*/ 31 w 357"/>
                <a:gd name="T83" fmla="*/ 60 h 383"/>
                <a:gd name="T84" fmla="*/ 56 w 357"/>
                <a:gd name="T85" fmla="*/ 59 h 383"/>
                <a:gd name="T86" fmla="*/ 79 w 357"/>
                <a:gd name="T87" fmla="*/ 56 h 383"/>
                <a:gd name="T88" fmla="*/ 93 w 357"/>
                <a:gd name="T89" fmla="*/ 56 h 383"/>
                <a:gd name="T90" fmla="*/ 123 w 357"/>
                <a:gd name="T91" fmla="*/ 53 h 383"/>
                <a:gd name="T92" fmla="*/ 165 w 357"/>
                <a:gd name="T93" fmla="*/ 48 h 383"/>
                <a:gd name="T94" fmla="*/ 228 w 357"/>
                <a:gd name="T95" fmla="*/ 4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383">
                  <a:moveTo>
                    <a:pt x="228" y="48"/>
                  </a:moveTo>
                  <a:cubicBezTo>
                    <a:pt x="234" y="45"/>
                    <a:pt x="251" y="32"/>
                    <a:pt x="275" y="0"/>
                  </a:cubicBezTo>
                  <a:cubicBezTo>
                    <a:pt x="307" y="17"/>
                    <a:pt x="341" y="51"/>
                    <a:pt x="357" y="82"/>
                  </a:cubicBezTo>
                  <a:cubicBezTo>
                    <a:pt x="350" y="89"/>
                    <a:pt x="317" y="117"/>
                    <a:pt x="314" y="122"/>
                  </a:cubicBezTo>
                  <a:cubicBezTo>
                    <a:pt x="314" y="155"/>
                    <a:pt x="314" y="156"/>
                    <a:pt x="305" y="176"/>
                  </a:cubicBezTo>
                  <a:cubicBezTo>
                    <a:pt x="293" y="205"/>
                    <a:pt x="258" y="229"/>
                    <a:pt x="259" y="243"/>
                  </a:cubicBezTo>
                  <a:cubicBezTo>
                    <a:pt x="258" y="271"/>
                    <a:pt x="261" y="273"/>
                    <a:pt x="260" y="301"/>
                  </a:cubicBezTo>
                  <a:cubicBezTo>
                    <a:pt x="260" y="306"/>
                    <a:pt x="261" y="316"/>
                    <a:pt x="261" y="322"/>
                  </a:cubicBezTo>
                  <a:cubicBezTo>
                    <a:pt x="259" y="339"/>
                    <a:pt x="259" y="350"/>
                    <a:pt x="247" y="351"/>
                  </a:cubicBezTo>
                  <a:cubicBezTo>
                    <a:pt x="235" y="351"/>
                    <a:pt x="236" y="342"/>
                    <a:pt x="235" y="331"/>
                  </a:cubicBezTo>
                  <a:cubicBezTo>
                    <a:pt x="233" y="316"/>
                    <a:pt x="234" y="318"/>
                    <a:pt x="233" y="302"/>
                  </a:cubicBezTo>
                  <a:cubicBezTo>
                    <a:pt x="233" y="292"/>
                    <a:pt x="231" y="284"/>
                    <a:pt x="230" y="273"/>
                  </a:cubicBezTo>
                  <a:cubicBezTo>
                    <a:pt x="229" y="266"/>
                    <a:pt x="227" y="259"/>
                    <a:pt x="227" y="252"/>
                  </a:cubicBezTo>
                  <a:cubicBezTo>
                    <a:pt x="226" y="246"/>
                    <a:pt x="220" y="241"/>
                    <a:pt x="218" y="242"/>
                  </a:cubicBezTo>
                  <a:cubicBezTo>
                    <a:pt x="216" y="243"/>
                    <a:pt x="216" y="248"/>
                    <a:pt x="214" y="252"/>
                  </a:cubicBezTo>
                  <a:cubicBezTo>
                    <a:pt x="211" y="265"/>
                    <a:pt x="209" y="288"/>
                    <a:pt x="208" y="293"/>
                  </a:cubicBezTo>
                  <a:cubicBezTo>
                    <a:pt x="206" y="308"/>
                    <a:pt x="202" y="311"/>
                    <a:pt x="200" y="325"/>
                  </a:cubicBezTo>
                  <a:cubicBezTo>
                    <a:pt x="198" y="334"/>
                    <a:pt x="196" y="348"/>
                    <a:pt x="193" y="359"/>
                  </a:cubicBezTo>
                  <a:cubicBezTo>
                    <a:pt x="190" y="373"/>
                    <a:pt x="187" y="383"/>
                    <a:pt x="172" y="379"/>
                  </a:cubicBezTo>
                  <a:cubicBezTo>
                    <a:pt x="156" y="375"/>
                    <a:pt x="170" y="342"/>
                    <a:pt x="171" y="326"/>
                  </a:cubicBezTo>
                  <a:cubicBezTo>
                    <a:pt x="173" y="304"/>
                    <a:pt x="173" y="296"/>
                    <a:pt x="176" y="277"/>
                  </a:cubicBezTo>
                  <a:cubicBezTo>
                    <a:pt x="178" y="262"/>
                    <a:pt x="184" y="247"/>
                    <a:pt x="177" y="238"/>
                  </a:cubicBezTo>
                  <a:cubicBezTo>
                    <a:pt x="175" y="236"/>
                    <a:pt x="171" y="232"/>
                    <a:pt x="167" y="235"/>
                  </a:cubicBezTo>
                  <a:cubicBezTo>
                    <a:pt x="161" y="240"/>
                    <a:pt x="153" y="260"/>
                    <a:pt x="142" y="272"/>
                  </a:cubicBezTo>
                  <a:cubicBezTo>
                    <a:pt x="121" y="296"/>
                    <a:pt x="130" y="289"/>
                    <a:pt x="112" y="310"/>
                  </a:cubicBezTo>
                  <a:cubicBezTo>
                    <a:pt x="104" y="319"/>
                    <a:pt x="84" y="366"/>
                    <a:pt x="66" y="346"/>
                  </a:cubicBezTo>
                  <a:cubicBezTo>
                    <a:pt x="51" y="331"/>
                    <a:pt x="77" y="308"/>
                    <a:pt x="86" y="294"/>
                  </a:cubicBezTo>
                  <a:cubicBezTo>
                    <a:pt x="91" y="286"/>
                    <a:pt x="102" y="265"/>
                    <a:pt x="111" y="255"/>
                  </a:cubicBezTo>
                  <a:cubicBezTo>
                    <a:pt x="116" y="248"/>
                    <a:pt x="121" y="236"/>
                    <a:pt x="139" y="211"/>
                  </a:cubicBezTo>
                  <a:cubicBezTo>
                    <a:pt x="132" y="208"/>
                    <a:pt x="131" y="205"/>
                    <a:pt x="122" y="211"/>
                  </a:cubicBezTo>
                  <a:cubicBezTo>
                    <a:pt x="109" y="219"/>
                    <a:pt x="104" y="227"/>
                    <a:pt x="90" y="238"/>
                  </a:cubicBezTo>
                  <a:cubicBezTo>
                    <a:pt x="81" y="247"/>
                    <a:pt x="69" y="255"/>
                    <a:pt x="62" y="262"/>
                  </a:cubicBezTo>
                  <a:cubicBezTo>
                    <a:pt x="52" y="273"/>
                    <a:pt x="28" y="305"/>
                    <a:pt x="14" y="291"/>
                  </a:cubicBezTo>
                  <a:cubicBezTo>
                    <a:pt x="0" y="277"/>
                    <a:pt x="31" y="253"/>
                    <a:pt x="40" y="242"/>
                  </a:cubicBezTo>
                  <a:cubicBezTo>
                    <a:pt x="52" y="226"/>
                    <a:pt x="55" y="221"/>
                    <a:pt x="66" y="210"/>
                  </a:cubicBezTo>
                  <a:cubicBezTo>
                    <a:pt x="80" y="195"/>
                    <a:pt x="99" y="180"/>
                    <a:pt x="113" y="162"/>
                  </a:cubicBezTo>
                  <a:cubicBezTo>
                    <a:pt x="118" y="157"/>
                    <a:pt x="122" y="153"/>
                    <a:pt x="126" y="148"/>
                  </a:cubicBezTo>
                  <a:cubicBezTo>
                    <a:pt x="136" y="133"/>
                    <a:pt x="144" y="117"/>
                    <a:pt x="139" y="105"/>
                  </a:cubicBezTo>
                  <a:cubicBezTo>
                    <a:pt x="137" y="100"/>
                    <a:pt x="129" y="96"/>
                    <a:pt x="125" y="93"/>
                  </a:cubicBezTo>
                  <a:cubicBezTo>
                    <a:pt x="111" y="89"/>
                    <a:pt x="97" y="90"/>
                    <a:pt x="86" y="91"/>
                  </a:cubicBezTo>
                  <a:cubicBezTo>
                    <a:pt x="70" y="92"/>
                    <a:pt x="44" y="90"/>
                    <a:pt x="32" y="74"/>
                  </a:cubicBezTo>
                  <a:cubicBezTo>
                    <a:pt x="30" y="71"/>
                    <a:pt x="26" y="65"/>
                    <a:pt x="31" y="60"/>
                  </a:cubicBezTo>
                  <a:cubicBezTo>
                    <a:pt x="31" y="59"/>
                    <a:pt x="37" y="56"/>
                    <a:pt x="56" y="59"/>
                  </a:cubicBezTo>
                  <a:cubicBezTo>
                    <a:pt x="60" y="59"/>
                    <a:pt x="65" y="59"/>
                    <a:pt x="79" y="56"/>
                  </a:cubicBezTo>
                  <a:cubicBezTo>
                    <a:pt x="84" y="55"/>
                    <a:pt x="88" y="57"/>
                    <a:pt x="93" y="56"/>
                  </a:cubicBezTo>
                  <a:cubicBezTo>
                    <a:pt x="102" y="55"/>
                    <a:pt x="114" y="55"/>
                    <a:pt x="123" y="53"/>
                  </a:cubicBezTo>
                  <a:cubicBezTo>
                    <a:pt x="138" y="51"/>
                    <a:pt x="144" y="47"/>
                    <a:pt x="165" y="48"/>
                  </a:cubicBezTo>
                  <a:cubicBezTo>
                    <a:pt x="192" y="49"/>
                    <a:pt x="202" y="43"/>
                    <a:pt x="228"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5" name="Freeform 80">
              <a:extLst>
                <a:ext uri="{FF2B5EF4-FFF2-40B4-BE49-F238E27FC236}">
                  <a16:creationId xmlns:a16="http://schemas.microsoft.com/office/drawing/2014/main" id="{958A5029-ACDA-4571-A650-5215F3E75F3C}"/>
                </a:ext>
              </a:extLst>
            </p:cNvPr>
            <p:cNvSpPr>
              <a:spLocks/>
            </p:cNvSpPr>
            <p:nvPr/>
          </p:nvSpPr>
          <p:spPr bwMode="auto">
            <a:xfrm>
              <a:off x="7924" y="6836"/>
              <a:ext cx="442" cy="439"/>
            </a:xfrm>
            <a:custGeom>
              <a:avLst/>
              <a:gdLst>
                <a:gd name="T0" fmla="*/ 32 w 187"/>
                <a:gd name="T1" fmla="*/ 36 h 186"/>
                <a:gd name="T2" fmla="*/ 151 w 187"/>
                <a:gd name="T3" fmla="*/ 31 h 186"/>
                <a:gd name="T4" fmla="*/ 155 w 187"/>
                <a:gd name="T5" fmla="*/ 151 h 186"/>
                <a:gd name="T6" fmla="*/ 36 w 187"/>
                <a:gd name="T7" fmla="*/ 155 h 186"/>
                <a:gd name="T8" fmla="*/ 32 w 187"/>
                <a:gd name="T9" fmla="*/ 36 h 186"/>
              </a:gdLst>
              <a:ahLst/>
              <a:cxnLst>
                <a:cxn ang="0">
                  <a:pos x="T0" y="T1"/>
                </a:cxn>
                <a:cxn ang="0">
                  <a:pos x="T2" y="T3"/>
                </a:cxn>
                <a:cxn ang="0">
                  <a:pos x="T4" y="T5"/>
                </a:cxn>
                <a:cxn ang="0">
                  <a:pos x="T6" y="T7"/>
                </a:cxn>
                <a:cxn ang="0">
                  <a:pos x="T8" y="T9"/>
                </a:cxn>
              </a:cxnLst>
              <a:rect l="0" t="0" r="r" b="b"/>
              <a:pathLst>
                <a:path w="187" h="186">
                  <a:moveTo>
                    <a:pt x="32" y="36"/>
                  </a:moveTo>
                  <a:cubicBezTo>
                    <a:pt x="64" y="2"/>
                    <a:pt x="117" y="0"/>
                    <a:pt x="151" y="31"/>
                  </a:cubicBezTo>
                  <a:cubicBezTo>
                    <a:pt x="185" y="63"/>
                    <a:pt x="187" y="117"/>
                    <a:pt x="155" y="151"/>
                  </a:cubicBezTo>
                  <a:cubicBezTo>
                    <a:pt x="124" y="185"/>
                    <a:pt x="70" y="186"/>
                    <a:pt x="36" y="155"/>
                  </a:cubicBezTo>
                  <a:cubicBezTo>
                    <a:pt x="2" y="123"/>
                    <a:pt x="0" y="70"/>
                    <a:pt x="32" y="36"/>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6" name="Freeform 81">
              <a:extLst>
                <a:ext uri="{FF2B5EF4-FFF2-40B4-BE49-F238E27FC236}">
                  <a16:creationId xmlns:a16="http://schemas.microsoft.com/office/drawing/2014/main" id="{8B27F025-780A-48C9-B233-E7EA535314BF}"/>
                </a:ext>
              </a:extLst>
            </p:cNvPr>
            <p:cNvSpPr>
              <a:spLocks/>
            </p:cNvSpPr>
            <p:nvPr/>
          </p:nvSpPr>
          <p:spPr bwMode="auto">
            <a:xfrm>
              <a:off x="7972" y="6885"/>
              <a:ext cx="321" cy="341"/>
            </a:xfrm>
            <a:custGeom>
              <a:avLst/>
              <a:gdLst>
                <a:gd name="T0" fmla="*/ 48 w 136"/>
                <a:gd name="T1" fmla="*/ 126 h 144"/>
                <a:gd name="T2" fmla="*/ 30 w 136"/>
                <a:gd name="T3" fmla="*/ 144 h 144"/>
                <a:gd name="T4" fmla="*/ 0 w 136"/>
                <a:gd name="T5" fmla="*/ 112 h 144"/>
                <a:gd name="T6" fmla="*/ 16 w 136"/>
                <a:gd name="T7" fmla="*/ 98 h 144"/>
                <a:gd name="T8" fmla="*/ 20 w 136"/>
                <a:gd name="T9" fmla="*/ 77 h 144"/>
                <a:gd name="T10" fmla="*/ 38 w 136"/>
                <a:gd name="T11" fmla="*/ 52 h 144"/>
                <a:gd name="T12" fmla="*/ 38 w 136"/>
                <a:gd name="T13" fmla="*/ 30 h 144"/>
                <a:gd name="T14" fmla="*/ 38 w 136"/>
                <a:gd name="T15" fmla="*/ 22 h 144"/>
                <a:gd name="T16" fmla="*/ 43 w 136"/>
                <a:gd name="T17" fmla="*/ 11 h 144"/>
                <a:gd name="T18" fmla="*/ 48 w 136"/>
                <a:gd name="T19" fmla="*/ 19 h 144"/>
                <a:gd name="T20" fmla="*/ 48 w 136"/>
                <a:gd name="T21" fmla="*/ 30 h 144"/>
                <a:gd name="T22" fmla="*/ 49 w 136"/>
                <a:gd name="T23" fmla="*/ 41 h 144"/>
                <a:gd name="T24" fmla="*/ 50 w 136"/>
                <a:gd name="T25" fmla="*/ 49 h 144"/>
                <a:gd name="T26" fmla="*/ 53 w 136"/>
                <a:gd name="T27" fmla="*/ 53 h 144"/>
                <a:gd name="T28" fmla="*/ 55 w 136"/>
                <a:gd name="T29" fmla="*/ 49 h 144"/>
                <a:gd name="T30" fmla="*/ 58 w 136"/>
                <a:gd name="T31" fmla="*/ 34 h 144"/>
                <a:gd name="T32" fmla="*/ 61 w 136"/>
                <a:gd name="T33" fmla="*/ 21 h 144"/>
                <a:gd name="T34" fmla="*/ 64 w 136"/>
                <a:gd name="T35" fmla="*/ 8 h 144"/>
                <a:gd name="T36" fmla="*/ 72 w 136"/>
                <a:gd name="T37" fmla="*/ 1 h 144"/>
                <a:gd name="T38" fmla="*/ 72 w 136"/>
                <a:gd name="T39" fmla="*/ 21 h 144"/>
                <a:gd name="T40" fmla="*/ 70 w 136"/>
                <a:gd name="T41" fmla="*/ 40 h 144"/>
                <a:gd name="T42" fmla="*/ 69 w 136"/>
                <a:gd name="T43" fmla="*/ 54 h 144"/>
                <a:gd name="T44" fmla="*/ 73 w 136"/>
                <a:gd name="T45" fmla="*/ 56 h 144"/>
                <a:gd name="T46" fmla="*/ 83 w 136"/>
                <a:gd name="T47" fmla="*/ 42 h 144"/>
                <a:gd name="T48" fmla="*/ 94 w 136"/>
                <a:gd name="T49" fmla="*/ 28 h 144"/>
                <a:gd name="T50" fmla="*/ 112 w 136"/>
                <a:gd name="T51" fmla="*/ 14 h 144"/>
                <a:gd name="T52" fmla="*/ 104 w 136"/>
                <a:gd name="T53" fmla="*/ 34 h 144"/>
                <a:gd name="T54" fmla="*/ 94 w 136"/>
                <a:gd name="T55" fmla="*/ 49 h 144"/>
                <a:gd name="T56" fmla="*/ 83 w 136"/>
                <a:gd name="T57" fmla="*/ 65 h 144"/>
                <a:gd name="T58" fmla="*/ 90 w 136"/>
                <a:gd name="T59" fmla="*/ 65 h 144"/>
                <a:gd name="T60" fmla="*/ 102 w 136"/>
                <a:gd name="T61" fmla="*/ 55 h 144"/>
                <a:gd name="T62" fmla="*/ 113 w 136"/>
                <a:gd name="T63" fmla="*/ 46 h 144"/>
                <a:gd name="T64" fmla="*/ 131 w 136"/>
                <a:gd name="T65" fmla="*/ 36 h 144"/>
                <a:gd name="T66" fmla="*/ 121 w 136"/>
                <a:gd name="T67" fmla="*/ 54 h 144"/>
                <a:gd name="T68" fmla="*/ 111 w 136"/>
                <a:gd name="T69" fmla="*/ 66 h 144"/>
                <a:gd name="T70" fmla="*/ 93 w 136"/>
                <a:gd name="T71" fmla="*/ 84 h 144"/>
                <a:gd name="T72" fmla="*/ 88 w 136"/>
                <a:gd name="T73" fmla="*/ 89 h 144"/>
                <a:gd name="T74" fmla="*/ 83 w 136"/>
                <a:gd name="T75" fmla="*/ 105 h 144"/>
                <a:gd name="T76" fmla="*/ 88 w 136"/>
                <a:gd name="T77" fmla="*/ 110 h 144"/>
                <a:gd name="T78" fmla="*/ 102 w 136"/>
                <a:gd name="T79" fmla="*/ 111 h 144"/>
                <a:gd name="T80" fmla="*/ 123 w 136"/>
                <a:gd name="T81" fmla="*/ 118 h 144"/>
                <a:gd name="T82" fmla="*/ 124 w 136"/>
                <a:gd name="T83" fmla="*/ 123 h 144"/>
                <a:gd name="T84" fmla="*/ 114 w 136"/>
                <a:gd name="T85" fmla="*/ 123 h 144"/>
                <a:gd name="T86" fmla="*/ 105 w 136"/>
                <a:gd name="T87" fmla="*/ 124 h 144"/>
                <a:gd name="T88" fmla="*/ 100 w 136"/>
                <a:gd name="T89" fmla="*/ 124 h 144"/>
                <a:gd name="T90" fmla="*/ 88 w 136"/>
                <a:gd name="T91" fmla="*/ 125 h 144"/>
                <a:gd name="T92" fmla="*/ 72 w 136"/>
                <a:gd name="T93" fmla="*/ 127 h 144"/>
                <a:gd name="T94" fmla="*/ 48 w 136"/>
                <a:gd name="T95"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 h="144">
                  <a:moveTo>
                    <a:pt x="48" y="126"/>
                  </a:moveTo>
                  <a:cubicBezTo>
                    <a:pt x="46" y="127"/>
                    <a:pt x="39" y="132"/>
                    <a:pt x="30" y="144"/>
                  </a:cubicBezTo>
                  <a:cubicBezTo>
                    <a:pt x="18" y="137"/>
                    <a:pt x="6" y="124"/>
                    <a:pt x="0" y="112"/>
                  </a:cubicBezTo>
                  <a:cubicBezTo>
                    <a:pt x="3" y="110"/>
                    <a:pt x="15" y="100"/>
                    <a:pt x="16" y="98"/>
                  </a:cubicBezTo>
                  <a:cubicBezTo>
                    <a:pt x="17" y="85"/>
                    <a:pt x="16" y="85"/>
                    <a:pt x="20" y="77"/>
                  </a:cubicBezTo>
                  <a:cubicBezTo>
                    <a:pt x="25" y="66"/>
                    <a:pt x="38" y="58"/>
                    <a:pt x="38" y="52"/>
                  </a:cubicBezTo>
                  <a:cubicBezTo>
                    <a:pt x="39" y="42"/>
                    <a:pt x="37" y="41"/>
                    <a:pt x="38" y="30"/>
                  </a:cubicBezTo>
                  <a:cubicBezTo>
                    <a:pt x="38" y="28"/>
                    <a:pt x="38" y="25"/>
                    <a:pt x="38" y="22"/>
                  </a:cubicBezTo>
                  <a:cubicBezTo>
                    <a:pt x="38" y="16"/>
                    <a:pt x="39" y="11"/>
                    <a:pt x="43" y="11"/>
                  </a:cubicBezTo>
                  <a:cubicBezTo>
                    <a:pt x="48" y="11"/>
                    <a:pt x="48" y="15"/>
                    <a:pt x="48" y="19"/>
                  </a:cubicBezTo>
                  <a:cubicBezTo>
                    <a:pt x="48" y="25"/>
                    <a:pt x="48" y="24"/>
                    <a:pt x="48" y="30"/>
                  </a:cubicBezTo>
                  <a:cubicBezTo>
                    <a:pt x="48" y="34"/>
                    <a:pt x="49" y="37"/>
                    <a:pt x="49" y="41"/>
                  </a:cubicBezTo>
                  <a:cubicBezTo>
                    <a:pt x="50" y="44"/>
                    <a:pt x="50" y="46"/>
                    <a:pt x="50" y="49"/>
                  </a:cubicBezTo>
                  <a:cubicBezTo>
                    <a:pt x="51" y="51"/>
                    <a:pt x="53" y="53"/>
                    <a:pt x="53" y="53"/>
                  </a:cubicBezTo>
                  <a:cubicBezTo>
                    <a:pt x="54" y="53"/>
                    <a:pt x="55" y="50"/>
                    <a:pt x="55" y="49"/>
                  </a:cubicBezTo>
                  <a:cubicBezTo>
                    <a:pt x="56" y="44"/>
                    <a:pt x="57" y="36"/>
                    <a:pt x="58" y="34"/>
                  </a:cubicBezTo>
                  <a:cubicBezTo>
                    <a:pt x="59" y="28"/>
                    <a:pt x="60" y="27"/>
                    <a:pt x="61" y="21"/>
                  </a:cubicBezTo>
                  <a:cubicBezTo>
                    <a:pt x="62" y="18"/>
                    <a:pt x="63" y="13"/>
                    <a:pt x="64" y="8"/>
                  </a:cubicBezTo>
                  <a:cubicBezTo>
                    <a:pt x="65" y="3"/>
                    <a:pt x="66" y="0"/>
                    <a:pt x="72" y="1"/>
                  </a:cubicBezTo>
                  <a:cubicBezTo>
                    <a:pt x="78" y="3"/>
                    <a:pt x="73" y="15"/>
                    <a:pt x="72" y="21"/>
                  </a:cubicBezTo>
                  <a:cubicBezTo>
                    <a:pt x="71" y="30"/>
                    <a:pt x="71" y="33"/>
                    <a:pt x="70" y="40"/>
                  </a:cubicBezTo>
                  <a:cubicBezTo>
                    <a:pt x="69" y="45"/>
                    <a:pt x="66" y="51"/>
                    <a:pt x="69" y="54"/>
                  </a:cubicBezTo>
                  <a:cubicBezTo>
                    <a:pt x="70" y="55"/>
                    <a:pt x="71" y="57"/>
                    <a:pt x="73" y="56"/>
                  </a:cubicBezTo>
                  <a:cubicBezTo>
                    <a:pt x="75" y="54"/>
                    <a:pt x="79" y="46"/>
                    <a:pt x="83" y="42"/>
                  </a:cubicBezTo>
                  <a:cubicBezTo>
                    <a:pt x="91" y="33"/>
                    <a:pt x="87" y="35"/>
                    <a:pt x="94" y="28"/>
                  </a:cubicBezTo>
                  <a:cubicBezTo>
                    <a:pt x="97" y="24"/>
                    <a:pt x="105" y="7"/>
                    <a:pt x="112" y="14"/>
                  </a:cubicBezTo>
                  <a:cubicBezTo>
                    <a:pt x="117" y="20"/>
                    <a:pt x="108" y="29"/>
                    <a:pt x="104" y="34"/>
                  </a:cubicBezTo>
                  <a:cubicBezTo>
                    <a:pt x="102" y="37"/>
                    <a:pt x="98" y="45"/>
                    <a:pt x="94" y="49"/>
                  </a:cubicBezTo>
                  <a:cubicBezTo>
                    <a:pt x="92" y="51"/>
                    <a:pt x="90" y="56"/>
                    <a:pt x="83" y="65"/>
                  </a:cubicBezTo>
                  <a:cubicBezTo>
                    <a:pt x="86" y="66"/>
                    <a:pt x="86" y="67"/>
                    <a:pt x="90" y="65"/>
                  </a:cubicBezTo>
                  <a:cubicBezTo>
                    <a:pt x="95" y="62"/>
                    <a:pt x="97" y="59"/>
                    <a:pt x="102" y="55"/>
                  </a:cubicBezTo>
                  <a:cubicBezTo>
                    <a:pt x="106" y="52"/>
                    <a:pt x="110" y="49"/>
                    <a:pt x="113" y="46"/>
                  </a:cubicBezTo>
                  <a:cubicBezTo>
                    <a:pt x="117" y="42"/>
                    <a:pt x="126" y="30"/>
                    <a:pt x="131" y="36"/>
                  </a:cubicBezTo>
                  <a:cubicBezTo>
                    <a:pt x="136" y="41"/>
                    <a:pt x="125" y="50"/>
                    <a:pt x="121" y="54"/>
                  </a:cubicBezTo>
                  <a:cubicBezTo>
                    <a:pt x="116" y="60"/>
                    <a:pt x="115" y="62"/>
                    <a:pt x="111" y="66"/>
                  </a:cubicBezTo>
                  <a:cubicBezTo>
                    <a:pt x="105" y="71"/>
                    <a:pt x="98" y="77"/>
                    <a:pt x="93" y="84"/>
                  </a:cubicBezTo>
                  <a:cubicBezTo>
                    <a:pt x="91" y="86"/>
                    <a:pt x="89" y="87"/>
                    <a:pt x="88" y="89"/>
                  </a:cubicBezTo>
                  <a:cubicBezTo>
                    <a:pt x="84" y="95"/>
                    <a:pt x="81" y="101"/>
                    <a:pt x="83" y="105"/>
                  </a:cubicBezTo>
                  <a:cubicBezTo>
                    <a:pt x="84" y="107"/>
                    <a:pt x="86" y="109"/>
                    <a:pt x="88" y="110"/>
                  </a:cubicBezTo>
                  <a:cubicBezTo>
                    <a:pt x="93" y="111"/>
                    <a:pt x="98" y="111"/>
                    <a:pt x="102" y="111"/>
                  </a:cubicBezTo>
                  <a:cubicBezTo>
                    <a:pt x="109" y="111"/>
                    <a:pt x="119" y="112"/>
                    <a:pt x="123" y="118"/>
                  </a:cubicBezTo>
                  <a:cubicBezTo>
                    <a:pt x="124" y="119"/>
                    <a:pt x="125" y="121"/>
                    <a:pt x="124" y="123"/>
                  </a:cubicBezTo>
                  <a:cubicBezTo>
                    <a:pt x="123" y="124"/>
                    <a:pt x="121" y="125"/>
                    <a:pt x="114" y="123"/>
                  </a:cubicBezTo>
                  <a:cubicBezTo>
                    <a:pt x="112" y="123"/>
                    <a:pt x="110" y="123"/>
                    <a:pt x="105" y="124"/>
                  </a:cubicBezTo>
                  <a:cubicBezTo>
                    <a:pt x="103" y="125"/>
                    <a:pt x="102" y="124"/>
                    <a:pt x="100" y="124"/>
                  </a:cubicBezTo>
                  <a:cubicBezTo>
                    <a:pt x="96" y="125"/>
                    <a:pt x="92" y="125"/>
                    <a:pt x="88" y="125"/>
                  </a:cubicBezTo>
                  <a:cubicBezTo>
                    <a:pt x="83" y="126"/>
                    <a:pt x="80" y="127"/>
                    <a:pt x="72" y="127"/>
                  </a:cubicBezTo>
                  <a:cubicBezTo>
                    <a:pt x="62" y="126"/>
                    <a:pt x="58" y="128"/>
                    <a:pt x="48"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7" name="Freeform 82">
              <a:extLst>
                <a:ext uri="{FF2B5EF4-FFF2-40B4-BE49-F238E27FC236}">
                  <a16:creationId xmlns:a16="http://schemas.microsoft.com/office/drawing/2014/main" id="{6661F23B-3F37-4B28-807C-1E5E17A69566}"/>
                </a:ext>
              </a:extLst>
            </p:cNvPr>
            <p:cNvSpPr>
              <a:spLocks/>
            </p:cNvSpPr>
            <p:nvPr/>
          </p:nvSpPr>
          <p:spPr bwMode="auto">
            <a:xfrm>
              <a:off x="2710" y="179"/>
              <a:ext cx="716" cy="716"/>
            </a:xfrm>
            <a:custGeom>
              <a:avLst/>
              <a:gdLst>
                <a:gd name="T0" fmla="*/ 284 w 303"/>
                <a:gd name="T1" fmla="*/ 116 h 303"/>
                <a:gd name="T2" fmla="*/ 187 w 303"/>
                <a:gd name="T3" fmla="*/ 284 h 303"/>
                <a:gd name="T4" fmla="*/ 19 w 303"/>
                <a:gd name="T5" fmla="*/ 187 h 303"/>
                <a:gd name="T6" fmla="*/ 116 w 303"/>
                <a:gd name="T7" fmla="*/ 19 h 303"/>
                <a:gd name="T8" fmla="*/ 284 w 303"/>
                <a:gd name="T9" fmla="*/ 116 h 303"/>
              </a:gdLst>
              <a:ahLst/>
              <a:cxnLst>
                <a:cxn ang="0">
                  <a:pos x="T0" y="T1"/>
                </a:cxn>
                <a:cxn ang="0">
                  <a:pos x="T2" y="T3"/>
                </a:cxn>
                <a:cxn ang="0">
                  <a:pos x="T4" y="T5"/>
                </a:cxn>
                <a:cxn ang="0">
                  <a:pos x="T6" y="T7"/>
                </a:cxn>
                <a:cxn ang="0">
                  <a:pos x="T8" y="T9"/>
                </a:cxn>
              </a:cxnLst>
              <a:rect l="0" t="0" r="r" b="b"/>
              <a:pathLst>
                <a:path w="303" h="303">
                  <a:moveTo>
                    <a:pt x="284" y="116"/>
                  </a:moveTo>
                  <a:cubicBezTo>
                    <a:pt x="303" y="189"/>
                    <a:pt x="260" y="264"/>
                    <a:pt x="187" y="284"/>
                  </a:cubicBezTo>
                  <a:cubicBezTo>
                    <a:pt x="114" y="303"/>
                    <a:pt x="39" y="260"/>
                    <a:pt x="19" y="187"/>
                  </a:cubicBezTo>
                  <a:cubicBezTo>
                    <a:pt x="0" y="114"/>
                    <a:pt x="43" y="39"/>
                    <a:pt x="116" y="19"/>
                  </a:cubicBezTo>
                  <a:cubicBezTo>
                    <a:pt x="189" y="0"/>
                    <a:pt x="264" y="43"/>
                    <a:pt x="284" y="116"/>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8" name="Freeform 83">
              <a:extLst>
                <a:ext uri="{FF2B5EF4-FFF2-40B4-BE49-F238E27FC236}">
                  <a16:creationId xmlns:a16="http://schemas.microsoft.com/office/drawing/2014/main" id="{FC33B2D8-7AEC-472C-9345-2E93EBB6B40D}"/>
                </a:ext>
              </a:extLst>
            </p:cNvPr>
            <p:cNvSpPr>
              <a:spLocks/>
            </p:cNvSpPr>
            <p:nvPr/>
          </p:nvSpPr>
          <p:spPr bwMode="auto">
            <a:xfrm>
              <a:off x="2793" y="212"/>
              <a:ext cx="529" cy="608"/>
            </a:xfrm>
            <a:custGeom>
              <a:avLst/>
              <a:gdLst>
                <a:gd name="T0" fmla="*/ 182 w 224"/>
                <a:gd name="T1" fmla="*/ 17 h 257"/>
                <a:gd name="T2" fmla="*/ 195 w 224"/>
                <a:gd name="T3" fmla="*/ 62 h 257"/>
                <a:gd name="T4" fmla="*/ 201 w 224"/>
                <a:gd name="T5" fmla="*/ 82 h 257"/>
                <a:gd name="T6" fmla="*/ 208 w 224"/>
                <a:gd name="T7" fmla="*/ 117 h 257"/>
                <a:gd name="T8" fmla="*/ 209 w 224"/>
                <a:gd name="T9" fmla="*/ 131 h 257"/>
                <a:gd name="T10" fmla="*/ 210 w 224"/>
                <a:gd name="T11" fmla="*/ 151 h 257"/>
                <a:gd name="T12" fmla="*/ 213 w 224"/>
                <a:gd name="T13" fmla="*/ 169 h 257"/>
                <a:gd name="T14" fmla="*/ 216 w 224"/>
                <a:gd name="T15" fmla="*/ 181 h 257"/>
                <a:gd name="T16" fmla="*/ 219 w 224"/>
                <a:gd name="T17" fmla="*/ 197 h 257"/>
                <a:gd name="T18" fmla="*/ 202 w 224"/>
                <a:gd name="T19" fmla="*/ 190 h 257"/>
                <a:gd name="T20" fmla="*/ 191 w 224"/>
                <a:gd name="T21" fmla="*/ 167 h 257"/>
                <a:gd name="T22" fmla="*/ 185 w 224"/>
                <a:gd name="T23" fmla="*/ 146 h 257"/>
                <a:gd name="T24" fmla="*/ 176 w 224"/>
                <a:gd name="T25" fmla="*/ 135 h 257"/>
                <a:gd name="T26" fmla="*/ 159 w 224"/>
                <a:gd name="T27" fmla="*/ 154 h 257"/>
                <a:gd name="T28" fmla="*/ 148 w 224"/>
                <a:gd name="T29" fmla="*/ 175 h 257"/>
                <a:gd name="T30" fmla="*/ 134 w 224"/>
                <a:gd name="T31" fmla="*/ 205 h 257"/>
                <a:gd name="T32" fmla="*/ 121 w 224"/>
                <a:gd name="T33" fmla="*/ 227 h 257"/>
                <a:gd name="T34" fmla="*/ 97 w 224"/>
                <a:gd name="T35" fmla="*/ 252 h 257"/>
                <a:gd name="T36" fmla="*/ 104 w 224"/>
                <a:gd name="T37" fmla="*/ 218 h 257"/>
                <a:gd name="T38" fmla="*/ 112 w 224"/>
                <a:gd name="T39" fmla="*/ 195 h 257"/>
                <a:gd name="T40" fmla="*/ 121 w 224"/>
                <a:gd name="T41" fmla="*/ 168 h 257"/>
                <a:gd name="T42" fmla="*/ 115 w 224"/>
                <a:gd name="T43" fmla="*/ 160 h 257"/>
                <a:gd name="T44" fmla="*/ 88 w 224"/>
                <a:gd name="T45" fmla="*/ 186 h 257"/>
                <a:gd name="T46" fmla="*/ 75 w 224"/>
                <a:gd name="T47" fmla="*/ 198 h 257"/>
                <a:gd name="T48" fmla="*/ 64 w 224"/>
                <a:gd name="T49" fmla="*/ 206 h 257"/>
                <a:gd name="T50" fmla="*/ 33 w 224"/>
                <a:gd name="T51" fmla="*/ 221 h 257"/>
                <a:gd name="T52" fmla="*/ 51 w 224"/>
                <a:gd name="T53" fmla="*/ 191 h 257"/>
                <a:gd name="T54" fmla="*/ 73 w 224"/>
                <a:gd name="T55" fmla="*/ 168 h 257"/>
                <a:gd name="T56" fmla="*/ 97 w 224"/>
                <a:gd name="T57" fmla="*/ 144 h 257"/>
                <a:gd name="T58" fmla="*/ 89 w 224"/>
                <a:gd name="T59" fmla="*/ 142 h 257"/>
                <a:gd name="T60" fmla="*/ 69 w 224"/>
                <a:gd name="T61" fmla="*/ 156 h 257"/>
                <a:gd name="T62" fmla="*/ 44 w 224"/>
                <a:gd name="T63" fmla="*/ 171 h 257"/>
                <a:gd name="T64" fmla="*/ 10 w 224"/>
                <a:gd name="T65" fmla="*/ 186 h 257"/>
                <a:gd name="T66" fmla="*/ 31 w 224"/>
                <a:gd name="T67" fmla="*/ 157 h 257"/>
                <a:gd name="T68" fmla="*/ 54 w 224"/>
                <a:gd name="T69" fmla="*/ 139 h 257"/>
                <a:gd name="T70" fmla="*/ 81 w 224"/>
                <a:gd name="T71" fmla="*/ 119 h 257"/>
                <a:gd name="T72" fmla="*/ 75 w 224"/>
                <a:gd name="T73" fmla="*/ 115 h 257"/>
                <a:gd name="T74" fmla="*/ 57 w 224"/>
                <a:gd name="T75" fmla="*/ 118 h 257"/>
                <a:gd name="T76" fmla="*/ 38 w 224"/>
                <a:gd name="T77" fmla="*/ 123 h 257"/>
                <a:gd name="T78" fmla="*/ 4 w 224"/>
                <a:gd name="T79" fmla="*/ 126 h 257"/>
                <a:gd name="T80" fmla="*/ 32 w 224"/>
                <a:gd name="T81" fmla="*/ 106 h 257"/>
                <a:gd name="T82" fmla="*/ 54 w 224"/>
                <a:gd name="T83" fmla="*/ 98 h 257"/>
                <a:gd name="T84" fmla="*/ 76 w 224"/>
                <a:gd name="T85" fmla="*/ 89 h 257"/>
                <a:gd name="T86" fmla="*/ 90 w 224"/>
                <a:gd name="T87" fmla="*/ 78 h 257"/>
                <a:gd name="T88" fmla="*/ 115 w 224"/>
                <a:gd name="T89" fmla="*/ 47 h 257"/>
                <a:gd name="T90" fmla="*/ 118 w 224"/>
                <a:gd name="T91" fmla="*/ 42 h 257"/>
                <a:gd name="T92" fmla="*/ 113 w 224"/>
                <a:gd name="T93" fmla="*/ 0 h 257"/>
                <a:gd name="T94" fmla="*/ 150 w 224"/>
                <a:gd name="T95" fmla="*/ 4 h 257"/>
                <a:gd name="T96" fmla="*/ 182 w 224"/>
                <a:gd name="T97" fmla="*/ 1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4" h="257">
                  <a:moveTo>
                    <a:pt x="182" y="17"/>
                  </a:moveTo>
                  <a:cubicBezTo>
                    <a:pt x="183" y="27"/>
                    <a:pt x="195" y="54"/>
                    <a:pt x="195" y="62"/>
                  </a:cubicBezTo>
                  <a:cubicBezTo>
                    <a:pt x="195" y="62"/>
                    <a:pt x="201" y="75"/>
                    <a:pt x="201" y="82"/>
                  </a:cubicBezTo>
                  <a:cubicBezTo>
                    <a:pt x="202" y="94"/>
                    <a:pt x="207" y="111"/>
                    <a:pt x="208" y="117"/>
                  </a:cubicBezTo>
                  <a:cubicBezTo>
                    <a:pt x="209" y="124"/>
                    <a:pt x="208" y="124"/>
                    <a:pt x="209" y="131"/>
                  </a:cubicBezTo>
                  <a:cubicBezTo>
                    <a:pt x="209" y="138"/>
                    <a:pt x="210" y="142"/>
                    <a:pt x="210" y="151"/>
                  </a:cubicBezTo>
                  <a:cubicBezTo>
                    <a:pt x="211" y="157"/>
                    <a:pt x="212" y="163"/>
                    <a:pt x="213" y="169"/>
                  </a:cubicBezTo>
                  <a:cubicBezTo>
                    <a:pt x="213" y="173"/>
                    <a:pt x="215" y="177"/>
                    <a:pt x="216" y="181"/>
                  </a:cubicBezTo>
                  <a:cubicBezTo>
                    <a:pt x="219" y="187"/>
                    <a:pt x="224" y="195"/>
                    <a:pt x="219" y="197"/>
                  </a:cubicBezTo>
                  <a:cubicBezTo>
                    <a:pt x="214" y="200"/>
                    <a:pt x="206" y="195"/>
                    <a:pt x="202" y="190"/>
                  </a:cubicBezTo>
                  <a:cubicBezTo>
                    <a:pt x="198" y="185"/>
                    <a:pt x="193" y="181"/>
                    <a:pt x="191" y="167"/>
                  </a:cubicBezTo>
                  <a:cubicBezTo>
                    <a:pt x="188" y="160"/>
                    <a:pt x="187" y="153"/>
                    <a:pt x="185" y="146"/>
                  </a:cubicBezTo>
                  <a:cubicBezTo>
                    <a:pt x="185" y="146"/>
                    <a:pt x="184" y="135"/>
                    <a:pt x="176" y="135"/>
                  </a:cubicBezTo>
                  <a:cubicBezTo>
                    <a:pt x="171" y="136"/>
                    <a:pt x="164" y="147"/>
                    <a:pt x="159" y="154"/>
                  </a:cubicBezTo>
                  <a:cubicBezTo>
                    <a:pt x="154" y="162"/>
                    <a:pt x="151" y="168"/>
                    <a:pt x="148" y="175"/>
                  </a:cubicBezTo>
                  <a:cubicBezTo>
                    <a:pt x="143" y="185"/>
                    <a:pt x="140" y="194"/>
                    <a:pt x="134" y="205"/>
                  </a:cubicBezTo>
                  <a:cubicBezTo>
                    <a:pt x="130" y="215"/>
                    <a:pt x="124" y="222"/>
                    <a:pt x="121" y="227"/>
                  </a:cubicBezTo>
                  <a:cubicBezTo>
                    <a:pt x="114" y="242"/>
                    <a:pt x="108" y="257"/>
                    <a:pt x="97" y="252"/>
                  </a:cubicBezTo>
                  <a:cubicBezTo>
                    <a:pt x="95" y="251"/>
                    <a:pt x="87" y="249"/>
                    <a:pt x="104" y="218"/>
                  </a:cubicBezTo>
                  <a:cubicBezTo>
                    <a:pt x="105" y="212"/>
                    <a:pt x="109" y="204"/>
                    <a:pt x="112" y="195"/>
                  </a:cubicBezTo>
                  <a:cubicBezTo>
                    <a:pt x="115" y="185"/>
                    <a:pt x="121" y="178"/>
                    <a:pt x="121" y="168"/>
                  </a:cubicBezTo>
                  <a:cubicBezTo>
                    <a:pt x="121" y="165"/>
                    <a:pt x="118" y="160"/>
                    <a:pt x="115" y="160"/>
                  </a:cubicBezTo>
                  <a:cubicBezTo>
                    <a:pt x="112" y="160"/>
                    <a:pt x="98" y="179"/>
                    <a:pt x="88" y="186"/>
                  </a:cubicBezTo>
                  <a:cubicBezTo>
                    <a:pt x="81" y="192"/>
                    <a:pt x="83" y="191"/>
                    <a:pt x="75" y="198"/>
                  </a:cubicBezTo>
                  <a:cubicBezTo>
                    <a:pt x="73" y="199"/>
                    <a:pt x="67" y="204"/>
                    <a:pt x="64" y="206"/>
                  </a:cubicBezTo>
                  <a:cubicBezTo>
                    <a:pt x="53" y="215"/>
                    <a:pt x="42" y="230"/>
                    <a:pt x="33" y="221"/>
                  </a:cubicBezTo>
                  <a:cubicBezTo>
                    <a:pt x="22" y="210"/>
                    <a:pt x="43" y="199"/>
                    <a:pt x="51" y="191"/>
                  </a:cubicBezTo>
                  <a:cubicBezTo>
                    <a:pt x="60" y="182"/>
                    <a:pt x="66" y="174"/>
                    <a:pt x="73" y="168"/>
                  </a:cubicBezTo>
                  <a:cubicBezTo>
                    <a:pt x="78" y="163"/>
                    <a:pt x="82" y="158"/>
                    <a:pt x="97" y="144"/>
                  </a:cubicBezTo>
                  <a:cubicBezTo>
                    <a:pt x="96" y="144"/>
                    <a:pt x="98" y="142"/>
                    <a:pt x="89" y="142"/>
                  </a:cubicBezTo>
                  <a:cubicBezTo>
                    <a:pt x="89" y="142"/>
                    <a:pt x="80" y="149"/>
                    <a:pt x="69" y="156"/>
                  </a:cubicBezTo>
                  <a:cubicBezTo>
                    <a:pt x="61" y="160"/>
                    <a:pt x="52" y="167"/>
                    <a:pt x="44" y="171"/>
                  </a:cubicBezTo>
                  <a:cubicBezTo>
                    <a:pt x="28" y="181"/>
                    <a:pt x="19" y="196"/>
                    <a:pt x="10" y="186"/>
                  </a:cubicBezTo>
                  <a:cubicBezTo>
                    <a:pt x="0" y="176"/>
                    <a:pt x="23" y="164"/>
                    <a:pt x="31" y="157"/>
                  </a:cubicBezTo>
                  <a:cubicBezTo>
                    <a:pt x="45" y="144"/>
                    <a:pt x="46" y="145"/>
                    <a:pt x="54" y="139"/>
                  </a:cubicBezTo>
                  <a:cubicBezTo>
                    <a:pt x="62" y="133"/>
                    <a:pt x="73" y="127"/>
                    <a:pt x="81" y="119"/>
                  </a:cubicBezTo>
                  <a:cubicBezTo>
                    <a:pt x="80" y="116"/>
                    <a:pt x="77" y="115"/>
                    <a:pt x="75" y="115"/>
                  </a:cubicBezTo>
                  <a:cubicBezTo>
                    <a:pt x="70" y="115"/>
                    <a:pt x="60" y="117"/>
                    <a:pt x="57" y="118"/>
                  </a:cubicBezTo>
                  <a:cubicBezTo>
                    <a:pt x="52" y="119"/>
                    <a:pt x="44" y="121"/>
                    <a:pt x="38" y="123"/>
                  </a:cubicBezTo>
                  <a:cubicBezTo>
                    <a:pt x="32" y="124"/>
                    <a:pt x="9" y="139"/>
                    <a:pt x="4" y="126"/>
                  </a:cubicBezTo>
                  <a:cubicBezTo>
                    <a:pt x="1" y="118"/>
                    <a:pt x="20" y="110"/>
                    <a:pt x="32" y="106"/>
                  </a:cubicBezTo>
                  <a:cubicBezTo>
                    <a:pt x="40" y="103"/>
                    <a:pt x="46" y="100"/>
                    <a:pt x="54" y="98"/>
                  </a:cubicBezTo>
                  <a:cubicBezTo>
                    <a:pt x="60" y="95"/>
                    <a:pt x="68" y="93"/>
                    <a:pt x="76" y="89"/>
                  </a:cubicBezTo>
                  <a:cubicBezTo>
                    <a:pt x="81" y="86"/>
                    <a:pt x="86" y="81"/>
                    <a:pt x="90" y="78"/>
                  </a:cubicBezTo>
                  <a:cubicBezTo>
                    <a:pt x="97" y="68"/>
                    <a:pt x="106" y="57"/>
                    <a:pt x="115" y="47"/>
                  </a:cubicBezTo>
                  <a:cubicBezTo>
                    <a:pt x="117" y="45"/>
                    <a:pt x="117" y="44"/>
                    <a:pt x="118" y="42"/>
                  </a:cubicBezTo>
                  <a:cubicBezTo>
                    <a:pt x="121" y="37"/>
                    <a:pt x="114" y="4"/>
                    <a:pt x="113" y="0"/>
                  </a:cubicBezTo>
                  <a:cubicBezTo>
                    <a:pt x="113" y="0"/>
                    <a:pt x="131" y="0"/>
                    <a:pt x="150" y="4"/>
                  </a:cubicBezTo>
                  <a:cubicBezTo>
                    <a:pt x="163" y="7"/>
                    <a:pt x="181" y="16"/>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9" name="Freeform 84">
              <a:extLst>
                <a:ext uri="{FF2B5EF4-FFF2-40B4-BE49-F238E27FC236}">
                  <a16:creationId xmlns:a16="http://schemas.microsoft.com/office/drawing/2014/main" id="{64802871-1DD5-4D06-A6CB-C020C604FC1F}"/>
                </a:ext>
              </a:extLst>
            </p:cNvPr>
            <p:cNvSpPr>
              <a:spLocks/>
            </p:cNvSpPr>
            <p:nvPr/>
          </p:nvSpPr>
          <p:spPr bwMode="auto">
            <a:xfrm>
              <a:off x="5109" y="1647"/>
              <a:ext cx="447" cy="447"/>
            </a:xfrm>
            <a:custGeom>
              <a:avLst/>
              <a:gdLst>
                <a:gd name="T0" fmla="*/ 77 w 189"/>
                <a:gd name="T1" fmla="*/ 179 h 189"/>
                <a:gd name="T2" fmla="*/ 10 w 189"/>
                <a:gd name="T3" fmla="*/ 76 h 189"/>
                <a:gd name="T4" fmla="*/ 113 w 189"/>
                <a:gd name="T5" fmla="*/ 10 h 189"/>
                <a:gd name="T6" fmla="*/ 179 w 189"/>
                <a:gd name="T7" fmla="*/ 112 h 189"/>
                <a:gd name="T8" fmla="*/ 77 w 189"/>
                <a:gd name="T9" fmla="*/ 179 h 189"/>
              </a:gdLst>
              <a:ahLst/>
              <a:cxnLst>
                <a:cxn ang="0">
                  <a:pos x="T0" y="T1"/>
                </a:cxn>
                <a:cxn ang="0">
                  <a:pos x="T2" y="T3"/>
                </a:cxn>
                <a:cxn ang="0">
                  <a:pos x="T4" y="T5"/>
                </a:cxn>
                <a:cxn ang="0">
                  <a:pos x="T6" y="T7"/>
                </a:cxn>
                <a:cxn ang="0">
                  <a:pos x="T8" y="T9"/>
                </a:cxn>
              </a:cxnLst>
              <a:rect l="0" t="0" r="r" b="b"/>
              <a:pathLst>
                <a:path w="189" h="189">
                  <a:moveTo>
                    <a:pt x="77" y="179"/>
                  </a:moveTo>
                  <a:cubicBezTo>
                    <a:pt x="30" y="169"/>
                    <a:pt x="0" y="123"/>
                    <a:pt x="10" y="76"/>
                  </a:cubicBezTo>
                  <a:cubicBezTo>
                    <a:pt x="20" y="30"/>
                    <a:pt x="66" y="0"/>
                    <a:pt x="113" y="10"/>
                  </a:cubicBezTo>
                  <a:cubicBezTo>
                    <a:pt x="159" y="20"/>
                    <a:pt x="189" y="66"/>
                    <a:pt x="179" y="112"/>
                  </a:cubicBezTo>
                  <a:cubicBezTo>
                    <a:pt x="169" y="159"/>
                    <a:pt x="123" y="189"/>
                    <a:pt x="77" y="179"/>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0" name="Freeform 85">
              <a:extLst>
                <a:ext uri="{FF2B5EF4-FFF2-40B4-BE49-F238E27FC236}">
                  <a16:creationId xmlns:a16="http://schemas.microsoft.com/office/drawing/2014/main" id="{F6FA53B2-E60F-414B-A5AA-61815FD5D49B}"/>
                </a:ext>
              </a:extLst>
            </p:cNvPr>
            <p:cNvSpPr>
              <a:spLocks/>
            </p:cNvSpPr>
            <p:nvPr/>
          </p:nvSpPr>
          <p:spPr bwMode="auto">
            <a:xfrm>
              <a:off x="5180" y="1690"/>
              <a:ext cx="338" cy="347"/>
            </a:xfrm>
            <a:custGeom>
              <a:avLst/>
              <a:gdLst>
                <a:gd name="T0" fmla="*/ 114 w 143"/>
                <a:gd name="T1" fmla="*/ 147 h 147"/>
                <a:gd name="T2" fmla="*/ 84 w 143"/>
                <a:gd name="T3" fmla="*/ 142 h 147"/>
                <a:gd name="T4" fmla="*/ 72 w 143"/>
                <a:gd name="T5" fmla="*/ 140 h 147"/>
                <a:gd name="T6" fmla="*/ 50 w 143"/>
                <a:gd name="T7" fmla="*/ 133 h 147"/>
                <a:gd name="T8" fmla="*/ 42 w 143"/>
                <a:gd name="T9" fmla="*/ 130 h 147"/>
                <a:gd name="T10" fmla="*/ 30 w 143"/>
                <a:gd name="T11" fmla="*/ 125 h 147"/>
                <a:gd name="T12" fmla="*/ 19 w 143"/>
                <a:gd name="T13" fmla="*/ 121 h 147"/>
                <a:gd name="T14" fmla="*/ 12 w 143"/>
                <a:gd name="T15" fmla="*/ 120 h 147"/>
                <a:gd name="T16" fmla="*/ 2 w 143"/>
                <a:gd name="T17" fmla="*/ 117 h 147"/>
                <a:gd name="T18" fmla="*/ 10 w 143"/>
                <a:gd name="T19" fmla="*/ 109 h 147"/>
                <a:gd name="T20" fmla="*/ 27 w 143"/>
                <a:gd name="T21" fmla="*/ 109 h 147"/>
                <a:gd name="T22" fmla="*/ 40 w 143"/>
                <a:gd name="T23" fmla="*/ 112 h 147"/>
                <a:gd name="T24" fmla="*/ 49 w 143"/>
                <a:gd name="T25" fmla="*/ 110 h 147"/>
                <a:gd name="T26" fmla="*/ 43 w 143"/>
                <a:gd name="T27" fmla="*/ 95 h 147"/>
                <a:gd name="T28" fmla="*/ 35 w 143"/>
                <a:gd name="T29" fmla="*/ 83 h 147"/>
                <a:gd name="T30" fmla="*/ 22 w 143"/>
                <a:gd name="T31" fmla="*/ 67 h 147"/>
                <a:gd name="T32" fmla="*/ 13 w 143"/>
                <a:gd name="T33" fmla="*/ 53 h 147"/>
                <a:gd name="T34" fmla="*/ 6 w 143"/>
                <a:gd name="T35" fmla="*/ 33 h 147"/>
                <a:gd name="T36" fmla="*/ 23 w 143"/>
                <a:gd name="T37" fmla="*/ 46 h 147"/>
                <a:gd name="T38" fmla="*/ 33 w 143"/>
                <a:gd name="T39" fmla="*/ 57 h 147"/>
                <a:gd name="T40" fmla="*/ 46 w 143"/>
                <a:gd name="T41" fmla="*/ 70 h 147"/>
                <a:gd name="T42" fmla="*/ 52 w 143"/>
                <a:gd name="T43" fmla="*/ 69 h 147"/>
                <a:gd name="T44" fmla="*/ 46 w 143"/>
                <a:gd name="T45" fmla="*/ 46 h 147"/>
                <a:gd name="T46" fmla="*/ 43 w 143"/>
                <a:gd name="T47" fmla="*/ 35 h 147"/>
                <a:gd name="T48" fmla="*/ 41 w 143"/>
                <a:gd name="T49" fmla="*/ 27 h 147"/>
                <a:gd name="T50" fmla="*/ 42 w 143"/>
                <a:gd name="T51" fmla="*/ 5 h 147"/>
                <a:gd name="T52" fmla="*/ 53 w 143"/>
                <a:gd name="T53" fmla="*/ 24 h 147"/>
                <a:gd name="T54" fmla="*/ 60 w 143"/>
                <a:gd name="T55" fmla="*/ 43 h 147"/>
                <a:gd name="T56" fmla="*/ 67 w 143"/>
                <a:gd name="T57" fmla="*/ 63 h 147"/>
                <a:gd name="T58" fmla="*/ 70 w 143"/>
                <a:gd name="T59" fmla="*/ 59 h 147"/>
                <a:gd name="T60" fmla="*/ 68 w 143"/>
                <a:gd name="T61" fmla="*/ 44 h 147"/>
                <a:gd name="T62" fmla="*/ 67 w 143"/>
                <a:gd name="T63" fmla="*/ 26 h 147"/>
                <a:gd name="T64" fmla="*/ 68 w 143"/>
                <a:gd name="T65" fmla="*/ 2 h 147"/>
                <a:gd name="T66" fmla="*/ 78 w 143"/>
                <a:gd name="T67" fmla="*/ 23 h 147"/>
                <a:gd name="T68" fmla="*/ 82 w 143"/>
                <a:gd name="T69" fmla="*/ 41 h 147"/>
                <a:gd name="T70" fmla="*/ 85 w 143"/>
                <a:gd name="T71" fmla="*/ 62 h 147"/>
                <a:gd name="T72" fmla="*/ 90 w 143"/>
                <a:gd name="T73" fmla="*/ 59 h 147"/>
                <a:gd name="T74" fmla="*/ 93 w 143"/>
                <a:gd name="T75" fmla="*/ 48 h 147"/>
                <a:gd name="T76" fmla="*/ 95 w 143"/>
                <a:gd name="T77" fmla="*/ 36 h 147"/>
                <a:gd name="T78" fmla="*/ 103 w 143"/>
                <a:gd name="T79" fmla="*/ 16 h 147"/>
                <a:gd name="T80" fmla="*/ 107 w 143"/>
                <a:gd name="T81" fmla="*/ 37 h 147"/>
                <a:gd name="T82" fmla="*/ 105 w 143"/>
                <a:gd name="T83" fmla="*/ 53 h 147"/>
                <a:gd name="T84" fmla="*/ 104 w 143"/>
                <a:gd name="T85" fmla="*/ 67 h 147"/>
                <a:gd name="T86" fmla="*/ 106 w 143"/>
                <a:gd name="T87" fmla="*/ 78 h 147"/>
                <a:gd name="T88" fmla="*/ 116 w 143"/>
                <a:gd name="T89" fmla="*/ 101 h 147"/>
                <a:gd name="T90" fmla="*/ 118 w 143"/>
                <a:gd name="T91" fmla="*/ 105 h 147"/>
                <a:gd name="T92" fmla="*/ 143 w 143"/>
                <a:gd name="T93" fmla="*/ 113 h 147"/>
                <a:gd name="T94" fmla="*/ 130 w 143"/>
                <a:gd name="T95" fmla="*/ 133 h 147"/>
                <a:gd name="T96" fmla="*/ 114 w 143"/>
                <a:gd name="T9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 h="147">
                  <a:moveTo>
                    <a:pt x="114" y="147"/>
                  </a:moveTo>
                  <a:cubicBezTo>
                    <a:pt x="108" y="145"/>
                    <a:pt x="89" y="144"/>
                    <a:pt x="84" y="142"/>
                  </a:cubicBezTo>
                  <a:cubicBezTo>
                    <a:pt x="84" y="142"/>
                    <a:pt x="76" y="141"/>
                    <a:pt x="72" y="140"/>
                  </a:cubicBezTo>
                  <a:cubicBezTo>
                    <a:pt x="65" y="137"/>
                    <a:pt x="54" y="135"/>
                    <a:pt x="50" y="133"/>
                  </a:cubicBezTo>
                  <a:cubicBezTo>
                    <a:pt x="46" y="132"/>
                    <a:pt x="46" y="132"/>
                    <a:pt x="42" y="130"/>
                  </a:cubicBezTo>
                  <a:cubicBezTo>
                    <a:pt x="38" y="128"/>
                    <a:pt x="35" y="127"/>
                    <a:pt x="30" y="125"/>
                  </a:cubicBezTo>
                  <a:cubicBezTo>
                    <a:pt x="27" y="124"/>
                    <a:pt x="23" y="123"/>
                    <a:pt x="19" y="121"/>
                  </a:cubicBezTo>
                  <a:cubicBezTo>
                    <a:pt x="17" y="120"/>
                    <a:pt x="15" y="120"/>
                    <a:pt x="12" y="120"/>
                  </a:cubicBezTo>
                  <a:cubicBezTo>
                    <a:pt x="8" y="119"/>
                    <a:pt x="2" y="120"/>
                    <a:pt x="2" y="117"/>
                  </a:cubicBezTo>
                  <a:cubicBezTo>
                    <a:pt x="1" y="113"/>
                    <a:pt x="7" y="110"/>
                    <a:pt x="10" y="109"/>
                  </a:cubicBezTo>
                  <a:cubicBezTo>
                    <a:pt x="15" y="108"/>
                    <a:pt x="18" y="107"/>
                    <a:pt x="27" y="109"/>
                  </a:cubicBezTo>
                  <a:cubicBezTo>
                    <a:pt x="31" y="110"/>
                    <a:pt x="36" y="111"/>
                    <a:pt x="40" y="112"/>
                  </a:cubicBezTo>
                  <a:cubicBezTo>
                    <a:pt x="40" y="112"/>
                    <a:pt x="47" y="115"/>
                    <a:pt x="49" y="110"/>
                  </a:cubicBezTo>
                  <a:cubicBezTo>
                    <a:pt x="50" y="107"/>
                    <a:pt x="46" y="100"/>
                    <a:pt x="43" y="95"/>
                  </a:cubicBezTo>
                  <a:cubicBezTo>
                    <a:pt x="40" y="91"/>
                    <a:pt x="37" y="87"/>
                    <a:pt x="35" y="83"/>
                  </a:cubicBezTo>
                  <a:cubicBezTo>
                    <a:pt x="30" y="78"/>
                    <a:pt x="26" y="73"/>
                    <a:pt x="22" y="67"/>
                  </a:cubicBezTo>
                  <a:cubicBezTo>
                    <a:pt x="17" y="62"/>
                    <a:pt x="15" y="56"/>
                    <a:pt x="13" y="53"/>
                  </a:cubicBezTo>
                  <a:cubicBezTo>
                    <a:pt x="7" y="45"/>
                    <a:pt x="0" y="37"/>
                    <a:pt x="6" y="33"/>
                  </a:cubicBezTo>
                  <a:cubicBezTo>
                    <a:pt x="7" y="31"/>
                    <a:pt x="10" y="27"/>
                    <a:pt x="23" y="46"/>
                  </a:cubicBezTo>
                  <a:cubicBezTo>
                    <a:pt x="26" y="49"/>
                    <a:pt x="29" y="53"/>
                    <a:pt x="33" y="57"/>
                  </a:cubicBezTo>
                  <a:cubicBezTo>
                    <a:pt x="38" y="62"/>
                    <a:pt x="41" y="67"/>
                    <a:pt x="46" y="70"/>
                  </a:cubicBezTo>
                  <a:cubicBezTo>
                    <a:pt x="48" y="71"/>
                    <a:pt x="52" y="71"/>
                    <a:pt x="52" y="69"/>
                  </a:cubicBezTo>
                  <a:cubicBezTo>
                    <a:pt x="53" y="67"/>
                    <a:pt x="47" y="54"/>
                    <a:pt x="46" y="46"/>
                  </a:cubicBezTo>
                  <a:cubicBezTo>
                    <a:pt x="45" y="41"/>
                    <a:pt x="44" y="42"/>
                    <a:pt x="43" y="35"/>
                  </a:cubicBezTo>
                  <a:cubicBezTo>
                    <a:pt x="42" y="34"/>
                    <a:pt x="42" y="30"/>
                    <a:pt x="41" y="27"/>
                  </a:cubicBezTo>
                  <a:cubicBezTo>
                    <a:pt x="39" y="19"/>
                    <a:pt x="34" y="8"/>
                    <a:pt x="42" y="5"/>
                  </a:cubicBezTo>
                  <a:cubicBezTo>
                    <a:pt x="51" y="2"/>
                    <a:pt x="51" y="17"/>
                    <a:pt x="53" y="24"/>
                  </a:cubicBezTo>
                  <a:cubicBezTo>
                    <a:pt x="56" y="31"/>
                    <a:pt x="59" y="37"/>
                    <a:pt x="60" y="43"/>
                  </a:cubicBezTo>
                  <a:cubicBezTo>
                    <a:pt x="61" y="48"/>
                    <a:pt x="63" y="51"/>
                    <a:pt x="67" y="63"/>
                  </a:cubicBezTo>
                  <a:cubicBezTo>
                    <a:pt x="67" y="63"/>
                    <a:pt x="67" y="64"/>
                    <a:pt x="70" y="59"/>
                  </a:cubicBezTo>
                  <a:cubicBezTo>
                    <a:pt x="70" y="59"/>
                    <a:pt x="69" y="53"/>
                    <a:pt x="68" y="44"/>
                  </a:cubicBezTo>
                  <a:cubicBezTo>
                    <a:pt x="68" y="39"/>
                    <a:pt x="67" y="31"/>
                    <a:pt x="67" y="26"/>
                  </a:cubicBezTo>
                  <a:cubicBezTo>
                    <a:pt x="66" y="14"/>
                    <a:pt x="60" y="4"/>
                    <a:pt x="68" y="2"/>
                  </a:cubicBezTo>
                  <a:cubicBezTo>
                    <a:pt x="77" y="0"/>
                    <a:pt x="76" y="16"/>
                    <a:pt x="78" y="23"/>
                  </a:cubicBezTo>
                  <a:cubicBezTo>
                    <a:pt x="81" y="34"/>
                    <a:pt x="81" y="35"/>
                    <a:pt x="82" y="41"/>
                  </a:cubicBezTo>
                  <a:cubicBezTo>
                    <a:pt x="83" y="47"/>
                    <a:pt x="83" y="55"/>
                    <a:pt x="85" y="62"/>
                  </a:cubicBezTo>
                  <a:cubicBezTo>
                    <a:pt x="87" y="62"/>
                    <a:pt x="89" y="61"/>
                    <a:pt x="90" y="59"/>
                  </a:cubicBezTo>
                  <a:cubicBezTo>
                    <a:pt x="91" y="57"/>
                    <a:pt x="92" y="50"/>
                    <a:pt x="93" y="48"/>
                  </a:cubicBezTo>
                  <a:cubicBezTo>
                    <a:pt x="93" y="45"/>
                    <a:pt x="94" y="40"/>
                    <a:pt x="95" y="36"/>
                  </a:cubicBezTo>
                  <a:cubicBezTo>
                    <a:pt x="96" y="32"/>
                    <a:pt x="95" y="15"/>
                    <a:pt x="103" y="16"/>
                  </a:cubicBezTo>
                  <a:cubicBezTo>
                    <a:pt x="109" y="17"/>
                    <a:pt x="108" y="30"/>
                    <a:pt x="107" y="37"/>
                  </a:cubicBezTo>
                  <a:cubicBezTo>
                    <a:pt x="106" y="43"/>
                    <a:pt x="106" y="48"/>
                    <a:pt x="105" y="53"/>
                  </a:cubicBezTo>
                  <a:cubicBezTo>
                    <a:pt x="105" y="57"/>
                    <a:pt x="104" y="62"/>
                    <a:pt x="104" y="67"/>
                  </a:cubicBezTo>
                  <a:cubicBezTo>
                    <a:pt x="104" y="71"/>
                    <a:pt x="105" y="75"/>
                    <a:pt x="106" y="78"/>
                  </a:cubicBezTo>
                  <a:cubicBezTo>
                    <a:pt x="109" y="85"/>
                    <a:pt x="113" y="93"/>
                    <a:pt x="116" y="101"/>
                  </a:cubicBezTo>
                  <a:cubicBezTo>
                    <a:pt x="117" y="103"/>
                    <a:pt x="117" y="103"/>
                    <a:pt x="118" y="105"/>
                  </a:cubicBezTo>
                  <a:cubicBezTo>
                    <a:pt x="120" y="107"/>
                    <a:pt x="141" y="113"/>
                    <a:pt x="143" y="113"/>
                  </a:cubicBezTo>
                  <a:cubicBezTo>
                    <a:pt x="143" y="113"/>
                    <a:pt x="138" y="124"/>
                    <a:pt x="130" y="133"/>
                  </a:cubicBezTo>
                  <a:cubicBezTo>
                    <a:pt x="124" y="140"/>
                    <a:pt x="114" y="147"/>
                    <a:pt x="114"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1" name="Freeform 86">
              <a:extLst>
                <a:ext uri="{FF2B5EF4-FFF2-40B4-BE49-F238E27FC236}">
                  <a16:creationId xmlns:a16="http://schemas.microsoft.com/office/drawing/2014/main" id="{E86E9D16-C59F-4D9F-88D5-2E6A343A3134}"/>
                </a:ext>
              </a:extLst>
            </p:cNvPr>
            <p:cNvSpPr>
              <a:spLocks/>
            </p:cNvSpPr>
            <p:nvPr/>
          </p:nvSpPr>
          <p:spPr bwMode="auto">
            <a:xfrm>
              <a:off x="2767" y="-3407"/>
              <a:ext cx="2976" cy="1274"/>
            </a:xfrm>
            <a:custGeom>
              <a:avLst/>
              <a:gdLst>
                <a:gd name="T0" fmla="*/ 0 w 1259"/>
                <a:gd name="T1" fmla="*/ 0 h 539"/>
                <a:gd name="T2" fmla="*/ 189 w 1259"/>
                <a:gd name="T3" fmla="*/ 296 h 539"/>
                <a:gd name="T4" fmla="*/ 1119 w 1259"/>
                <a:gd name="T5" fmla="*/ 247 h 539"/>
                <a:gd name="T6" fmla="*/ 1259 w 1259"/>
                <a:gd name="T7" fmla="*/ 0 h 539"/>
                <a:gd name="T8" fmla="*/ 0 w 1259"/>
                <a:gd name="T9" fmla="*/ 0 h 539"/>
              </a:gdLst>
              <a:ahLst/>
              <a:cxnLst>
                <a:cxn ang="0">
                  <a:pos x="T0" y="T1"/>
                </a:cxn>
                <a:cxn ang="0">
                  <a:pos x="T2" y="T3"/>
                </a:cxn>
                <a:cxn ang="0">
                  <a:pos x="T4" y="T5"/>
                </a:cxn>
                <a:cxn ang="0">
                  <a:pos x="T6" y="T7"/>
                </a:cxn>
                <a:cxn ang="0">
                  <a:pos x="T8" y="T9"/>
                </a:cxn>
              </a:cxnLst>
              <a:rect l="0" t="0" r="r" b="b"/>
              <a:pathLst>
                <a:path w="1259" h="539">
                  <a:moveTo>
                    <a:pt x="0" y="0"/>
                  </a:moveTo>
                  <a:cubicBezTo>
                    <a:pt x="34" y="110"/>
                    <a:pt x="97" y="213"/>
                    <a:pt x="189" y="296"/>
                  </a:cubicBezTo>
                  <a:cubicBezTo>
                    <a:pt x="459" y="539"/>
                    <a:pt x="875" y="517"/>
                    <a:pt x="1119" y="247"/>
                  </a:cubicBezTo>
                  <a:cubicBezTo>
                    <a:pt x="1185" y="173"/>
                    <a:pt x="1231" y="89"/>
                    <a:pt x="1259" y="0"/>
                  </a:cubicBezTo>
                  <a:lnTo>
                    <a:pt x="0" y="0"/>
                  </a:ln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2" name="Freeform 87">
              <a:extLst>
                <a:ext uri="{FF2B5EF4-FFF2-40B4-BE49-F238E27FC236}">
                  <a16:creationId xmlns:a16="http://schemas.microsoft.com/office/drawing/2014/main" id="{F68B589E-8F41-41C5-815C-871893F77A71}"/>
                </a:ext>
              </a:extLst>
            </p:cNvPr>
            <p:cNvSpPr>
              <a:spLocks/>
            </p:cNvSpPr>
            <p:nvPr/>
          </p:nvSpPr>
          <p:spPr bwMode="auto">
            <a:xfrm>
              <a:off x="2764" y="-3407"/>
              <a:ext cx="2173" cy="768"/>
            </a:xfrm>
            <a:custGeom>
              <a:avLst/>
              <a:gdLst>
                <a:gd name="T0" fmla="*/ 7 w 919"/>
                <a:gd name="T1" fmla="*/ 21 h 325"/>
                <a:gd name="T2" fmla="*/ 88 w 919"/>
                <a:gd name="T3" fmla="*/ 181 h 325"/>
                <a:gd name="T4" fmla="*/ 240 w 919"/>
                <a:gd name="T5" fmla="*/ 50 h 325"/>
                <a:gd name="T6" fmla="*/ 270 w 919"/>
                <a:gd name="T7" fmla="*/ 48 h 325"/>
                <a:gd name="T8" fmla="*/ 463 w 919"/>
                <a:gd name="T9" fmla="*/ 70 h 325"/>
                <a:gd name="T10" fmla="*/ 540 w 919"/>
                <a:gd name="T11" fmla="*/ 99 h 325"/>
                <a:gd name="T12" fmla="*/ 634 w 919"/>
                <a:gd name="T13" fmla="*/ 162 h 325"/>
                <a:gd name="T14" fmla="*/ 727 w 919"/>
                <a:gd name="T15" fmla="*/ 232 h 325"/>
                <a:gd name="T16" fmla="*/ 880 w 919"/>
                <a:gd name="T17" fmla="*/ 289 h 325"/>
                <a:gd name="T18" fmla="*/ 779 w 919"/>
                <a:gd name="T19" fmla="*/ 163 h 325"/>
                <a:gd name="T20" fmla="*/ 709 w 919"/>
                <a:gd name="T21" fmla="*/ 97 h 325"/>
                <a:gd name="T22" fmla="*/ 649 w 919"/>
                <a:gd name="T23" fmla="*/ 36 h 325"/>
                <a:gd name="T24" fmla="*/ 647 w 919"/>
                <a:gd name="T25" fmla="*/ 0 h 325"/>
                <a:gd name="T26" fmla="*/ 0 w 919"/>
                <a:gd name="T27" fmla="*/ 0 h 325"/>
                <a:gd name="T28" fmla="*/ 7 w 919"/>
                <a:gd name="T2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9" h="325">
                  <a:moveTo>
                    <a:pt x="7" y="21"/>
                  </a:moveTo>
                  <a:cubicBezTo>
                    <a:pt x="37" y="108"/>
                    <a:pt x="87" y="182"/>
                    <a:pt x="88" y="181"/>
                  </a:cubicBezTo>
                  <a:cubicBezTo>
                    <a:pt x="99" y="169"/>
                    <a:pt x="215" y="51"/>
                    <a:pt x="240" y="50"/>
                  </a:cubicBezTo>
                  <a:cubicBezTo>
                    <a:pt x="253" y="47"/>
                    <a:pt x="256" y="47"/>
                    <a:pt x="270" y="48"/>
                  </a:cubicBezTo>
                  <a:cubicBezTo>
                    <a:pt x="336" y="59"/>
                    <a:pt x="403" y="65"/>
                    <a:pt x="463" y="70"/>
                  </a:cubicBezTo>
                  <a:cubicBezTo>
                    <a:pt x="484" y="75"/>
                    <a:pt x="517" y="87"/>
                    <a:pt x="540" y="99"/>
                  </a:cubicBezTo>
                  <a:cubicBezTo>
                    <a:pt x="578" y="119"/>
                    <a:pt x="608" y="145"/>
                    <a:pt x="634" y="162"/>
                  </a:cubicBezTo>
                  <a:cubicBezTo>
                    <a:pt x="661" y="189"/>
                    <a:pt x="695" y="207"/>
                    <a:pt x="727" y="232"/>
                  </a:cubicBezTo>
                  <a:cubicBezTo>
                    <a:pt x="773" y="268"/>
                    <a:pt x="854" y="325"/>
                    <a:pt x="880" y="289"/>
                  </a:cubicBezTo>
                  <a:cubicBezTo>
                    <a:pt x="919" y="239"/>
                    <a:pt x="800" y="183"/>
                    <a:pt x="779" y="163"/>
                  </a:cubicBezTo>
                  <a:cubicBezTo>
                    <a:pt x="755" y="139"/>
                    <a:pt x="727" y="114"/>
                    <a:pt x="709" y="97"/>
                  </a:cubicBezTo>
                  <a:cubicBezTo>
                    <a:pt x="697" y="86"/>
                    <a:pt x="662" y="53"/>
                    <a:pt x="649" y="36"/>
                  </a:cubicBezTo>
                  <a:cubicBezTo>
                    <a:pt x="642" y="26"/>
                    <a:pt x="642" y="11"/>
                    <a:pt x="647" y="0"/>
                  </a:cubicBezTo>
                  <a:cubicBezTo>
                    <a:pt x="0" y="0"/>
                    <a:pt x="0" y="0"/>
                    <a:pt x="0" y="0"/>
                  </a:cubicBezTo>
                  <a:cubicBezTo>
                    <a:pt x="2" y="7"/>
                    <a:pt x="4" y="15"/>
                    <a:pt x="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3" name="Freeform 88">
              <a:extLst>
                <a:ext uri="{FF2B5EF4-FFF2-40B4-BE49-F238E27FC236}">
                  <a16:creationId xmlns:a16="http://schemas.microsoft.com/office/drawing/2014/main" id="{68B58E9A-FBD5-4C0B-9A79-B303BF5746E1}"/>
                </a:ext>
              </a:extLst>
            </p:cNvPr>
            <p:cNvSpPr>
              <a:spLocks/>
            </p:cNvSpPr>
            <p:nvPr/>
          </p:nvSpPr>
          <p:spPr bwMode="auto">
            <a:xfrm>
              <a:off x="4322" y="-3407"/>
              <a:ext cx="1097" cy="414"/>
            </a:xfrm>
            <a:custGeom>
              <a:avLst/>
              <a:gdLst>
                <a:gd name="T0" fmla="*/ 298 w 464"/>
                <a:gd name="T1" fmla="*/ 13 h 175"/>
                <a:gd name="T2" fmla="*/ 274 w 464"/>
                <a:gd name="T3" fmla="*/ 0 h 175"/>
                <a:gd name="T4" fmla="*/ 0 w 464"/>
                <a:gd name="T5" fmla="*/ 0 h 175"/>
                <a:gd name="T6" fmla="*/ 140 w 464"/>
                <a:gd name="T7" fmla="*/ 55 h 175"/>
                <a:gd name="T8" fmla="*/ 273 w 464"/>
                <a:gd name="T9" fmla="*/ 100 h 175"/>
                <a:gd name="T10" fmla="*/ 448 w 464"/>
                <a:gd name="T11" fmla="*/ 108 h 175"/>
                <a:gd name="T12" fmla="*/ 298 w 464"/>
                <a:gd name="T13" fmla="*/ 13 h 175"/>
              </a:gdLst>
              <a:ahLst/>
              <a:cxnLst>
                <a:cxn ang="0">
                  <a:pos x="T0" y="T1"/>
                </a:cxn>
                <a:cxn ang="0">
                  <a:pos x="T2" y="T3"/>
                </a:cxn>
                <a:cxn ang="0">
                  <a:pos x="T4" y="T5"/>
                </a:cxn>
                <a:cxn ang="0">
                  <a:pos x="T6" y="T7"/>
                </a:cxn>
                <a:cxn ang="0">
                  <a:pos x="T8" y="T9"/>
                </a:cxn>
                <a:cxn ang="0">
                  <a:pos x="T10" y="T11"/>
                </a:cxn>
                <a:cxn ang="0">
                  <a:pos x="T12" y="T13"/>
                </a:cxn>
              </a:cxnLst>
              <a:rect l="0" t="0" r="r" b="b"/>
              <a:pathLst>
                <a:path w="464" h="175">
                  <a:moveTo>
                    <a:pt x="298" y="13"/>
                  </a:moveTo>
                  <a:cubicBezTo>
                    <a:pt x="290" y="9"/>
                    <a:pt x="282" y="4"/>
                    <a:pt x="274" y="0"/>
                  </a:cubicBezTo>
                  <a:cubicBezTo>
                    <a:pt x="0" y="0"/>
                    <a:pt x="0" y="0"/>
                    <a:pt x="0" y="0"/>
                  </a:cubicBezTo>
                  <a:cubicBezTo>
                    <a:pt x="51" y="13"/>
                    <a:pt x="100" y="40"/>
                    <a:pt x="140" y="55"/>
                  </a:cubicBezTo>
                  <a:cubicBezTo>
                    <a:pt x="185" y="73"/>
                    <a:pt x="188" y="77"/>
                    <a:pt x="273" y="100"/>
                  </a:cubicBezTo>
                  <a:cubicBezTo>
                    <a:pt x="327" y="115"/>
                    <a:pt x="430" y="175"/>
                    <a:pt x="448" y="108"/>
                  </a:cubicBezTo>
                  <a:cubicBezTo>
                    <a:pt x="464" y="49"/>
                    <a:pt x="378" y="48"/>
                    <a:pt x="29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4" name="Freeform 89">
              <a:extLst>
                <a:ext uri="{FF2B5EF4-FFF2-40B4-BE49-F238E27FC236}">
                  <a16:creationId xmlns:a16="http://schemas.microsoft.com/office/drawing/2014/main" id="{22C08BF4-D46C-42A6-A64A-7FA661A2DA4F}"/>
                </a:ext>
              </a:extLst>
            </p:cNvPr>
            <p:cNvSpPr>
              <a:spLocks/>
            </p:cNvSpPr>
            <p:nvPr/>
          </p:nvSpPr>
          <p:spPr bwMode="auto">
            <a:xfrm>
              <a:off x="3700" y="2675"/>
              <a:ext cx="1125" cy="1123"/>
            </a:xfrm>
            <a:custGeom>
              <a:avLst/>
              <a:gdLst>
                <a:gd name="T0" fmla="*/ 19 w 476"/>
                <a:gd name="T1" fmla="*/ 271 h 475"/>
                <a:gd name="T2" fmla="*/ 204 w 476"/>
                <a:gd name="T3" fmla="*/ 19 h 475"/>
                <a:gd name="T4" fmla="*/ 457 w 476"/>
                <a:gd name="T5" fmla="*/ 204 h 475"/>
                <a:gd name="T6" fmla="*/ 272 w 476"/>
                <a:gd name="T7" fmla="*/ 456 h 475"/>
                <a:gd name="T8" fmla="*/ 19 w 476"/>
                <a:gd name="T9" fmla="*/ 271 h 475"/>
              </a:gdLst>
              <a:ahLst/>
              <a:cxnLst>
                <a:cxn ang="0">
                  <a:pos x="T0" y="T1"/>
                </a:cxn>
                <a:cxn ang="0">
                  <a:pos x="T2" y="T3"/>
                </a:cxn>
                <a:cxn ang="0">
                  <a:pos x="T4" y="T5"/>
                </a:cxn>
                <a:cxn ang="0">
                  <a:pos x="T6" y="T7"/>
                </a:cxn>
                <a:cxn ang="0">
                  <a:pos x="T8" y="T9"/>
                </a:cxn>
              </a:cxnLst>
              <a:rect l="0" t="0" r="r" b="b"/>
              <a:pathLst>
                <a:path w="476" h="475">
                  <a:moveTo>
                    <a:pt x="19" y="271"/>
                  </a:moveTo>
                  <a:cubicBezTo>
                    <a:pt x="0" y="150"/>
                    <a:pt x="83" y="37"/>
                    <a:pt x="204" y="19"/>
                  </a:cubicBezTo>
                  <a:cubicBezTo>
                    <a:pt x="325" y="0"/>
                    <a:pt x="438" y="83"/>
                    <a:pt x="457" y="204"/>
                  </a:cubicBezTo>
                  <a:cubicBezTo>
                    <a:pt x="476" y="325"/>
                    <a:pt x="393" y="438"/>
                    <a:pt x="272" y="456"/>
                  </a:cubicBezTo>
                  <a:cubicBezTo>
                    <a:pt x="151" y="475"/>
                    <a:pt x="38" y="392"/>
                    <a:pt x="19" y="271"/>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5" name="Freeform 90">
              <a:extLst>
                <a:ext uri="{FF2B5EF4-FFF2-40B4-BE49-F238E27FC236}">
                  <a16:creationId xmlns:a16="http://schemas.microsoft.com/office/drawing/2014/main" id="{61AA1FE3-76FD-4A6A-9A0A-DAB0F9326EAD}"/>
                </a:ext>
              </a:extLst>
            </p:cNvPr>
            <p:cNvSpPr>
              <a:spLocks/>
            </p:cNvSpPr>
            <p:nvPr/>
          </p:nvSpPr>
          <p:spPr bwMode="auto">
            <a:xfrm>
              <a:off x="3878" y="2786"/>
              <a:ext cx="843" cy="974"/>
            </a:xfrm>
            <a:custGeom>
              <a:avLst/>
              <a:gdLst>
                <a:gd name="T0" fmla="*/ 37 w 357"/>
                <a:gd name="T1" fmla="*/ 373 h 412"/>
                <a:gd name="T2" fmla="*/ 24 w 357"/>
                <a:gd name="T3" fmla="*/ 298 h 412"/>
                <a:gd name="T4" fmla="*/ 17 w 357"/>
                <a:gd name="T5" fmla="*/ 266 h 412"/>
                <a:gd name="T6" fmla="*/ 12 w 357"/>
                <a:gd name="T7" fmla="*/ 207 h 412"/>
                <a:gd name="T8" fmla="*/ 14 w 357"/>
                <a:gd name="T9" fmla="*/ 184 h 412"/>
                <a:gd name="T10" fmla="*/ 15 w 357"/>
                <a:gd name="T11" fmla="*/ 152 h 412"/>
                <a:gd name="T12" fmla="*/ 14 w 357"/>
                <a:gd name="T13" fmla="*/ 123 h 412"/>
                <a:gd name="T14" fmla="*/ 10 w 357"/>
                <a:gd name="T15" fmla="*/ 103 h 412"/>
                <a:gd name="T16" fmla="*/ 8 w 357"/>
                <a:gd name="T17" fmla="*/ 76 h 412"/>
                <a:gd name="T18" fmla="*/ 34 w 357"/>
                <a:gd name="T19" fmla="*/ 90 h 412"/>
                <a:gd name="T20" fmla="*/ 49 w 357"/>
                <a:gd name="T21" fmla="*/ 130 h 412"/>
                <a:gd name="T22" fmla="*/ 54 w 357"/>
                <a:gd name="T23" fmla="*/ 165 h 412"/>
                <a:gd name="T24" fmla="*/ 68 w 357"/>
                <a:gd name="T25" fmla="*/ 183 h 412"/>
                <a:gd name="T26" fmla="*/ 97 w 357"/>
                <a:gd name="T27" fmla="*/ 157 h 412"/>
                <a:gd name="T28" fmla="*/ 119 w 357"/>
                <a:gd name="T29" fmla="*/ 125 h 412"/>
                <a:gd name="T30" fmla="*/ 147 w 357"/>
                <a:gd name="T31" fmla="*/ 78 h 412"/>
                <a:gd name="T32" fmla="*/ 171 w 357"/>
                <a:gd name="T33" fmla="*/ 45 h 412"/>
                <a:gd name="T34" fmla="*/ 214 w 357"/>
                <a:gd name="T35" fmla="*/ 9 h 412"/>
                <a:gd name="T36" fmla="*/ 198 w 357"/>
                <a:gd name="T37" fmla="*/ 63 h 412"/>
                <a:gd name="T38" fmla="*/ 180 w 357"/>
                <a:gd name="T39" fmla="*/ 98 h 412"/>
                <a:gd name="T40" fmla="*/ 161 w 357"/>
                <a:gd name="T41" fmla="*/ 140 h 412"/>
                <a:gd name="T42" fmla="*/ 170 w 357"/>
                <a:gd name="T43" fmla="*/ 154 h 412"/>
                <a:gd name="T44" fmla="*/ 218 w 357"/>
                <a:gd name="T45" fmla="*/ 117 h 412"/>
                <a:gd name="T46" fmla="*/ 241 w 357"/>
                <a:gd name="T47" fmla="*/ 101 h 412"/>
                <a:gd name="T48" fmla="*/ 259 w 357"/>
                <a:gd name="T49" fmla="*/ 90 h 412"/>
                <a:gd name="T50" fmla="*/ 313 w 357"/>
                <a:gd name="T51" fmla="*/ 71 h 412"/>
                <a:gd name="T52" fmla="*/ 278 w 357"/>
                <a:gd name="T53" fmla="*/ 116 h 412"/>
                <a:gd name="T54" fmla="*/ 239 w 357"/>
                <a:gd name="T55" fmla="*/ 149 h 412"/>
                <a:gd name="T56" fmla="*/ 196 w 357"/>
                <a:gd name="T57" fmla="*/ 183 h 412"/>
                <a:gd name="T58" fmla="*/ 208 w 357"/>
                <a:gd name="T59" fmla="*/ 188 h 412"/>
                <a:gd name="T60" fmla="*/ 243 w 357"/>
                <a:gd name="T61" fmla="*/ 169 h 412"/>
                <a:gd name="T62" fmla="*/ 286 w 357"/>
                <a:gd name="T63" fmla="*/ 149 h 412"/>
                <a:gd name="T64" fmla="*/ 343 w 357"/>
                <a:gd name="T65" fmla="*/ 130 h 412"/>
                <a:gd name="T66" fmla="*/ 304 w 357"/>
                <a:gd name="T67" fmla="*/ 175 h 412"/>
                <a:gd name="T68" fmla="*/ 264 w 357"/>
                <a:gd name="T69" fmla="*/ 199 h 412"/>
                <a:gd name="T70" fmla="*/ 217 w 357"/>
                <a:gd name="T71" fmla="*/ 227 h 412"/>
                <a:gd name="T72" fmla="*/ 227 w 357"/>
                <a:gd name="T73" fmla="*/ 235 h 412"/>
                <a:gd name="T74" fmla="*/ 255 w 357"/>
                <a:gd name="T75" fmla="*/ 232 h 412"/>
                <a:gd name="T76" fmla="*/ 288 w 357"/>
                <a:gd name="T77" fmla="*/ 228 h 412"/>
                <a:gd name="T78" fmla="*/ 342 w 357"/>
                <a:gd name="T79" fmla="*/ 228 h 412"/>
                <a:gd name="T80" fmla="*/ 294 w 357"/>
                <a:gd name="T81" fmla="*/ 256 h 412"/>
                <a:gd name="T82" fmla="*/ 257 w 357"/>
                <a:gd name="T83" fmla="*/ 265 h 412"/>
                <a:gd name="T84" fmla="*/ 220 w 357"/>
                <a:gd name="T85" fmla="*/ 276 h 412"/>
                <a:gd name="T86" fmla="*/ 196 w 357"/>
                <a:gd name="T87" fmla="*/ 290 h 412"/>
                <a:gd name="T88" fmla="*/ 149 w 357"/>
                <a:gd name="T89" fmla="*/ 336 h 412"/>
                <a:gd name="T90" fmla="*/ 143 w 357"/>
                <a:gd name="T91" fmla="*/ 344 h 412"/>
                <a:gd name="T92" fmla="*/ 145 w 357"/>
                <a:gd name="T93" fmla="*/ 412 h 412"/>
                <a:gd name="T94" fmla="*/ 86 w 357"/>
                <a:gd name="T95" fmla="*/ 399 h 412"/>
                <a:gd name="T96" fmla="*/ 37 w 357"/>
                <a:gd name="T97" fmla="*/ 37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7" h="412">
                  <a:moveTo>
                    <a:pt x="37" y="373"/>
                  </a:moveTo>
                  <a:cubicBezTo>
                    <a:pt x="37" y="357"/>
                    <a:pt x="22" y="312"/>
                    <a:pt x="24" y="298"/>
                  </a:cubicBezTo>
                  <a:cubicBezTo>
                    <a:pt x="24" y="298"/>
                    <a:pt x="17" y="276"/>
                    <a:pt x="17" y="266"/>
                  </a:cubicBezTo>
                  <a:cubicBezTo>
                    <a:pt x="17" y="245"/>
                    <a:pt x="12" y="217"/>
                    <a:pt x="12" y="207"/>
                  </a:cubicBezTo>
                  <a:cubicBezTo>
                    <a:pt x="12" y="195"/>
                    <a:pt x="13" y="196"/>
                    <a:pt x="14" y="184"/>
                  </a:cubicBezTo>
                  <a:cubicBezTo>
                    <a:pt x="14" y="173"/>
                    <a:pt x="14" y="167"/>
                    <a:pt x="15" y="152"/>
                  </a:cubicBezTo>
                  <a:cubicBezTo>
                    <a:pt x="15" y="143"/>
                    <a:pt x="14" y="133"/>
                    <a:pt x="14" y="123"/>
                  </a:cubicBezTo>
                  <a:cubicBezTo>
                    <a:pt x="13" y="116"/>
                    <a:pt x="12" y="110"/>
                    <a:pt x="10" y="103"/>
                  </a:cubicBezTo>
                  <a:cubicBezTo>
                    <a:pt x="7" y="93"/>
                    <a:pt x="0" y="79"/>
                    <a:pt x="8" y="76"/>
                  </a:cubicBezTo>
                  <a:cubicBezTo>
                    <a:pt x="18" y="72"/>
                    <a:pt x="29" y="82"/>
                    <a:pt x="34" y="90"/>
                  </a:cubicBezTo>
                  <a:cubicBezTo>
                    <a:pt x="41" y="100"/>
                    <a:pt x="48" y="107"/>
                    <a:pt x="49" y="130"/>
                  </a:cubicBezTo>
                  <a:cubicBezTo>
                    <a:pt x="52" y="142"/>
                    <a:pt x="53" y="154"/>
                    <a:pt x="54" y="165"/>
                  </a:cubicBezTo>
                  <a:cubicBezTo>
                    <a:pt x="54" y="165"/>
                    <a:pt x="55" y="183"/>
                    <a:pt x="68" y="183"/>
                  </a:cubicBezTo>
                  <a:cubicBezTo>
                    <a:pt x="75" y="184"/>
                    <a:pt x="89" y="167"/>
                    <a:pt x="97" y="157"/>
                  </a:cubicBezTo>
                  <a:cubicBezTo>
                    <a:pt x="106" y="145"/>
                    <a:pt x="113" y="135"/>
                    <a:pt x="119" y="125"/>
                  </a:cubicBezTo>
                  <a:cubicBezTo>
                    <a:pt x="129" y="110"/>
                    <a:pt x="136" y="95"/>
                    <a:pt x="147" y="78"/>
                  </a:cubicBezTo>
                  <a:cubicBezTo>
                    <a:pt x="155" y="64"/>
                    <a:pt x="166" y="54"/>
                    <a:pt x="171" y="45"/>
                  </a:cubicBezTo>
                  <a:cubicBezTo>
                    <a:pt x="186" y="22"/>
                    <a:pt x="198" y="0"/>
                    <a:pt x="214" y="9"/>
                  </a:cubicBezTo>
                  <a:cubicBezTo>
                    <a:pt x="218" y="11"/>
                    <a:pt x="231" y="16"/>
                    <a:pt x="198" y="63"/>
                  </a:cubicBezTo>
                  <a:cubicBezTo>
                    <a:pt x="194" y="73"/>
                    <a:pt x="187" y="84"/>
                    <a:pt x="180" y="98"/>
                  </a:cubicBezTo>
                  <a:cubicBezTo>
                    <a:pt x="174" y="114"/>
                    <a:pt x="164" y="125"/>
                    <a:pt x="161" y="140"/>
                  </a:cubicBezTo>
                  <a:cubicBezTo>
                    <a:pt x="160" y="146"/>
                    <a:pt x="164" y="154"/>
                    <a:pt x="170" y="154"/>
                  </a:cubicBezTo>
                  <a:cubicBezTo>
                    <a:pt x="175" y="154"/>
                    <a:pt x="200" y="127"/>
                    <a:pt x="218" y="117"/>
                  </a:cubicBezTo>
                  <a:cubicBezTo>
                    <a:pt x="230" y="110"/>
                    <a:pt x="227" y="110"/>
                    <a:pt x="241" y="101"/>
                  </a:cubicBezTo>
                  <a:cubicBezTo>
                    <a:pt x="244" y="99"/>
                    <a:pt x="254" y="93"/>
                    <a:pt x="259" y="90"/>
                  </a:cubicBezTo>
                  <a:cubicBezTo>
                    <a:pt x="278" y="77"/>
                    <a:pt x="299" y="54"/>
                    <a:pt x="313" y="71"/>
                  </a:cubicBezTo>
                  <a:cubicBezTo>
                    <a:pt x="328" y="90"/>
                    <a:pt x="292" y="104"/>
                    <a:pt x="278" y="116"/>
                  </a:cubicBezTo>
                  <a:cubicBezTo>
                    <a:pt x="262" y="128"/>
                    <a:pt x="251" y="141"/>
                    <a:pt x="239" y="149"/>
                  </a:cubicBezTo>
                  <a:cubicBezTo>
                    <a:pt x="229" y="156"/>
                    <a:pt x="221" y="164"/>
                    <a:pt x="196" y="183"/>
                  </a:cubicBezTo>
                  <a:cubicBezTo>
                    <a:pt x="198" y="184"/>
                    <a:pt x="194" y="186"/>
                    <a:pt x="208" y="188"/>
                  </a:cubicBezTo>
                  <a:cubicBezTo>
                    <a:pt x="208" y="188"/>
                    <a:pt x="224" y="179"/>
                    <a:pt x="243" y="169"/>
                  </a:cubicBezTo>
                  <a:cubicBezTo>
                    <a:pt x="256" y="163"/>
                    <a:pt x="273" y="155"/>
                    <a:pt x="286" y="149"/>
                  </a:cubicBezTo>
                  <a:cubicBezTo>
                    <a:pt x="313" y="136"/>
                    <a:pt x="331" y="114"/>
                    <a:pt x="343" y="130"/>
                  </a:cubicBezTo>
                  <a:cubicBezTo>
                    <a:pt x="357" y="150"/>
                    <a:pt x="319" y="164"/>
                    <a:pt x="304" y="175"/>
                  </a:cubicBezTo>
                  <a:cubicBezTo>
                    <a:pt x="279" y="192"/>
                    <a:pt x="278" y="191"/>
                    <a:pt x="264" y="199"/>
                  </a:cubicBezTo>
                  <a:cubicBezTo>
                    <a:pt x="250" y="207"/>
                    <a:pt x="231" y="215"/>
                    <a:pt x="217" y="227"/>
                  </a:cubicBezTo>
                  <a:cubicBezTo>
                    <a:pt x="218" y="231"/>
                    <a:pt x="223" y="234"/>
                    <a:pt x="227" y="235"/>
                  </a:cubicBezTo>
                  <a:cubicBezTo>
                    <a:pt x="234" y="235"/>
                    <a:pt x="250" y="233"/>
                    <a:pt x="255" y="232"/>
                  </a:cubicBezTo>
                  <a:cubicBezTo>
                    <a:pt x="264" y="231"/>
                    <a:pt x="276" y="229"/>
                    <a:pt x="288" y="228"/>
                  </a:cubicBezTo>
                  <a:cubicBezTo>
                    <a:pt x="297" y="226"/>
                    <a:pt x="337" y="207"/>
                    <a:pt x="342" y="228"/>
                  </a:cubicBezTo>
                  <a:cubicBezTo>
                    <a:pt x="346" y="242"/>
                    <a:pt x="314" y="252"/>
                    <a:pt x="294" y="256"/>
                  </a:cubicBezTo>
                  <a:cubicBezTo>
                    <a:pt x="281" y="259"/>
                    <a:pt x="269" y="264"/>
                    <a:pt x="257" y="265"/>
                  </a:cubicBezTo>
                  <a:cubicBezTo>
                    <a:pt x="246" y="268"/>
                    <a:pt x="234" y="271"/>
                    <a:pt x="220" y="276"/>
                  </a:cubicBezTo>
                  <a:cubicBezTo>
                    <a:pt x="212" y="280"/>
                    <a:pt x="202" y="286"/>
                    <a:pt x="196" y="290"/>
                  </a:cubicBezTo>
                  <a:cubicBezTo>
                    <a:pt x="182" y="305"/>
                    <a:pt x="166" y="321"/>
                    <a:pt x="149" y="336"/>
                  </a:cubicBezTo>
                  <a:cubicBezTo>
                    <a:pt x="146" y="339"/>
                    <a:pt x="146" y="340"/>
                    <a:pt x="143" y="344"/>
                  </a:cubicBezTo>
                  <a:cubicBezTo>
                    <a:pt x="139" y="351"/>
                    <a:pt x="144" y="406"/>
                    <a:pt x="145" y="412"/>
                  </a:cubicBezTo>
                  <a:cubicBezTo>
                    <a:pt x="145" y="412"/>
                    <a:pt x="115" y="410"/>
                    <a:pt x="86" y="399"/>
                  </a:cubicBezTo>
                  <a:cubicBezTo>
                    <a:pt x="65" y="392"/>
                    <a:pt x="37" y="375"/>
                    <a:pt x="37" y="3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6" name="Freeform 91">
              <a:extLst>
                <a:ext uri="{FF2B5EF4-FFF2-40B4-BE49-F238E27FC236}">
                  <a16:creationId xmlns:a16="http://schemas.microsoft.com/office/drawing/2014/main" id="{0F3BDD5E-071C-420A-BC10-44C2D7889FF3}"/>
                </a:ext>
              </a:extLst>
            </p:cNvPr>
            <p:cNvSpPr>
              <a:spLocks/>
            </p:cNvSpPr>
            <p:nvPr/>
          </p:nvSpPr>
          <p:spPr bwMode="auto">
            <a:xfrm>
              <a:off x="4027" y="1422"/>
              <a:ext cx="966" cy="967"/>
            </a:xfrm>
            <a:custGeom>
              <a:avLst/>
              <a:gdLst>
                <a:gd name="T0" fmla="*/ 107 w 409"/>
                <a:gd name="T1" fmla="*/ 54 h 409"/>
                <a:gd name="T2" fmla="*/ 355 w 409"/>
                <a:gd name="T3" fmla="*/ 107 h 409"/>
                <a:gd name="T4" fmla="*/ 302 w 409"/>
                <a:gd name="T5" fmla="*/ 355 h 409"/>
                <a:gd name="T6" fmla="*/ 54 w 409"/>
                <a:gd name="T7" fmla="*/ 302 h 409"/>
                <a:gd name="T8" fmla="*/ 107 w 409"/>
                <a:gd name="T9" fmla="*/ 54 h 409"/>
              </a:gdLst>
              <a:ahLst/>
              <a:cxnLst>
                <a:cxn ang="0">
                  <a:pos x="T0" y="T1"/>
                </a:cxn>
                <a:cxn ang="0">
                  <a:pos x="T2" y="T3"/>
                </a:cxn>
                <a:cxn ang="0">
                  <a:pos x="T4" y="T5"/>
                </a:cxn>
                <a:cxn ang="0">
                  <a:pos x="T6" y="T7"/>
                </a:cxn>
                <a:cxn ang="0">
                  <a:pos x="T8" y="T9"/>
                </a:cxn>
              </a:cxnLst>
              <a:rect l="0" t="0" r="r" b="b"/>
              <a:pathLst>
                <a:path w="409" h="409">
                  <a:moveTo>
                    <a:pt x="107" y="54"/>
                  </a:moveTo>
                  <a:cubicBezTo>
                    <a:pt x="190" y="0"/>
                    <a:pt x="301" y="24"/>
                    <a:pt x="355" y="107"/>
                  </a:cubicBezTo>
                  <a:cubicBezTo>
                    <a:pt x="409" y="190"/>
                    <a:pt x="385" y="301"/>
                    <a:pt x="302" y="355"/>
                  </a:cubicBezTo>
                  <a:cubicBezTo>
                    <a:pt x="219" y="409"/>
                    <a:pt x="108" y="385"/>
                    <a:pt x="54" y="302"/>
                  </a:cubicBezTo>
                  <a:cubicBezTo>
                    <a:pt x="0" y="219"/>
                    <a:pt x="24" y="108"/>
                    <a:pt x="107" y="54"/>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7" name="Freeform 92">
              <a:extLst>
                <a:ext uri="{FF2B5EF4-FFF2-40B4-BE49-F238E27FC236}">
                  <a16:creationId xmlns:a16="http://schemas.microsoft.com/office/drawing/2014/main" id="{727682D6-833A-45C2-BCCD-DBE4DD54FAEA}"/>
                </a:ext>
              </a:extLst>
            </p:cNvPr>
            <p:cNvSpPr>
              <a:spLocks/>
            </p:cNvSpPr>
            <p:nvPr/>
          </p:nvSpPr>
          <p:spPr bwMode="auto">
            <a:xfrm>
              <a:off x="4083" y="1536"/>
              <a:ext cx="787" cy="730"/>
            </a:xfrm>
            <a:custGeom>
              <a:avLst/>
              <a:gdLst>
                <a:gd name="T0" fmla="*/ 4 w 333"/>
                <a:gd name="T1" fmla="*/ 125 h 309"/>
                <a:gd name="T2" fmla="*/ 55 w 333"/>
                <a:gd name="T3" fmla="*/ 89 h 309"/>
                <a:gd name="T4" fmla="*/ 77 w 333"/>
                <a:gd name="T5" fmla="*/ 74 h 309"/>
                <a:gd name="T6" fmla="*/ 118 w 333"/>
                <a:gd name="T7" fmla="*/ 51 h 309"/>
                <a:gd name="T8" fmla="*/ 136 w 333"/>
                <a:gd name="T9" fmla="*/ 45 h 309"/>
                <a:gd name="T10" fmla="*/ 160 w 333"/>
                <a:gd name="T11" fmla="*/ 34 h 309"/>
                <a:gd name="T12" fmla="*/ 181 w 333"/>
                <a:gd name="T13" fmla="*/ 24 h 309"/>
                <a:gd name="T14" fmla="*/ 194 w 333"/>
                <a:gd name="T15" fmla="*/ 15 h 309"/>
                <a:gd name="T16" fmla="*/ 214 w 333"/>
                <a:gd name="T17" fmla="*/ 5 h 309"/>
                <a:gd name="T18" fmla="*/ 212 w 333"/>
                <a:gd name="T19" fmla="*/ 28 h 309"/>
                <a:gd name="T20" fmla="*/ 187 w 333"/>
                <a:gd name="T21" fmla="*/ 53 h 309"/>
                <a:gd name="T22" fmla="*/ 164 w 333"/>
                <a:gd name="T23" fmla="*/ 68 h 309"/>
                <a:gd name="T24" fmla="*/ 154 w 333"/>
                <a:gd name="T25" fmla="*/ 84 h 309"/>
                <a:gd name="T26" fmla="*/ 184 w 333"/>
                <a:gd name="T27" fmla="*/ 97 h 309"/>
                <a:gd name="T28" fmla="*/ 215 w 333"/>
                <a:gd name="T29" fmla="*/ 103 h 309"/>
                <a:gd name="T30" fmla="*/ 258 w 333"/>
                <a:gd name="T31" fmla="*/ 107 h 309"/>
                <a:gd name="T32" fmla="*/ 290 w 333"/>
                <a:gd name="T33" fmla="*/ 115 h 309"/>
                <a:gd name="T34" fmla="*/ 331 w 333"/>
                <a:gd name="T35" fmla="*/ 134 h 309"/>
                <a:gd name="T36" fmla="*/ 286 w 333"/>
                <a:gd name="T37" fmla="*/ 140 h 309"/>
                <a:gd name="T38" fmla="*/ 254 w 333"/>
                <a:gd name="T39" fmla="*/ 139 h 309"/>
                <a:gd name="T40" fmla="*/ 217 w 333"/>
                <a:gd name="T41" fmla="*/ 138 h 309"/>
                <a:gd name="T42" fmla="*/ 210 w 333"/>
                <a:gd name="T43" fmla="*/ 150 h 309"/>
                <a:gd name="T44" fmla="*/ 253 w 333"/>
                <a:gd name="T45" fmla="*/ 173 h 309"/>
                <a:gd name="T46" fmla="*/ 273 w 333"/>
                <a:gd name="T47" fmla="*/ 184 h 309"/>
                <a:gd name="T48" fmla="*/ 287 w 333"/>
                <a:gd name="T49" fmla="*/ 194 h 309"/>
                <a:gd name="T50" fmla="*/ 318 w 333"/>
                <a:gd name="T51" fmla="*/ 228 h 309"/>
                <a:gd name="T52" fmla="*/ 273 w 333"/>
                <a:gd name="T53" fmla="*/ 217 h 309"/>
                <a:gd name="T54" fmla="*/ 237 w 333"/>
                <a:gd name="T55" fmla="*/ 199 h 309"/>
                <a:gd name="T56" fmla="*/ 197 w 333"/>
                <a:gd name="T57" fmla="*/ 179 h 309"/>
                <a:gd name="T58" fmla="*/ 197 w 333"/>
                <a:gd name="T59" fmla="*/ 189 h 309"/>
                <a:gd name="T60" fmla="*/ 223 w 333"/>
                <a:gd name="T61" fmla="*/ 208 h 309"/>
                <a:gd name="T62" fmla="*/ 252 w 333"/>
                <a:gd name="T63" fmla="*/ 234 h 309"/>
                <a:gd name="T64" fmla="*/ 285 w 333"/>
                <a:gd name="T65" fmla="*/ 270 h 309"/>
                <a:gd name="T66" fmla="*/ 239 w 333"/>
                <a:gd name="T67" fmla="*/ 255 h 309"/>
                <a:gd name="T68" fmla="*/ 207 w 333"/>
                <a:gd name="T69" fmla="*/ 234 h 309"/>
                <a:gd name="T70" fmla="*/ 172 w 333"/>
                <a:gd name="T71" fmla="*/ 208 h 309"/>
                <a:gd name="T72" fmla="*/ 169 w 333"/>
                <a:gd name="T73" fmla="*/ 218 h 309"/>
                <a:gd name="T74" fmla="*/ 181 w 333"/>
                <a:gd name="T75" fmla="*/ 239 h 309"/>
                <a:gd name="T76" fmla="*/ 195 w 333"/>
                <a:gd name="T77" fmla="*/ 261 h 309"/>
                <a:gd name="T78" fmla="*/ 212 w 333"/>
                <a:gd name="T79" fmla="*/ 301 h 309"/>
                <a:gd name="T80" fmla="*/ 176 w 333"/>
                <a:gd name="T81" fmla="*/ 275 h 309"/>
                <a:gd name="T82" fmla="*/ 156 w 333"/>
                <a:gd name="T83" fmla="*/ 251 h 309"/>
                <a:gd name="T84" fmla="*/ 136 w 333"/>
                <a:gd name="T85" fmla="*/ 227 h 309"/>
                <a:gd name="T86" fmla="*/ 118 w 333"/>
                <a:gd name="T87" fmla="*/ 214 h 309"/>
                <a:gd name="T88" fmla="*/ 69 w 333"/>
                <a:gd name="T89" fmla="*/ 195 h 309"/>
                <a:gd name="T90" fmla="*/ 61 w 333"/>
                <a:gd name="T91" fmla="*/ 193 h 309"/>
                <a:gd name="T92" fmla="*/ 11 w 333"/>
                <a:gd name="T93" fmla="*/ 217 h 309"/>
                <a:gd name="T94" fmla="*/ 1 w 333"/>
                <a:gd name="T95" fmla="*/ 169 h 309"/>
                <a:gd name="T96" fmla="*/ 4 w 333"/>
                <a:gd name="T97" fmla="*/ 1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3" h="309">
                  <a:moveTo>
                    <a:pt x="4" y="125"/>
                  </a:moveTo>
                  <a:cubicBezTo>
                    <a:pt x="16" y="119"/>
                    <a:pt x="44" y="93"/>
                    <a:pt x="55" y="89"/>
                  </a:cubicBezTo>
                  <a:cubicBezTo>
                    <a:pt x="55" y="89"/>
                    <a:pt x="69" y="77"/>
                    <a:pt x="77" y="74"/>
                  </a:cubicBezTo>
                  <a:cubicBezTo>
                    <a:pt x="92" y="67"/>
                    <a:pt x="111" y="55"/>
                    <a:pt x="118" y="51"/>
                  </a:cubicBezTo>
                  <a:cubicBezTo>
                    <a:pt x="127" y="47"/>
                    <a:pt x="127" y="48"/>
                    <a:pt x="136" y="45"/>
                  </a:cubicBezTo>
                  <a:cubicBezTo>
                    <a:pt x="144" y="41"/>
                    <a:pt x="149" y="39"/>
                    <a:pt x="160" y="34"/>
                  </a:cubicBezTo>
                  <a:cubicBezTo>
                    <a:pt x="166" y="32"/>
                    <a:pt x="174" y="28"/>
                    <a:pt x="181" y="24"/>
                  </a:cubicBezTo>
                  <a:cubicBezTo>
                    <a:pt x="186" y="21"/>
                    <a:pt x="190" y="19"/>
                    <a:pt x="194" y="15"/>
                  </a:cubicBezTo>
                  <a:cubicBezTo>
                    <a:pt x="201" y="9"/>
                    <a:pt x="209" y="0"/>
                    <a:pt x="214" y="5"/>
                  </a:cubicBezTo>
                  <a:cubicBezTo>
                    <a:pt x="220" y="10"/>
                    <a:pt x="216" y="22"/>
                    <a:pt x="212" y="28"/>
                  </a:cubicBezTo>
                  <a:cubicBezTo>
                    <a:pt x="207" y="37"/>
                    <a:pt x="204" y="44"/>
                    <a:pt x="187" y="53"/>
                  </a:cubicBezTo>
                  <a:cubicBezTo>
                    <a:pt x="180" y="58"/>
                    <a:pt x="171" y="63"/>
                    <a:pt x="164" y="68"/>
                  </a:cubicBezTo>
                  <a:cubicBezTo>
                    <a:pt x="163" y="68"/>
                    <a:pt x="150" y="74"/>
                    <a:pt x="154" y="84"/>
                  </a:cubicBezTo>
                  <a:cubicBezTo>
                    <a:pt x="156" y="89"/>
                    <a:pt x="173" y="94"/>
                    <a:pt x="184" y="97"/>
                  </a:cubicBezTo>
                  <a:cubicBezTo>
                    <a:pt x="195" y="100"/>
                    <a:pt x="205" y="101"/>
                    <a:pt x="215" y="103"/>
                  </a:cubicBezTo>
                  <a:cubicBezTo>
                    <a:pt x="229" y="104"/>
                    <a:pt x="242" y="105"/>
                    <a:pt x="258" y="107"/>
                  </a:cubicBezTo>
                  <a:cubicBezTo>
                    <a:pt x="271" y="108"/>
                    <a:pt x="282" y="113"/>
                    <a:pt x="290" y="115"/>
                  </a:cubicBezTo>
                  <a:cubicBezTo>
                    <a:pt x="312" y="118"/>
                    <a:pt x="333" y="119"/>
                    <a:pt x="331" y="134"/>
                  </a:cubicBezTo>
                  <a:cubicBezTo>
                    <a:pt x="331" y="138"/>
                    <a:pt x="332" y="149"/>
                    <a:pt x="286" y="140"/>
                  </a:cubicBezTo>
                  <a:cubicBezTo>
                    <a:pt x="278" y="140"/>
                    <a:pt x="267" y="139"/>
                    <a:pt x="254" y="139"/>
                  </a:cubicBezTo>
                  <a:cubicBezTo>
                    <a:pt x="241" y="139"/>
                    <a:pt x="229" y="136"/>
                    <a:pt x="217" y="138"/>
                  </a:cubicBezTo>
                  <a:cubicBezTo>
                    <a:pt x="213" y="140"/>
                    <a:pt x="208" y="146"/>
                    <a:pt x="210" y="150"/>
                  </a:cubicBezTo>
                  <a:cubicBezTo>
                    <a:pt x="211" y="153"/>
                    <a:pt x="240" y="163"/>
                    <a:pt x="253" y="173"/>
                  </a:cubicBezTo>
                  <a:cubicBezTo>
                    <a:pt x="263" y="180"/>
                    <a:pt x="261" y="177"/>
                    <a:pt x="273" y="184"/>
                  </a:cubicBezTo>
                  <a:cubicBezTo>
                    <a:pt x="275" y="186"/>
                    <a:pt x="283" y="191"/>
                    <a:pt x="287" y="194"/>
                  </a:cubicBezTo>
                  <a:cubicBezTo>
                    <a:pt x="302" y="204"/>
                    <a:pt x="326" y="212"/>
                    <a:pt x="318" y="228"/>
                  </a:cubicBezTo>
                  <a:cubicBezTo>
                    <a:pt x="310" y="245"/>
                    <a:pt x="287" y="223"/>
                    <a:pt x="273" y="217"/>
                  </a:cubicBezTo>
                  <a:cubicBezTo>
                    <a:pt x="259" y="209"/>
                    <a:pt x="246" y="205"/>
                    <a:pt x="237" y="199"/>
                  </a:cubicBezTo>
                  <a:cubicBezTo>
                    <a:pt x="228" y="194"/>
                    <a:pt x="219" y="191"/>
                    <a:pt x="197" y="179"/>
                  </a:cubicBezTo>
                  <a:cubicBezTo>
                    <a:pt x="197" y="180"/>
                    <a:pt x="194" y="178"/>
                    <a:pt x="197" y="189"/>
                  </a:cubicBezTo>
                  <a:cubicBezTo>
                    <a:pt x="197" y="189"/>
                    <a:pt x="209" y="197"/>
                    <a:pt x="223" y="208"/>
                  </a:cubicBezTo>
                  <a:cubicBezTo>
                    <a:pt x="232" y="216"/>
                    <a:pt x="243" y="226"/>
                    <a:pt x="252" y="234"/>
                  </a:cubicBezTo>
                  <a:cubicBezTo>
                    <a:pt x="270" y="249"/>
                    <a:pt x="293" y="255"/>
                    <a:pt x="285" y="270"/>
                  </a:cubicBezTo>
                  <a:cubicBezTo>
                    <a:pt x="275" y="286"/>
                    <a:pt x="252" y="263"/>
                    <a:pt x="239" y="255"/>
                  </a:cubicBezTo>
                  <a:cubicBezTo>
                    <a:pt x="218" y="243"/>
                    <a:pt x="218" y="242"/>
                    <a:pt x="207" y="234"/>
                  </a:cubicBezTo>
                  <a:cubicBezTo>
                    <a:pt x="197" y="227"/>
                    <a:pt x="185" y="215"/>
                    <a:pt x="172" y="208"/>
                  </a:cubicBezTo>
                  <a:cubicBezTo>
                    <a:pt x="169" y="211"/>
                    <a:pt x="168" y="215"/>
                    <a:pt x="169" y="218"/>
                  </a:cubicBezTo>
                  <a:cubicBezTo>
                    <a:pt x="171" y="224"/>
                    <a:pt x="178" y="235"/>
                    <a:pt x="181" y="239"/>
                  </a:cubicBezTo>
                  <a:cubicBezTo>
                    <a:pt x="184" y="244"/>
                    <a:pt x="190" y="253"/>
                    <a:pt x="195" y="261"/>
                  </a:cubicBezTo>
                  <a:cubicBezTo>
                    <a:pt x="199" y="268"/>
                    <a:pt x="226" y="291"/>
                    <a:pt x="212" y="301"/>
                  </a:cubicBezTo>
                  <a:cubicBezTo>
                    <a:pt x="203" y="309"/>
                    <a:pt x="186" y="288"/>
                    <a:pt x="176" y="275"/>
                  </a:cubicBezTo>
                  <a:cubicBezTo>
                    <a:pt x="169" y="266"/>
                    <a:pt x="162" y="259"/>
                    <a:pt x="156" y="251"/>
                  </a:cubicBezTo>
                  <a:cubicBezTo>
                    <a:pt x="151" y="244"/>
                    <a:pt x="145" y="235"/>
                    <a:pt x="136" y="227"/>
                  </a:cubicBezTo>
                  <a:cubicBezTo>
                    <a:pt x="131" y="223"/>
                    <a:pt x="123" y="217"/>
                    <a:pt x="118" y="214"/>
                  </a:cubicBezTo>
                  <a:cubicBezTo>
                    <a:pt x="102" y="209"/>
                    <a:pt x="85" y="202"/>
                    <a:pt x="69" y="195"/>
                  </a:cubicBezTo>
                  <a:cubicBezTo>
                    <a:pt x="65" y="194"/>
                    <a:pt x="64" y="193"/>
                    <a:pt x="61" y="193"/>
                  </a:cubicBezTo>
                  <a:cubicBezTo>
                    <a:pt x="54" y="192"/>
                    <a:pt x="15" y="214"/>
                    <a:pt x="11" y="217"/>
                  </a:cubicBezTo>
                  <a:cubicBezTo>
                    <a:pt x="11" y="217"/>
                    <a:pt x="3" y="194"/>
                    <a:pt x="1" y="169"/>
                  </a:cubicBezTo>
                  <a:cubicBezTo>
                    <a:pt x="0" y="151"/>
                    <a:pt x="3" y="125"/>
                    <a:pt x="4"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8" name="Freeform 93">
              <a:extLst>
                <a:ext uri="{FF2B5EF4-FFF2-40B4-BE49-F238E27FC236}">
                  <a16:creationId xmlns:a16="http://schemas.microsoft.com/office/drawing/2014/main" id="{C2C9DB58-E81D-453E-8723-EFA60D10C800}"/>
                </a:ext>
              </a:extLst>
            </p:cNvPr>
            <p:cNvSpPr>
              <a:spLocks/>
            </p:cNvSpPr>
            <p:nvPr/>
          </p:nvSpPr>
          <p:spPr bwMode="auto">
            <a:xfrm>
              <a:off x="2963" y="-1951"/>
              <a:ext cx="1931" cy="1931"/>
            </a:xfrm>
            <a:custGeom>
              <a:avLst/>
              <a:gdLst>
                <a:gd name="T0" fmla="*/ 727 w 817"/>
                <a:gd name="T1" fmla="*/ 571 h 817"/>
                <a:gd name="T2" fmla="*/ 246 w 817"/>
                <a:gd name="T3" fmla="*/ 727 h 817"/>
                <a:gd name="T4" fmla="*/ 89 w 817"/>
                <a:gd name="T5" fmla="*/ 246 h 817"/>
                <a:gd name="T6" fmla="*/ 571 w 817"/>
                <a:gd name="T7" fmla="*/ 90 h 817"/>
                <a:gd name="T8" fmla="*/ 727 w 817"/>
                <a:gd name="T9" fmla="*/ 571 h 817"/>
              </a:gdLst>
              <a:ahLst/>
              <a:cxnLst>
                <a:cxn ang="0">
                  <a:pos x="T0" y="T1"/>
                </a:cxn>
                <a:cxn ang="0">
                  <a:pos x="T2" y="T3"/>
                </a:cxn>
                <a:cxn ang="0">
                  <a:pos x="T4" y="T5"/>
                </a:cxn>
                <a:cxn ang="0">
                  <a:pos x="T6" y="T7"/>
                </a:cxn>
                <a:cxn ang="0">
                  <a:pos x="T8" y="T9"/>
                </a:cxn>
              </a:cxnLst>
              <a:rect l="0" t="0" r="r" b="b"/>
              <a:pathLst>
                <a:path w="817" h="817">
                  <a:moveTo>
                    <a:pt x="727" y="571"/>
                  </a:moveTo>
                  <a:cubicBezTo>
                    <a:pt x="637" y="747"/>
                    <a:pt x="422" y="817"/>
                    <a:pt x="246" y="727"/>
                  </a:cubicBezTo>
                  <a:cubicBezTo>
                    <a:pt x="70" y="638"/>
                    <a:pt x="0" y="422"/>
                    <a:pt x="89" y="246"/>
                  </a:cubicBezTo>
                  <a:cubicBezTo>
                    <a:pt x="179" y="70"/>
                    <a:pt x="394" y="0"/>
                    <a:pt x="571" y="90"/>
                  </a:cubicBezTo>
                  <a:cubicBezTo>
                    <a:pt x="747" y="180"/>
                    <a:pt x="817" y="395"/>
                    <a:pt x="727" y="571"/>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39" name="Freeform 94">
              <a:extLst>
                <a:ext uri="{FF2B5EF4-FFF2-40B4-BE49-F238E27FC236}">
                  <a16:creationId xmlns:a16="http://schemas.microsoft.com/office/drawing/2014/main" id="{6514D8F5-3261-4B42-986E-D53DDBB95019}"/>
                </a:ext>
              </a:extLst>
            </p:cNvPr>
            <p:cNvSpPr>
              <a:spLocks/>
            </p:cNvSpPr>
            <p:nvPr/>
          </p:nvSpPr>
          <p:spPr bwMode="auto">
            <a:xfrm>
              <a:off x="3296" y="-1802"/>
              <a:ext cx="1234" cy="1534"/>
            </a:xfrm>
            <a:custGeom>
              <a:avLst/>
              <a:gdLst>
                <a:gd name="T0" fmla="*/ 307 w 522"/>
                <a:gd name="T1" fmla="*/ 94 h 649"/>
                <a:gd name="T2" fmla="*/ 360 w 522"/>
                <a:gd name="T3" fmla="*/ 0 h 649"/>
                <a:gd name="T4" fmla="*/ 522 w 522"/>
                <a:gd name="T5" fmla="*/ 94 h 649"/>
                <a:gd name="T6" fmla="*/ 472 w 522"/>
                <a:gd name="T7" fmla="*/ 174 h 649"/>
                <a:gd name="T8" fmla="*/ 481 w 522"/>
                <a:gd name="T9" fmla="*/ 262 h 649"/>
                <a:gd name="T10" fmla="*/ 436 w 522"/>
                <a:gd name="T11" fmla="*/ 385 h 649"/>
                <a:gd name="T12" fmla="*/ 462 w 522"/>
                <a:gd name="T13" fmla="*/ 475 h 649"/>
                <a:gd name="T14" fmla="*/ 473 w 522"/>
                <a:gd name="T15" fmla="*/ 508 h 649"/>
                <a:gd name="T16" fmla="*/ 463 w 522"/>
                <a:gd name="T17" fmla="*/ 558 h 649"/>
                <a:gd name="T18" fmla="*/ 435 w 522"/>
                <a:gd name="T19" fmla="*/ 533 h 649"/>
                <a:gd name="T20" fmla="*/ 421 w 522"/>
                <a:gd name="T21" fmla="*/ 488 h 649"/>
                <a:gd name="T22" fmla="*/ 404 w 522"/>
                <a:gd name="T23" fmla="*/ 445 h 649"/>
                <a:gd name="T24" fmla="*/ 389 w 522"/>
                <a:gd name="T25" fmla="*/ 412 h 649"/>
                <a:gd name="T26" fmla="*/ 372 w 522"/>
                <a:gd name="T27" fmla="*/ 400 h 649"/>
                <a:gd name="T28" fmla="*/ 371 w 522"/>
                <a:gd name="T29" fmla="*/ 418 h 649"/>
                <a:gd name="T30" fmla="*/ 377 w 522"/>
                <a:gd name="T31" fmla="*/ 484 h 649"/>
                <a:gd name="T32" fmla="*/ 378 w 522"/>
                <a:gd name="T33" fmla="*/ 538 h 649"/>
                <a:gd name="T34" fmla="*/ 382 w 522"/>
                <a:gd name="T35" fmla="*/ 594 h 649"/>
                <a:gd name="T36" fmla="*/ 358 w 522"/>
                <a:gd name="T37" fmla="*/ 634 h 649"/>
                <a:gd name="T38" fmla="*/ 334 w 522"/>
                <a:gd name="T39" fmla="*/ 550 h 649"/>
                <a:gd name="T40" fmla="*/ 320 w 522"/>
                <a:gd name="T41" fmla="*/ 473 h 649"/>
                <a:gd name="T42" fmla="*/ 306 w 522"/>
                <a:gd name="T43" fmla="*/ 412 h 649"/>
                <a:gd name="T44" fmla="*/ 290 w 522"/>
                <a:gd name="T45" fmla="*/ 411 h 649"/>
                <a:gd name="T46" fmla="*/ 266 w 522"/>
                <a:gd name="T47" fmla="*/ 480 h 649"/>
                <a:gd name="T48" fmla="*/ 235 w 522"/>
                <a:gd name="T49" fmla="*/ 552 h 649"/>
                <a:gd name="T50" fmla="*/ 179 w 522"/>
                <a:gd name="T51" fmla="*/ 627 h 649"/>
                <a:gd name="T52" fmla="*/ 188 w 522"/>
                <a:gd name="T53" fmla="*/ 536 h 649"/>
                <a:gd name="T54" fmla="*/ 210 w 522"/>
                <a:gd name="T55" fmla="*/ 465 h 649"/>
                <a:gd name="T56" fmla="*/ 236 w 522"/>
                <a:gd name="T57" fmla="*/ 385 h 649"/>
                <a:gd name="T58" fmla="*/ 210 w 522"/>
                <a:gd name="T59" fmla="*/ 392 h 649"/>
                <a:gd name="T60" fmla="*/ 170 w 522"/>
                <a:gd name="T61" fmla="*/ 447 h 649"/>
                <a:gd name="T62" fmla="*/ 137 w 522"/>
                <a:gd name="T63" fmla="*/ 498 h 649"/>
                <a:gd name="T64" fmla="*/ 75 w 522"/>
                <a:gd name="T65" fmla="*/ 562 h 649"/>
                <a:gd name="T66" fmla="*/ 95 w 522"/>
                <a:gd name="T67" fmla="*/ 474 h 649"/>
                <a:gd name="T68" fmla="*/ 122 w 522"/>
                <a:gd name="T69" fmla="*/ 415 h 649"/>
                <a:gd name="T70" fmla="*/ 176 w 522"/>
                <a:gd name="T71" fmla="*/ 319 h 649"/>
                <a:gd name="T72" fmla="*/ 189 w 522"/>
                <a:gd name="T73" fmla="*/ 292 h 649"/>
                <a:gd name="T74" fmla="*/ 191 w 522"/>
                <a:gd name="T75" fmla="*/ 220 h 649"/>
                <a:gd name="T76" fmla="*/ 164 w 522"/>
                <a:gd name="T77" fmla="*/ 208 h 649"/>
                <a:gd name="T78" fmla="*/ 104 w 522"/>
                <a:gd name="T79" fmla="*/ 220 h 649"/>
                <a:gd name="T80" fmla="*/ 12 w 522"/>
                <a:gd name="T81" fmla="*/ 217 h 649"/>
                <a:gd name="T82" fmla="*/ 4 w 522"/>
                <a:gd name="T83" fmla="*/ 195 h 649"/>
                <a:gd name="T84" fmla="*/ 43 w 522"/>
                <a:gd name="T85" fmla="*/ 184 h 649"/>
                <a:gd name="T86" fmla="*/ 78 w 522"/>
                <a:gd name="T87" fmla="*/ 169 h 649"/>
                <a:gd name="T88" fmla="*/ 99 w 522"/>
                <a:gd name="T89" fmla="*/ 164 h 649"/>
                <a:gd name="T90" fmla="*/ 145 w 522"/>
                <a:gd name="T91" fmla="*/ 146 h 649"/>
                <a:gd name="T92" fmla="*/ 209 w 522"/>
                <a:gd name="T93" fmla="*/ 120 h 649"/>
                <a:gd name="T94" fmla="*/ 307 w 522"/>
                <a:gd name="T95" fmla="*/ 9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2" h="649">
                  <a:moveTo>
                    <a:pt x="307" y="94"/>
                  </a:moveTo>
                  <a:cubicBezTo>
                    <a:pt x="315" y="87"/>
                    <a:pt x="336" y="59"/>
                    <a:pt x="360" y="0"/>
                  </a:cubicBezTo>
                  <a:cubicBezTo>
                    <a:pt x="418" y="13"/>
                    <a:pt x="483" y="53"/>
                    <a:pt x="522" y="94"/>
                  </a:cubicBezTo>
                  <a:cubicBezTo>
                    <a:pt x="513" y="107"/>
                    <a:pt x="474" y="165"/>
                    <a:pt x="472" y="174"/>
                  </a:cubicBezTo>
                  <a:cubicBezTo>
                    <a:pt x="485" y="226"/>
                    <a:pt x="486" y="226"/>
                    <a:pt x="481" y="262"/>
                  </a:cubicBezTo>
                  <a:cubicBezTo>
                    <a:pt x="474" y="312"/>
                    <a:pt x="429" y="363"/>
                    <a:pt x="436" y="385"/>
                  </a:cubicBezTo>
                  <a:cubicBezTo>
                    <a:pt x="447" y="429"/>
                    <a:pt x="452" y="431"/>
                    <a:pt x="462" y="475"/>
                  </a:cubicBezTo>
                  <a:cubicBezTo>
                    <a:pt x="464" y="483"/>
                    <a:pt x="470" y="498"/>
                    <a:pt x="473" y="508"/>
                  </a:cubicBezTo>
                  <a:cubicBezTo>
                    <a:pt x="477" y="534"/>
                    <a:pt x="481" y="553"/>
                    <a:pt x="463" y="558"/>
                  </a:cubicBezTo>
                  <a:cubicBezTo>
                    <a:pt x="445" y="564"/>
                    <a:pt x="441" y="549"/>
                    <a:pt x="435" y="533"/>
                  </a:cubicBezTo>
                  <a:cubicBezTo>
                    <a:pt x="426" y="510"/>
                    <a:pt x="429" y="512"/>
                    <a:pt x="421" y="488"/>
                  </a:cubicBezTo>
                  <a:cubicBezTo>
                    <a:pt x="416" y="473"/>
                    <a:pt x="409" y="460"/>
                    <a:pt x="404" y="445"/>
                  </a:cubicBezTo>
                  <a:cubicBezTo>
                    <a:pt x="398" y="433"/>
                    <a:pt x="393" y="423"/>
                    <a:pt x="389" y="412"/>
                  </a:cubicBezTo>
                  <a:cubicBezTo>
                    <a:pt x="386" y="403"/>
                    <a:pt x="374" y="398"/>
                    <a:pt x="372" y="400"/>
                  </a:cubicBezTo>
                  <a:cubicBezTo>
                    <a:pt x="370" y="402"/>
                    <a:pt x="371" y="412"/>
                    <a:pt x="371" y="418"/>
                  </a:cubicBezTo>
                  <a:cubicBezTo>
                    <a:pt x="371" y="440"/>
                    <a:pt x="376" y="476"/>
                    <a:pt x="377" y="484"/>
                  </a:cubicBezTo>
                  <a:cubicBezTo>
                    <a:pt x="380" y="508"/>
                    <a:pt x="376" y="514"/>
                    <a:pt x="378" y="538"/>
                  </a:cubicBezTo>
                  <a:cubicBezTo>
                    <a:pt x="380" y="553"/>
                    <a:pt x="382" y="575"/>
                    <a:pt x="382" y="594"/>
                  </a:cubicBezTo>
                  <a:cubicBezTo>
                    <a:pt x="383" y="616"/>
                    <a:pt x="382" y="633"/>
                    <a:pt x="358" y="634"/>
                  </a:cubicBezTo>
                  <a:cubicBezTo>
                    <a:pt x="330" y="635"/>
                    <a:pt x="338" y="576"/>
                    <a:pt x="334" y="550"/>
                  </a:cubicBezTo>
                  <a:cubicBezTo>
                    <a:pt x="327" y="516"/>
                    <a:pt x="324" y="504"/>
                    <a:pt x="320" y="473"/>
                  </a:cubicBezTo>
                  <a:cubicBezTo>
                    <a:pt x="318" y="449"/>
                    <a:pt x="321" y="422"/>
                    <a:pt x="306" y="412"/>
                  </a:cubicBezTo>
                  <a:cubicBezTo>
                    <a:pt x="303" y="410"/>
                    <a:pt x="295" y="405"/>
                    <a:pt x="290" y="411"/>
                  </a:cubicBezTo>
                  <a:cubicBezTo>
                    <a:pt x="282" y="421"/>
                    <a:pt x="277" y="456"/>
                    <a:pt x="266" y="480"/>
                  </a:cubicBezTo>
                  <a:cubicBezTo>
                    <a:pt x="244" y="526"/>
                    <a:pt x="255" y="511"/>
                    <a:pt x="235" y="552"/>
                  </a:cubicBezTo>
                  <a:cubicBezTo>
                    <a:pt x="227" y="568"/>
                    <a:pt x="215" y="649"/>
                    <a:pt x="179" y="627"/>
                  </a:cubicBezTo>
                  <a:cubicBezTo>
                    <a:pt x="149" y="609"/>
                    <a:pt x="180" y="562"/>
                    <a:pt x="188" y="536"/>
                  </a:cubicBezTo>
                  <a:cubicBezTo>
                    <a:pt x="193" y="522"/>
                    <a:pt x="202" y="485"/>
                    <a:pt x="210" y="465"/>
                  </a:cubicBezTo>
                  <a:cubicBezTo>
                    <a:pt x="216" y="452"/>
                    <a:pt x="218" y="433"/>
                    <a:pt x="236" y="385"/>
                  </a:cubicBezTo>
                  <a:cubicBezTo>
                    <a:pt x="224" y="384"/>
                    <a:pt x="222" y="379"/>
                    <a:pt x="210" y="392"/>
                  </a:cubicBezTo>
                  <a:cubicBezTo>
                    <a:pt x="192" y="410"/>
                    <a:pt x="188" y="426"/>
                    <a:pt x="170" y="447"/>
                  </a:cubicBezTo>
                  <a:cubicBezTo>
                    <a:pt x="161" y="466"/>
                    <a:pt x="145" y="484"/>
                    <a:pt x="137" y="498"/>
                  </a:cubicBezTo>
                  <a:cubicBezTo>
                    <a:pt x="127" y="518"/>
                    <a:pt x="101" y="578"/>
                    <a:pt x="75" y="562"/>
                  </a:cubicBezTo>
                  <a:cubicBezTo>
                    <a:pt x="47" y="546"/>
                    <a:pt x="86" y="495"/>
                    <a:pt x="95" y="474"/>
                  </a:cubicBezTo>
                  <a:cubicBezTo>
                    <a:pt x="107" y="446"/>
                    <a:pt x="110" y="436"/>
                    <a:pt x="122" y="415"/>
                  </a:cubicBezTo>
                  <a:cubicBezTo>
                    <a:pt x="138" y="385"/>
                    <a:pt x="161" y="354"/>
                    <a:pt x="176" y="319"/>
                  </a:cubicBezTo>
                  <a:cubicBezTo>
                    <a:pt x="180" y="310"/>
                    <a:pt x="186" y="301"/>
                    <a:pt x="189" y="292"/>
                  </a:cubicBezTo>
                  <a:cubicBezTo>
                    <a:pt x="199" y="265"/>
                    <a:pt x="205" y="237"/>
                    <a:pt x="191" y="220"/>
                  </a:cubicBezTo>
                  <a:cubicBezTo>
                    <a:pt x="186" y="214"/>
                    <a:pt x="172" y="210"/>
                    <a:pt x="164" y="208"/>
                  </a:cubicBezTo>
                  <a:cubicBezTo>
                    <a:pt x="142" y="208"/>
                    <a:pt x="121" y="214"/>
                    <a:pt x="104" y="220"/>
                  </a:cubicBezTo>
                  <a:cubicBezTo>
                    <a:pt x="79" y="228"/>
                    <a:pt x="37" y="236"/>
                    <a:pt x="12" y="217"/>
                  </a:cubicBezTo>
                  <a:cubicBezTo>
                    <a:pt x="8" y="213"/>
                    <a:pt x="0" y="205"/>
                    <a:pt x="4" y="195"/>
                  </a:cubicBezTo>
                  <a:cubicBezTo>
                    <a:pt x="5" y="193"/>
                    <a:pt x="12" y="187"/>
                    <a:pt x="43" y="184"/>
                  </a:cubicBezTo>
                  <a:cubicBezTo>
                    <a:pt x="49" y="182"/>
                    <a:pt x="58" y="179"/>
                    <a:pt x="78" y="169"/>
                  </a:cubicBezTo>
                  <a:cubicBezTo>
                    <a:pt x="86" y="165"/>
                    <a:pt x="92" y="166"/>
                    <a:pt x="99" y="164"/>
                  </a:cubicBezTo>
                  <a:cubicBezTo>
                    <a:pt x="114" y="157"/>
                    <a:pt x="131" y="152"/>
                    <a:pt x="145" y="146"/>
                  </a:cubicBezTo>
                  <a:cubicBezTo>
                    <a:pt x="167" y="136"/>
                    <a:pt x="175" y="127"/>
                    <a:pt x="209" y="120"/>
                  </a:cubicBezTo>
                  <a:cubicBezTo>
                    <a:pt x="251" y="111"/>
                    <a:pt x="264" y="97"/>
                    <a:pt x="30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0" name="Freeform 95">
              <a:extLst>
                <a:ext uri="{FF2B5EF4-FFF2-40B4-BE49-F238E27FC236}">
                  <a16:creationId xmlns:a16="http://schemas.microsoft.com/office/drawing/2014/main" id="{A9D23516-A860-4634-84DD-8683601CCF47}"/>
                </a:ext>
              </a:extLst>
            </p:cNvPr>
            <p:cNvSpPr>
              <a:spLocks/>
            </p:cNvSpPr>
            <p:nvPr/>
          </p:nvSpPr>
          <p:spPr bwMode="auto">
            <a:xfrm>
              <a:off x="5679" y="4434"/>
              <a:ext cx="829" cy="830"/>
            </a:xfrm>
            <a:custGeom>
              <a:avLst/>
              <a:gdLst>
                <a:gd name="T0" fmla="*/ 170 w 351"/>
                <a:gd name="T1" fmla="*/ 347 h 351"/>
                <a:gd name="T2" fmla="*/ 4 w 351"/>
                <a:gd name="T3" fmla="*/ 169 h 351"/>
                <a:gd name="T4" fmla="*/ 182 w 351"/>
                <a:gd name="T5" fmla="*/ 3 h 351"/>
                <a:gd name="T6" fmla="*/ 348 w 351"/>
                <a:gd name="T7" fmla="*/ 181 h 351"/>
                <a:gd name="T8" fmla="*/ 170 w 351"/>
                <a:gd name="T9" fmla="*/ 347 h 351"/>
              </a:gdLst>
              <a:ahLst/>
              <a:cxnLst>
                <a:cxn ang="0">
                  <a:pos x="T0" y="T1"/>
                </a:cxn>
                <a:cxn ang="0">
                  <a:pos x="T2" y="T3"/>
                </a:cxn>
                <a:cxn ang="0">
                  <a:pos x="T4" y="T5"/>
                </a:cxn>
                <a:cxn ang="0">
                  <a:pos x="T6" y="T7"/>
                </a:cxn>
                <a:cxn ang="0">
                  <a:pos x="T8" y="T9"/>
                </a:cxn>
              </a:cxnLst>
              <a:rect l="0" t="0" r="r" b="b"/>
              <a:pathLst>
                <a:path w="351" h="351">
                  <a:moveTo>
                    <a:pt x="170" y="347"/>
                  </a:moveTo>
                  <a:cubicBezTo>
                    <a:pt x="75" y="344"/>
                    <a:pt x="0" y="264"/>
                    <a:pt x="4" y="169"/>
                  </a:cubicBezTo>
                  <a:cubicBezTo>
                    <a:pt x="7" y="74"/>
                    <a:pt x="87" y="0"/>
                    <a:pt x="182" y="3"/>
                  </a:cubicBezTo>
                  <a:cubicBezTo>
                    <a:pt x="277" y="7"/>
                    <a:pt x="351" y="86"/>
                    <a:pt x="348" y="181"/>
                  </a:cubicBezTo>
                  <a:cubicBezTo>
                    <a:pt x="344" y="276"/>
                    <a:pt x="265" y="351"/>
                    <a:pt x="170" y="347"/>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1" name="Freeform 96">
              <a:extLst>
                <a:ext uri="{FF2B5EF4-FFF2-40B4-BE49-F238E27FC236}">
                  <a16:creationId xmlns:a16="http://schemas.microsoft.com/office/drawing/2014/main" id="{1F13FD80-8995-43D2-B6D7-D9D58DD21241}"/>
                </a:ext>
              </a:extLst>
            </p:cNvPr>
            <p:cNvSpPr>
              <a:spLocks/>
            </p:cNvSpPr>
            <p:nvPr/>
          </p:nvSpPr>
          <p:spPr bwMode="auto">
            <a:xfrm>
              <a:off x="5757" y="4505"/>
              <a:ext cx="751" cy="662"/>
            </a:xfrm>
            <a:custGeom>
              <a:avLst/>
              <a:gdLst>
                <a:gd name="T0" fmla="*/ 260 w 318"/>
                <a:gd name="T1" fmla="*/ 111 h 280"/>
                <a:gd name="T2" fmla="*/ 312 w 318"/>
                <a:gd name="T3" fmla="*/ 116 h 280"/>
                <a:gd name="T4" fmla="*/ 304 w 318"/>
                <a:gd name="T5" fmla="*/ 205 h 280"/>
                <a:gd name="T6" fmla="*/ 259 w 318"/>
                <a:gd name="T7" fmla="*/ 200 h 280"/>
                <a:gd name="T8" fmla="*/ 223 w 318"/>
                <a:gd name="T9" fmla="*/ 221 h 280"/>
                <a:gd name="T10" fmla="*/ 160 w 318"/>
                <a:gd name="T11" fmla="*/ 227 h 280"/>
                <a:gd name="T12" fmla="*/ 126 w 318"/>
                <a:gd name="T13" fmla="*/ 257 h 280"/>
                <a:gd name="T14" fmla="*/ 114 w 318"/>
                <a:gd name="T15" fmla="*/ 268 h 280"/>
                <a:gd name="T16" fmla="*/ 90 w 318"/>
                <a:gd name="T17" fmla="*/ 274 h 280"/>
                <a:gd name="T18" fmla="*/ 95 w 318"/>
                <a:gd name="T19" fmla="*/ 257 h 280"/>
                <a:gd name="T20" fmla="*/ 112 w 318"/>
                <a:gd name="T21" fmla="*/ 242 h 280"/>
                <a:gd name="T22" fmla="*/ 127 w 318"/>
                <a:gd name="T23" fmla="*/ 225 h 280"/>
                <a:gd name="T24" fmla="*/ 138 w 318"/>
                <a:gd name="T25" fmla="*/ 212 h 280"/>
                <a:gd name="T26" fmla="*/ 140 w 318"/>
                <a:gd name="T27" fmla="*/ 202 h 280"/>
                <a:gd name="T28" fmla="*/ 132 w 318"/>
                <a:gd name="T29" fmla="*/ 205 h 280"/>
                <a:gd name="T30" fmla="*/ 105 w 318"/>
                <a:gd name="T31" fmla="*/ 222 h 280"/>
                <a:gd name="T32" fmla="*/ 82 w 318"/>
                <a:gd name="T33" fmla="*/ 233 h 280"/>
                <a:gd name="T34" fmla="*/ 58 w 318"/>
                <a:gd name="T35" fmla="*/ 246 h 280"/>
                <a:gd name="T36" fmla="*/ 36 w 318"/>
                <a:gd name="T37" fmla="*/ 243 h 280"/>
                <a:gd name="T38" fmla="*/ 67 w 318"/>
                <a:gd name="T39" fmla="*/ 216 h 280"/>
                <a:gd name="T40" fmla="*/ 98 w 318"/>
                <a:gd name="T41" fmla="*/ 195 h 280"/>
                <a:gd name="T42" fmla="*/ 122 w 318"/>
                <a:gd name="T43" fmla="*/ 176 h 280"/>
                <a:gd name="T44" fmla="*/ 119 w 318"/>
                <a:gd name="T45" fmla="*/ 169 h 280"/>
                <a:gd name="T46" fmla="*/ 84 w 318"/>
                <a:gd name="T47" fmla="*/ 172 h 280"/>
                <a:gd name="T48" fmla="*/ 46 w 318"/>
                <a:gd name="T49" fmla="*/ 173 h 280"/>
                <a:gd name="T50" fmla="*/ 2 w 318"/>
                <a:gd name="T51" fmla="*/ 164 h 280"/>
                <a:gd name="T52" fmla="*/ 44 w 318"/>
                <a:gd name="T53" fmla="*/ 150 h 280"/>
                <a:gd name="T54" fmla="*/ 79 w 318"/>
                <a:gd name="T55" fmla="*/ 145 h 280"/>
                <a:gd name="T56" fmla="*/ 119 w 318"/>
                <a:gd name="T57" fmla="*/ 140 h 280"/>
                <a:gd name="T58" fmla="*/ 111 w 318"/>
                <a:gd name="T59" fmla="*/ 130 h 280"/>
                <a:gd name="T60" fmla="*/ 79 w 318"/>
                <a:gd name="T61" fmla="*/ 124 h 280"/>
                <a:gd name="T62" fmla="*/ 50 w 318"/>
                <a:gd name="T63" fmla="*/ 119 h 280"/>
                <a:gd name="T64" fmla="*/ 9 w 318"/>
                <a:gd name="T65" fmla="*/ 106 h 280"/>
                <a:gd name="T66" fmla="*/ 52 w 318"/>
                <a:gd name="T67" fmla="*/ 96 h 280"/>
                <a:gd name="T68" fmla="*/ 83 w 318"/>
                <a:gd name="T69" fmla="*/ 96 h 280"/>
                <a:gd name="T70" fmla="*/ 136 w 318"/>
                <a:gd name="T71" fmla="*/ 100 h 280"/>
                <a:gd name="T72" fmla="*/ 150 w 318"/>
                <a:gd name="T73" fmla="*/ 100 h 280"/>
                <a:gd name="T74" fmla="*/ 182 w 318"/>
                <a:gd name="T75" fmla="*/ 87 h 280"/>
                <a:gd name="T76" fmla="*/ 182 w 318"/>
                <a:gd name="T77" fmla="*/ 72 h 280"/>
                <a:gd name="T78" fmla="*/ 164 w 318"/>
                <a:gd name="T79" fmla="*/ 49 h 280"/>
                <a:gd name="T80" fmla="*/ 147 w 318"/>
                <a:gd name="T81" fmla="*/ 8 h 280"/>
                <a:gd name="T82" fmla="*/ 155 w 318"/>
                <a:gd name="T83" fmla="*/ 0 h 280"/>
                <a:gd name="T84" fmla="*/ 168 w 318"/>
                <a:gd name="T85" fmla="*/ 15 h 280"/>
                <a:gd name="T86" fmla="*/ 181 w 318"/>
                <a:gd name="T87" fmla="*/ 27 h 280"/>
                <a:gd name="T88" fmla="*/ 188 w 318"/>
                <a:gd name="T89" fmla="*/ 35 h 280"/>
                <a:gd name="T90" fmla="*/ 205 w 318"/>
                <a:gd name="T91" fmla="*/ 51 h 280"/>
                <a:gd name="T92" fmla="*/ 229 w 318"/>
                <a:gd name="T93" fmla="*/ 74 h 280"/>
                <a:gd name="T94" fmla="*/ 260 w 318"/>
                <a:gd name="T95" fmla="*/ 1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8" h="280">
                  <a:moveTo>
                    <a:pt x="260" y="111"/>
                  </a:moveTo>
                  <a:cubicBezTo>
                    <a:pt x="265" y="114"/>
                    <a:pt x="282" y="117"/>
                    <a:pt x="312" y="116"/>
                  </a:cubicBezTo>
                  <a:cubicBezTo>
                    <a:pt x="318" y="143"/>
                    <a:pt x="314" y="180"/>
                    <a:pt x="304" y="205"/>
                  </a:cubicBezTo>
                  <a:cubicBezTo>
                    <a:pt x="297" y="204"/>
                    <a:pt x="264" y="199"/>
                    <a:pt x="259" y="200"/>
                  </a:cubicBezTo>
                  <a:cubicBezTo>
                    <a:pt x="239" y="216"/>
                    <a:pt x="239" y="216"/>
                    <a:pt x="223" y="221"/>
                  </a:cubicBezTo>
                  <a:cubicBezTo>
                    <a:pt x="199" y="228"/>
                    <a:pt x="168" y="220"/>
                    <a:pt x="160" y="227"/>
                  </a:cubicBezTo>
                  <a:cubicBezTo>
                    <a:pt x="143" y="241"/>
                    <a:pt x="143" y="243"/>
                    <a:pt x="126" y="257"/>
                  </a:cubicBezTo>
                  <a:cubicBezTo>
                    <a:pt x="123" y="259"/>
                    <a:pt x="118" y="265"/>
                    <a:pt x="114" y="268"/>
                  </a:cubicBezTo>
                  <a:cubicBezTo>
                    <a:pt x="103" y="275"/>
                    <a:pt x="96" y="280"/>
                    <a:pt x="90" y="274"/>
                  </a:cubicBezTo>
                  <a:cubicBezTo>
                    <a:pt x="84" y="267"/>
                    <a:pt x="89" y="263"/>
                    <a:pt x="95" y="257"/>
                  </a:cubicBezTo>
                  <a:cubicBezTo>
                    <a:pt x="104" y="248"/>
                    <a:pt x="103" y="250"/>
                    <a:pt x="112" y="242"/>
                  </a:cubicBezTo>
                  <a:cubicBezTo>
                    <a:pt x="118" y="236"/>
                    <a:pt x="122" y="231"/>
                    <a:pt x="127" y="225"/>
                  </a:cubicBezTo>
                  <a:cubicBezTo>
                    <a:pt x="131" y="220"/>
                    <a:pt x="135" y="216"/>
                    <a:pt x="138" y="212"/>
                  </a:cubicBezTo>
                  <a:cubicBezTo>
                    <a:pt x="142" y="209"/>
                    <a:pt x="142" y="203"/>
                    <a:pt x="140" y="202"/>
                  </a:cubicBezTo>
                  <a:cubicBezTo>
                    <a:pt x="139" y="202"/>
                    <a:pt x="135" y="204"/>
                    <a:pt x="132" y="205"/>
                  </a:cubicBezTo>
                  <a:cubicBezTo>
                    <a:pt x="123" y="210"/>
                    <a:pt x="108" y="219"/>
                    <a:pt x="105" y="222"/>
                  </a:cubicBezTo>
                  <a:cubicBezTo>
                    <a:pt x="95" y="228"/>
                    <a:pt x="91" y="227"/>
                    <a:pt x="82" y="233"/>
                  </a:cubicBezTo>
                  <a:cubicBezTo>
                    <a:pt x="75" y="236"/>
                    <a:pt x="66" y="242"/>
                    <a:pt x="58" y="246"/>
                  </a:cubicBezTo>
                  <a:cubicBezTo>
                    <a:pt x="48" y="251"/>
                    <a:pt x="41" y="254"/>
                    <a:pt x="36" y="243"/>
                  </a:cubicBezTo>
                  <a:cubicBezTo>
                    <a:pt x="30" y="232"/>
                    <a:pt x="57" y="223"/>
                    <a:pt x="67" y="216"/>
                  </a:cubicBezTo>
                  <a:cubicBezTo>
                    <a:pt x="81" y="206"/>
                    <a:pt x="85" y="202"/>
                    <a:pt x="98" y="195"/>
                  </a:cubicBezTo>
                  <a:cubicBezTo>
                    <a:pt x="108" y="189"/>
                    <a:pt x="120" y="184"/>
                    <a:pt x="122" y="176"/>
                  </a:cubicBezTo>
                  <a:cubicBezTo>
                    <a:pt x="122" y="174"/>
                    <a:pt x="123" y="169"/>
                    <a:pt x="119" y="169"/>
                  </a:cubicBezTo>
                  <a:cubicBezTo>
                    <a:pt x="113" y="167"/>
                    <a:pt x="97" y="172"/>
                    <a:pt x="84" y="172"/>
                  </a:cubicBezTo>
                  <a:cubicBezTo>
                    <a:pt x="60" y="172"/>
                    <a:pt x="68" y="173"/>
                    <a:pt x="46" y="173"/>
                  </a:cubicBezTo>
                  <a:cubicBezTo>
                    <a:pt x="37" y="173"/>
                    <a:pt x="0" y="184"/>
                    <a:pt x="2" y="164"/>
                  </a:cubicBezTo>
                  <a:cubicBezTo>
                    <a:pt x="4" y="147"/>
                    <a:pt x="30" y="151"/>
                    <a:pt x="44" y="150"/>
                  </a:cubicBezTo>
                  <a:cubicBezTo>
                    <a:pt x="51" y="149"/>
                    <a:pt x="69" y="145"/>
                    <a:pt x="79" y="145"/>
                  </a:cubicBezTo>
                  <a:cubicBezTo>
                    <a:pt x="86" y="144"/>
                    <a:pt x="95" y="141"/>
                    <a:pt x="119" y="140"/>
                  </a:cubicBezTo>
                  <a:cubicBezTo>
                    <a:pt x="117" y="134"/>
                    <a:pt x="119" y="132"/>
                    <a:pt x="111" y="130"/>
                  </a:cubicBezTo>
                  <a:cubicBezTo>
                    <a:pt x="99" y="126"/>
                    <a:pt x="92" y="127"/>
                    <a:pt x="79" y="124"/>
                  </a:cubicBezTo>
                  <a:cubicBezTo>
                    <a:pt x="69" y="123"/>
                    <a:pt x="58" y="120"/>
                    <a:pt x="50" y="119"/>
                  </a:cubicBezTo>
                  <a:cubicBezTo>
                    <a:pt x="39" y="119"/>
                    <a:pt x="8" y="120"/>
                    <a:pt x="9" y="106"/>
                  </a:cubicBezTo>
                  <a:cubicBezTo>
                    <a:pt x="11" y="90"/>
                    <a:pt x="41" y="97"/>
                    <a:pt x="52" y="96"/>
                  </a:cubicBezTo>
                  <a:cubicBezTo>
                    <a:pt x="67" y="96"/>
                    <a:pt x="71" y="95"/>
                    <a:pt x="83" y="96"/>
                  </a:cubicBezTo>
                  <a:cubicBezTo>
                    <a:pt x="99" y="97"/>
                    <a:pt x="118" y="101"/>
                    <a:pt x="136" y="100"/>
                  </a:cubicBezTo>
                  <a:cubicBezTo>
                    <a:pt x="140" y="100"/>
                    <a:pt x="146" y="101"/>
                    <a:pt x="150" y="100"/>
                  </a:cubicBezTo>
                  <a:cubicBezTo>
                    <a:pt x="164" y="99"/>
                    <a:pt x="178" y="96"/>
                    <a:pt x="182" y="87"/>
                  </a:cubicBezTo>
                  <a:cubicBezTo>
                    <a:pt x="184" y="83"/>
                    <a:pt x="182" y="76"/>
                    <a:pt x="182" y="72"/>
                  </a:cubicBezTo>
                  <a:cubicBezTo>
                    <a:pt x="177" y="63"/>
                    <a:pt x="170" y="55"/>
                    <a:pt x="164" y="49"/>
                  </a:cubicBezTo>
                  <a:cubicBezTo>
                    <a:pt x="156" y="39"/>
                    <a:pt x="144" y="23"/>
                    <a:pt x="147" y="8"/>
                  </a:cubicBezTo>
                  <a:cubicBezTo>
                    <a:pt x="148" y="5"/>
                    <a:pt x="150" y="0"/>
                    <a:pt x="155" y="0"/>
                  </a:cubicBezTo>
                  <a:cubicBezTo>
                    <a:pt x="156" y="0"/>
                    <a:pt x="160" y="2"/>
                    <a:pt x="168" y="15"/>
                  </a:cubicBezTo>
                  <a:cubicBezTo>
                    <a:pt x="170" y="17"/>
                    <a:pt x="173" y="20"/>
                    <a:pt x="181" y="27"/>
                  </a:cubicBezTo>
                  <a:cubicBezTo>
                    <a:pt x="184" y="30"/>
                    <a:pt x="185" y="33"/>
                    <a:pt x="188" y="35"/>
                  </a:cubicBezTo>
                  <a:cubicBezTo>
                    <a:pt x="194" y="40"/>
                    <a:pt x="199" y="47"/>
                    <a:pt x="205" y="51"/>
                  </a:cubicBezTo>
                  <a:cubicBezTo>
                    <a:pt x="214" y="59"/>
                    <a:pt x="219" y="61"/>
                    <a:pt x="229" y="74"/>
                  </a:cubicBezTo>
                  <a:cubicBezTo>
                    <a:pt x="242" y="91"/>
                    <a:pt x="250" y="93"/>
                    <a:pt x="26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2" name="Freeform 97">
              <a:extLst>
                <a:ext uri="{FF2B5EF4-FFF2-40B4-BE49-F238E27FC236}">
                  <a16:creationId xmlns:a16="http://schemas.microsoft.com/office/drawing/2014/main" id="{5B5E3310-AEB7-4717-9938-88F6BCE47000}"/>
                </a:ext>
              </a:extLst>
            </p:cNvPr>
            <p:cNvSpPr>
              <a:spLocks/>
            </p:cNvSpPr>
            <p:nvPr/>
          </p:nvSpPr>
          <p:spPr bwMode="auto">
            <a:xfrm>
              <a:off x="-209" y="-1795"/>
              <a:ext cx="449" cy="449"/>
            </a:xfrm>
            <a:custGeom>
              <a:avLst/>
              <a:gdLst>
                <a:gd name="T0" fmla="*/ 120 w 190"/>
                <a:gd name="T1" fmla="*/ 14 h 190"/>
                <a:gd name="T2" fmla="*/ 176 w 190"/>
                <a:gd name="T3" fmla="*/ 120 h 190"/>
                <a:gd name="T4" fmla="*/ 69 w 190"/>
                <a:gd name="T5" fmla="*/ 176 h 190"/>
                <a:gd name="T6" fmla="*/ 14 w 190"/>
                <a:gd name="T7" fmla="*/ 70 h 190"/>
                <a:gd name="T8" fmla="*/ 120 w 190"/>
                <a:gd name="T9" fmla="*/ 14 h 190"/>
              </a:gdLst>
              <a:ahLst/>
              <a:cxnLst>
                <a:cxn ang="0">
                  <a:pos x="T0" y="T1"/>
                </a:cxn>
                <a:cxn ang="0">
                  <a:pos x="T2" y="T3"/>
                </a:cxn>
                <a:cxn ang="0">
                  <a:pos x="T4" y="T5"/>
                </a:cxn>
                <a:cxn ang="0">
                  <a:pos x="T6" y="T7"/>
                </a:cxn>
                <a:cxn ang="0">
                  <a:pos x="T8" y="T9"/>
                </a:cxn>
              </a:cxnLst>
              <a:rect l="0" t="0" r="r" b="b"/>
              <a:pathLst>
                <a:path w="190" h="190">
                  <a:moveTo>
                    <a:pt x="120" y="14"/>
                  </a:moveTo>
                  <a:cubicBezTo>
                    <a:pt x="164" y="28"/>
                    <a:pt x="190" y="75"/>
                    <a:pt x="176" y="120"/>
                  </a:cubicBezTo>
                  <a:cubicBezTo>
                    <a:pt x="162" y="165"/>
                    <a:pt x="114" y="190"/>
                    <a:pt x="69" y="176"/>
                  </a:cubicBezTo>
                  <a:cubicBezTo>
                    <a:pt x="25" y="162"/>
                    <a:pt x="0" y="114"/>
                    <a:pt x="14" y="70"/>
                  </a:cubicBezTo>
                  <a:cubicBezTo>
                    <a:pt x="27" y="25"/>
                    <a:pt x="75" y="0"/>
                    <a:pt x="120" y="14"/>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3" name="Freeform 98">
              <a:extLst>
                <a:ext uri="{FF2B5EF4-FFF2-40B4-BE49-F238E27FC236}">
                  <a16:creationId xmlns:a16="http://schemas.microsoft.com/office/drawing/2014/main" id="{52D79E46-A1C4-423A-981B-47382FFD16C6}"/>
                </a:ext>
              </a:extLst>
            </p:cNvPr>
            <p:cNvSpPr>
              <a:spLocks/>
            </p:cNvSpPr>
            <p:nvPr/>
          </p:nvSpPr>
          <p:spPr bwMode="auto">
            <a:xfrm>
              <a:off x="-160" y="-1745"/>
              <a:ext cx="329" cy="350"/>
            </a:xfrm>
            <a:custGeom>
              <a:avLst/>
              <a:gdLst>
                <a:gd name="T0" fmla="*/ 32 w 139"/>
                <a:gd name="T1" fmla="*/ 0 h 148"/>
                <a:gd name="T2" fmla="*/ 60 w 139"/>
                <a:gd name="T3" fmla="*/ 8 h 148"/>
                <a:gd name="T4" fmla="*/ 72 w 139"/>
                <a:gd name="T5" fmla="*/ 11 h 148"/>
                <a:gd name="T6" fmla="*/ 93 w 139"/>
                <a:gd name="T7" fmla="*/ 19 h 148"/>
                <a:gd name="T8" fmla="*/ 101 w 139"/>
                <a:gd name="T9" fmla="*/ 24 h 148"/>
                <a:gd name="T10" fmla="*/ 112 w 139"/>
                <a:gd name="T11" fmla="*/ 29 h 148"/>
                <a:gd name="T12" fmla="*/ 122 w 139"/>
                <a:gd name="T13" fmla="*/ 34 h 148"/>
                <a:gd name="T14" fmla="*/ 129 w 139"/>
                <a:gd name="T15" fmla="*/ 36 h 148"/>
                <a:gd name="T16" fmla="*/ 139 w 139"/>
                <a:gd name="T17" fmla="*/ 40 h 148"/>
                <a:gd name="T18" fmla="*/ 130 w 139"/>
                <a:gd name="T19" fmla="*/ 46 h 148"/>
                <a:gd name="T20" fmla="*/ 114 w 139"/>
                <a:gd name="T21" fmla="*/ 45 h 148"/>
                <a:gd name="T22" fmla="*/ 101 w 139"/>
                <a:gd name="T23" fmla="*/ 41 h 148"/>
                <a:gd name="T24" fmla="*/ 92 w 139"/>
                <a:gd name="T25" fmla="*/ 42 h 148"/>
                <a:gd name="T26" fmla="*/ 96 w 139"/>
                <a:gd name="T27" fmla="*/ 57 h 148"/>
                <a:gd name="T28" fmla="*/ 104 w 139"/>
                <a:gd name="T29" fmla="*/ 70 h 148"/>
                <a:gd name="T30" fmla="*/ 115 w 139"/>
                <a:gd name="T31" fmla="*/ 87 h 148"/>
                <a:gd name="T32" fmla="*/ 122 w 139"/>
                <a:gd name="T33" fmla="*/ 101 h 148"/>
                <a:gd name="T34" fmla="*/ 127 w 139"/>
                <a:gd name="T35" fmla="*/ 122 h 148"/>
                <a:gd name="T36" fmla="*/ 112 w 139"/>
                <a:gd name="T37" fmla="*/ 107 h 148"/>
                <a:gd name="T38" fmla="*/ 102 w 139"/>
                <a:gd name="T39" fmla="*/ 95 h 148"/>
                <a:gd name="T40" fmla="*/ 91 w 139"/>
                <a:gd name="T41" fmla="*/ 82 h 148"/>
                <a:gd name="T42" fmla="*/ 85 w 139"/>
                <a:gd name="T43" fmla="*/ 82 h 148"/>
                <a:gd name="T44" fmla="*/ 90 w 139"/>
                <a:gd name="T45" fmla="*/ 105 h 148"/>
                <a:gd name="T46" fmla="*/ 91 w 139"/>
                <a:gd name="T47" fmla="*/ 116 h 148"/>
                <a:gd name="T48" fmla="*/ 92 w 139"/>
                <a:gd name="T49" fmla="*/ 124 h 148"/>
                <a:gd name="T50" fmla="*/ 90 w 139"/>
                <a:gd name="T51" fmla="*/ 145 h 148"/>
                <a:gd name="T52" fmla="*/ 80 w 139"/>
                <a:gd name="T53" fmla="*/ 126 h 148"/>
                <a:gd name="T54" fmla="*/ 75 w 139"/>
                <a:gd name="T55" fmla="*/ 107 h 148"/>
                <a:gd name="T56" fmla="*/ 71 w 139"/>
                <a:gd name="T57" fmla="*/ 86 h 148"/>
                <a:gd name="T58" fmla="*/ 67 w 139"/>
                <a:gd name="T59" fmla="*/ 90 h 148"/>
                <a:gd name="T60" fmla="*/ 68 w 139"/>
                <a:gd name="T61" fmla="*/ 105 h 148"/>
                <a:gd name="T62" fmla="*/ 67 w 139"/>
                <a:gd name="T63" fmla="*/ 123 h 148"/>
                <a:gd name="T64" fmla="*/ 64 w 139"/>
                <a:gd name="T65" fmla="*/ 146 h 148"/>
                <a:gd name="T66" fmla="*/ 55 w 139"/>
                <a:gd name="T67" fmla="*/ 125 h 148"/>
                <a:gd name="T68" fmla="*/ 54 w 139"/>
                <a:gd name="T69" fmla="*/ 107 h 148"/>
                <a:gd name="T70" fmla="*/ 52 w 139"/>
                <a:gd name="T71" fmla="*/ 86 h 148"/>
                <a:gd name="T72" fmla="*/ 48 w 139"/>
                <a:gd name="T73" fmla="*/ 88 h 148"/>
                <a:gd name="T74" fmla="*/ 44 w 139"/>
                <a:gd name="T75" fmla="*/ 99 h 148"/>
                <a:gd name="T76" fmla="*/ 40 w 139"/>
                <a:gd name="T77" fmla="*/ 110 h 148"/>
                <a:gd name="T78" fmla="*/ 31 w 139"/>
                <a:gd name="T79" fmla="*/ 129 h 148"/>
                <a:gd name="T80" fmla="*/ 29 w 139"/>
                <a:gd name="T81" fmla="*/ 108 h 148"/>
                <a:gd name="T82" fmla="*/ 32 w 139"/>
                <a:gd name="T83" fmla="*/ 93 h 148"/>
                <a:gd name="T84" fmla="*/ 34 w 139"/>
                <a:gd name="T85" fmla="*/ 79 h 148"/>
                <a:gd name="T86" fmla="*/ 34 w 139"/>
                <a:gd name="T87" fmla="*/ 68 h 148"/>
                <a:gd name="T88" fmla="*/ 26 w 139"/>
                <a:gd name="T89" fmla="*/ 45 h 148"/>
                <a:gd name="T90" fmla="*/ 24 w 139"/>
                <a:gd name="T91" fmla="*/ 41 h 148"/>
                <a:gd name="T92" fmla="*/ 1 w 139"/>
                <a:gd name="T93" fmla="*/ 30 h 148"/>
                <a:gd name="T94" fmla="*/ 15 w 139"/>
                <a:gd name="T95" fmla="*/ 12 h 148"/>
                <a:gd name="T96" fmla="*/ 32 w 139"/>
                <a:gd name="T9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9" h="148">
                  <a:moveTo>
                    <a:pt x="32" y="0"/>
                  </a:moveTo>
                  <a:cubicBezTo>
                    <a:pt x="38" y="2"/>
                    <a:pt x="56" y="5"/>
                    <a:pt x="60" y="8"/>
                  </a:cubicBezTo>
                  <a:cubicBezTo>
                    <a:pt x="60" y="8"/>
                    <a:pt x="69" y="9"/>
                    <a:pt x="72" y="11"/>
                  </a:cubicBezTo>
                  <a:cubicBezTo>
                    <a:pt x="79" y="14"/>
                    <a:pt x="90" y="17"/>
                    <a:pt x="93" y="19"/>
                  </a:cubicBezTo>
                  <a:cubicBezTo>
                    <a:pt x="97" y="21"/>
                    <a:pt x="97" y="21"/>
                    <a:pt x="101" y="24"/>
                  </a:cubicBezTo>
                  <a:cubicBezTo>
                    <a:pt x="105" y="26"/>
                    <a:pt x="107" y="27"/>
                    <a:pt x="112" y="29"/>
                  </a:cubicBezTo>
                  <a:cubicBezTo>
                    <a:pt x="115" y="31"/>
                    <a:pt x="119" y="32"/>
                    <a:pt x="122" y="34"/>
                  </a:cubicBezTo>
                  <a:cubicBezTo>
                    <a:pt x="124" y="35"/>
                    <a:pt x="127" y="35"/>
                    <a:pt x="129" y="36"/>
                  </a:cubicBezTo>
                  <a:cubicBezTo>
                    <a:pt x="133" y="37"/>
                    <a:pt x="139" y="36"/>
                    <a:pt x="139" y="40"/>
                  </a:cubicBezTo>
                  <a:cubicBezTo>
                    <a:pt x="139" y="44"/>
                    <a:pt x="133" y="46"/>
                    <a:pt x="130" y="46"/>
                  </a:cubicBezTo>
                  <a:cubicBezTo>
                    <a:pt x="125" y="47"/>
                    <a:pt x="122" y="48"/>
                    <a:pt x="114" y="45"/>
                  </a:cubicBezTo>
                  <a:cubicBezTo>
                    <a:pt x="109" y="44"/>
                    <a:pt x="105" y="42"/>
                    <a:pt x="101" y="41"/>
                  </a:cubicBezTo>
                  <a:cubicBezTo>
                    <a:pt x="101" y="41"/>
                    <a:pt x="94" y="38"/>
                    <a:pt x="92" y="42"/>
                  </a:cubicBezTo>
                  <a:cubicBezTo>
                    <a:pt x="91" y="45"/>
                    <a:pt x="94" y="52"/>
                    <a:pt x="96" y="57"/>
                  </a:cubicBezTo>
                  <a:cubicBezTo>
                    <a:pt x="99" y="62"/>
                    <a:pt x="101" y="66"/>
                    <a:pt x="104" y="70"/>
                  </a:cubicBezTo>
                  <a:cubicBezTo>
                    <a:pt x="107" y="75"/>
                    <a:pt x="111" y="80"/>
                    <a:pt x="115" y="87"/>
                  </a:cubicBezTo>
                  <a:cubicBezTo>
                    <a:pt x="119" y="92"/>
                    <a:pt x="120" y="98"/>
                    <a:pt x="122" y="101"/>
                  </a:cubicBezTo>
                  <a:cubicBezTo>
                    <a:pt x="128" y="110"/>
                    <a:pt x="133" y="118"/>
                    <a:pt x="127" y="122"/>
                  </a:cubicBezTo>
                  <a:cubicBezTo>
                    <a:pt x="126" y="123"/>
                    <a:pt x="122" y="127"/>
                    <a:pt x="112" y="107"/>
                  </a:cubicBezTo>
                  <a:cubicBezTo>
                    <a:pt x="109" y="104"/>
                    <a:pt x="106" y="100"/>
                    <a:pt x="102" y="95"/>
                  </a:cubicBezTo>
                  <a:cubicBezTo>
                    <a:pt x="98" y="90"/>
                    <a:pt x="96" y="85"/>
                    <a:pt x="91" y="82"/>
                  </a:cubicBezTo>
                  <a:cubicBezTo>
                    <a:pt x="90" y="80"/>
                    <a:pt x="86" y="80"/>
                    <a:pt x="85" y="82"/>
                  </a:cubicBezTo>
                  <a:cubicBezTo>
                    <a:pt x="84" y="84"/>
                    <a:pt x="89" y="97"/>
                    <a:pt x="90" y="105"/>
                  </a:cubicBezTo>
                  <a:cubicBezTo>
                    <a:pt x="90" y="111"/>
                    <a:pt x="90" y="109"/>
                    <a:pt x="91" y="116"/>
                  </a:cubicBezTo>
                  <a:cubicBezTo>
                    <a:pt x="92" y="117"/>
                    <a:pt x="92" y="121"/>
                    <a:pt x="92" y="124"/>
                  </a:cubicBezTo>
                  <a:cubicBezTo>
                    <a:pt x="93" y="132"/>
                    <a:pt x="98" y="143"/>
                    <a:pt x="90" y="145"/>
                  </a:cubicBezTo>
                  <a:cubicBezTo>
                    <a:pt x="81" y="148"/>
                    <a:pt x="82" y="133"/>
                    <a:pt x="80" y="126"/>
                  </a:cubicBezTo>
                  <a:cubicBezTo>
                    <a:pt x="78" y="118"/>
                    <a:pt x="76" y="112"/>
                    <a:pt x="75" y="107"/>
                  </a:cubicBezTo>
                  <a:cubicBezTo>
                    <a:pt x="74" y="102"/>
                    <a:pt x="73" y="98"/>
                    <a:pt x="71" y="86"/>
                  </a:cubicBezTo>
                  <a:cubicBezTo>
                    <a:pt x="70" y="87"/>
                    <a:pt x="70" y="85"/>
                    <a:pt x="67" y="90"/>
                  </a:cubicBezTo>
                  <a:cubicBezTo>
                    <a:pt x="67" y="90"/>
                    <a:pt x="68" y="97"/>
                    <a:pt x="68" y="105"/>
                  </a:cubicBezTo>
                  <a:cubicBezTo>
                    <a:pt x="67" y="110"/>
                    <a:pt x="67" y="118"/>
                    <a:pt x="67" y="123"/>
                  </a:cubicBezTo>
                  <a:cubicBezTo>
                    <a:pt x="67" y="134"/>
                    <a:pt x="72" y="144"/>
                    <a:pt x="64" y="146"/>
                  </a:cubicBezTo>
                  <a:cubicBezTo>
                    <a:pt x="55" y="147"/>
                    <a:pt x="57" y="132"/>
                    <a:pt x="55" y="125"/>
                  </a:cubicBezTo>
                  <a:cubicBezTo>
                    <a:pt x="54" y="114"/>
                    <a:pt x="54" y="113"/>
                    <a:pt x="54" y="107"/>
                  </a:cubicBezTo>
                  <a:cubicBezTo>
                    <a:pt x="53" y="101"/>
                    <a:pt x="54" y="93"/>
                    <a:pt x="52" y="86"/>
                  </a:cubicBezTo>
                  <a:cubicBezTo>
                    <a:pt x="51" y="86"/>
                    <a:pt x="49" y="87"/>
                    <a:pt x="48" y="88"/>
                  </a:cubicBezTo>
                  <a:cubicBezTo>
                    <a:pt x="46" y="91"/>
                    <a:pt x="45" y="97"/>
                    <a:pt x="44" y="99"/>
                  </a:cubicBezTo>
                  <a:cubicBezTo>
                    <a:pt x="43" y="102"/>
                    <a:pt x="41" y="106"/>
                    <a:pt x="40" y="110"/>
                  </a:cubicBezTo>
                  <a:cubicBezTo>
                    <a:pt x="39" y="114"/>
                    <a:pt x="39" y="131"/>
                    <a:pt x="31" y="129"/>
                  </a:cubicBezTo>
                  <a:cubicBezTo>
                    <a:pt x="25" y="128"/>
                    <a:pt x="27" y="115"/>
                    <a:pt x="29" y="108"/>
                  </a:cubicBezTo>
                  <a:cubicBezTo>
                    <a:pt x="30" y="103"/>
                    <a:pt x="31" y="98"/>
                    <a:pt x="32" y="93"/>
                  </a:cubicBezTo>
                  <a:cubicBezTo>
                    <a:pt x="33" y="89"/>
                    <a:pt x="34" y="85"/>
                    <a:pt x="34" y="79"/>
                  </a:cubicBezTo>
                  <a:cubicBezTo>
                    <a:pt x="35" y="76"/>
                    <a:pt x="34" y="71"/>
                    <a:pt x="34" y="68"/>
                  </a:cubicBezTo>
                  <a:cubicBezTo>
                    <a:pt x="31" y="61"/>
                    <a:pt x="28" y="53"/>
                    <a:pt x="26" y="45"/>
                  </a:cubicBezTo>
                  <a:cubicBezTo>
                    <a:pt x="25" y="43"/>
                    <a:pt x="25" y="43"/>
                    <a:pt x="24" y="41"/>
                  </a:cubicBezTo>
                  <a:cubicBezTo>
                    <a:pt x="23" y="38"/>
                    <a:pt x="3" y="31"/>
                    <a:pt x="1" y="30"/>
                  </a:cubicBezTo>
                  <a:cubicBezTo>
                    <a:pt x="0" y="30"/>
                    <a:pt x="6" y="21"/>
                    <a:pt x="15" y="12"/>
                  </a:cubicBezTo>
                  <a:cubicBezTo>
                    <a:pt x="21" y="6"/>
                    <a:pt x="31"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4" name="Freeform 99">
              <a:extLst>
                <a:ext uri="{FF2B5EF4-FFF2-40B4-BE49-F238E27FC236}">
                  <a16:creationId xmlns:a16="http://schemas.microsoft.com/office/drawing/2014/main" id="{B96C9339-9B85-4301-941E-11B7262DE401}"/>
                </a:ext>
              </a:extLst>
            </p:cNvPr>
            <p:cNvSpPr>
              <a:spLocks/>
            </p:cNvSpPr>
            <p:nvPr/>
          </p:nvSpPr>
          <p:spPr bwMode="auto">
            <a:xfrm>
              <a:off x="5142" y="2914"/>
              <a:ext cx="298" cy="298"/>
            </a:xfrm>
            <a:custGeom>
              <a:avLst/>
              <a:gdLst>
                <a:gd name="T0" fmla="*/ 79 w 126"/>
                <a:gd name="T1" fmla="*/ 9 h 126"/>
                <a:gd name="T2" fmla="*/ 116 w 126"/>
                <a:gd name="T3" fmla="*/ 79 h 126"/>
                <a:gd name="T4" fmla="*/ 46 w 126"/>
                <a:gd name="T5" fmla="*/ 116 h 126"/>
                <a:gd name="T6" fmla="*/ 9 w 126"/>
                <a:gd name="T7" fmla="*/ 46 h 126"/>
                <a:gd name="T8" fmla="*/ 79 w 126"/>
                <a:gd name="T9" fmla="*/ 9 h 126"/>
              </a:gdLst>
              <a:ahLst/>
              <a:cxnLst>
                <a:cxn ang="0">
                  <a:pos x="T0" y="T1"/>
                </a:cxn>
                <a:cxn ang="0">
                  <a:pos x="T2" y="T3"/>
                </a:cxn>
                <a:cxn ang="0">
                  <a:pos x="T4" y="T5"/>
                </a:cxn>
                <a:cxn ang="0">
                  <a:pos x="T6" y="T7"/>
                </a:cxn>
                <a:cxn ang="0">
                  <a:pos x="T8" y="T9"/>
                </a:cxn>
              </a:cxnLst>
              <a:rect l="0" t="0" r="r" b="b"/>
              <a:pathLst>
                <a:path w="126" h="126">
                  <a:moveTo>
                    <a:pt x="79" y="9"/>
                  </a:moveTo>
                  <a:cubicBezTo>
                    <a:pt x="109" y="18"/>
                    <a:pt x="126" y="50"/>
                    <a:pt x="116" y="79"/>
                  </a:cubicBezTo>
                  <a:cubicBezTo>
                    <a:pt x="107" y="109"/>
                    <a:pt x="76" y="126"/>
                    <a:pt x="46" y="116"/>
                  </a:cubicBezTo>
                  <a:cubicBezTo>
                    <a:pt x="16" y="107"/>
                    <a:pt x="0" y="76"/>
                    <a:pt x="9" y="46"/>
                  </a:cubicBezTo>
                  <a:cubicBezTo>
                    <a:pt x="18" y="16"/>
                    <a:pt x="50" y="0"/>
                    <a:pt x="79" y="9"/>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5" name="Freeform 100">
              <a:extLst>
                <a:ext uri="{FF2B5EF4-FFF2-40B4-BE49-F238E27FC236}">
                  <a16:creationId xmlns:a16="http://schemas.microsoft.com/office/drawing/2014/main" id="{EF665E39-9447-4FF3-A946-9D688845A7B8}"/>
                </a:ext>
              </a:extLst>
            </p:cNvPr>
            <p:cNvSpPr>
              <a:spLocks/>
            </p:cNvSpPr>
            <p:nvPr/>
          </p:nvSpPr>
          <p:spPr bwMode="auto">
            <a:xfrm>
              <a:off x="5175" y="2947"/>
              <a:ext cx="218" cy="232"/>
            </a:xfrm>
            <a:custGeom>
              <a:avLst/>
              <a:gdLst>
                <a:gd name="T0" fmla="*/ 21 w 92"/>
                <a:gd name="T1" fmla="*/ 0 h 98"/>
                <a:gd name="T2" fmla="*/ 40 w 92"/>
                <a:gd name="T3" fmla="*/ 5 h 98"/>
                <a:gd name="T4" fmla="*/ 48 w 92"/>
                <a:gd name="T5" fmla="*/ 7 h 98"/>
                <a:gd name="T6" fmla="*/ 62 w 92"/>
                <a:gd name="T7" fmla="*/ 13 h 98"/>
                <a:gd name="T8" fmla="*/ 67 w 92"/>
                <a:gd name="T9" fmla="*/ 15 h 98"/>
                <a:gd name="T10" fmla="*/ 74 w 92"/>
                <a:gd name="T11" fmla="*/ 19 h 98"/>
                <a:gd name="T12" fmla="*/ 81 w 92"/>
                <a:gd name="T13" fmla="*/ 22 h 98"/>
                <a:gd name="T14" fmla="*/ 86 w 92"/>
                <a:gd name="T15" fmla="*/ 24 h 98"/>
                <a:gd name="T16" fmla="*/ 92 w 92"/>
                <a:gd name="T17" fmla="*/ 26 h 98"/>
                <a:gd name="T18" fmla="*/ 86 w 92"/>
                <a:gd name="T19" fmla="*/ 31 h 98"/>
                <a:gd name="T20" fmla="*/ 75 w 92"/>
                <a:gd name="T21" fmla="*/ 30 h 98"/>
                <a:gd name="T22" fmla="*/ 67 w 92"/>
                <a:gd name="T23" fmla="*/ 27 h 98"/>
                <a:gd name="T24" fmla="*/ 61 w 92"/>
                <a:gd name="T25" fmla="*/ 28 h 98"/>
                <a:gd name="T26" fmla="*/ 64 w 92"/>
                <a:gd name="T27" fmla="*/ 38 h 98"/>
                <a:gd name="T28" fmla="*/ 69 w 92"/>
                <a:gd name="T29" fmla="*/ 46 h 98"/>
                <a:gd name="T30" fmla="*/ 76 w 92"/>
                <a:gd name="T31" fmla="*/ 57 h 98"/>
                <a:gd name="T32" fmla="*/ 81 w 92"/>
                <a:gd name="T33" fmla="*/ 67 h 98"/>
                <a:gd name="T34" fmla="*/ 84 w 92"/>
                <a:gd name="T35" fmla="*/ 81 h 98"/>
                <a:gd name="T36" fmla="*/ 74 w 92"/>
                <a:gd name="T37" fmla="*/ 71 h 98"/>
                <a:gd name="T38" fmla="*/ 68 w 92"/>
                <a:gd name="T39" fmla="*/ 63 h 98"/>
                <a:gd name="T40" fmla="*/ 60 w 92"/>
                <a:gd name="T41" fmla="*/ 54 h 98"/>
                <a:gd name="T42" fmla="*/ 56 w 92"/>
                <a:gd name="T43" fmla="*/ 54 h 98"/>
                <a:gd name="T44" fmla="*/ 59 w 92"/>
                <a:gd name="T45" fmla="*/ 69 h 98"/>
                <a:gd name="T46" fmla="*/ 60 w 92"/>
                <a:gd name="T47" fmla="*/ 76 h 98"/>
                <a:gd name="T48" fmla="*/ 61 w 92"/>
                <a:gd name="T49" fmla="*/ 82 h 98"/>
                <a:gd name="T50" fmla="*/ 59 w 92"/>
                <a:gd name="T51" fmla="*/ 96 h 98"/>
                <a:gd name="T52" fmla="*/ 53 w 92"/>
                <a:gd name="T53" fmla="*/ 83 h 98"/>
                <a:gd name="T54" fmla="*/ 50 w 92"/>
                <a:gd name="T55" fmla="*/ 71 h 98"/>
                <a:gd name="T56" fmla="*/ 47 w 92"/>
                <a:gd name="T57" fmla="*/ 57 h 98"/>
                <a:gd name="T58" fmla="*/ 44 w 92"/>
                <a:gd name="T59" fmla="*/ 59 h 98"/>
                <a:gd name="T60" fmla="*/ 45 w 92"/>
                <a:gd name="T61" fmla="*/ 69 h 98"/>
                <a:gd name="T62" fmla="*/ 44 w 92"/>
                <a:gd name="T63" fmla="*/ 81 h 98"/>
                <a:gd name="T64" fmla="*/ 42 w 92"/>
                <a:gd name="T65" fmla="*/ 96 h 98"/>
                <a:gd name="T66" fmla="*/ 37 w 92"/>
                <a:gd name="T67" fmla="*/ 83 h 98"/>
                <a:gd name="T68" fmla="*/ 35 w 92"/>
                <a:gd name="T69" fmla="*/ 71 h 98"/>
                <a:gd name="T70" fmla="*/ 35 w 92"/>
                <a:gd name="T71" fmla="*/ 57 h 98"/>
                <a:gd name="T72" fmla="*/ 32 w 92"/>
                <a:gd name="T73" fmla="*/ 58 h 98"/>
                <a:gd name="T74" fmla="*/ 29 w 92"/>
                <a:gd name="T75" fmla="*/ 65 h 98"/>
                <a:gd name="T76" fmla="*/ 26 w 92"/>
                <a:gd name="T77" fmla="*/ 73 h 98"/>
                <a:gd name="T78" fmla="*/ 20 w 92"/>
                <a:gd name="T79" fmla="*/ 85 h 98"/>
                <a:gd name="T80" fmla="*/ 19 w 92"/>
                <a:gd name="T81" fmla="*/ 71 h 98"/>
                <a:gd name="T82" fmla="*/ 21 w 92"/>
                <a:gd name="T83" fmla="*/ 62 h 98"/>
                <a:gd name="T84" fmla="*/ 23 w 92"/>
                <a:gd name="T85" fmla="*/ 52 h 98"/>
                <a:gd name="T86" fmla="*/ 22 w 92"/>
                <a:gd name="T87" fmla="*/ 45 h 98"/>
                <a:gd name="T88" fmla="*/ 17 w 92"/>
                <a:gd name="T89" fmla="*/ 29 h 98"/>
                <a:gd name="T90" fmla="*/ 16 w 92"/>
                <a:gd name="T91" fmla="*/ 27 h 98"/>
                <a:gd name="T92" fmla="*/ 0 w 92"/>
                <a:gd name="T93" fmla="*/ 20 h 98"/>
                <a:gd name="T94" fmla="*/ 10 w 92"/>
                <a:gd name="T95" fmla="*/ 8 h 98"/>
                <a:gd name="T96" fmla="*/ 21 w 92"/>
                <a:gd name="T9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98">
                  <a:moveTo>
                    <a:pt x="21" y="0"/>
                  </a:moveTo>
                  <a:cubicBezTo>
                    <a:pt x="25" y="1"/>
                    <a:pt x="37" y="3"/>
                    <a:pt x="40" y="5"/>
                  </a:cubicBezTo>
                  <a:cubicBezTo>
                    <a:pt x="40" y="5"/>
                    <a:pt x="46" y="6"/>
                    <a:pt x="48" y="7"/>
                  </a:cubicBezTo>
                  <a:cubicBezTo>
                    <a:pt x="52" y="9"/>
                    <a:pt x="59" y="11"/>
                    <a:pt x="62" y="13"/>
                  </a:cubicBezTo>
                  <a:cubicBezTo>
                    <a:pt x="64" y="14"/>
                    <a:pt x="64" y="14"/>
                    <a:pt x="67" y="15"/>
                  </a:cubicBezTo>
                  <a:cubicBezTo>
                    <a:pt x="69" y="17"/>
                    <a:pt x="71" y="18"/>
                    <a:pt x="74" y="19"/>
                  </a:cubicBezTo>
                  <a:cubicBezTo>
                    <a:pt x="76" y="20"/>
                    <a:pt x="78" y="21"/>
                    <a:pt x="81" y="22"/>
                  </a:cubicBezTo>
                  <a:cubicBezTo>
                    <a:pt x="82" y="23"/>
                    <a:pt x="84" y="23"/>
                    <a:pt x="86" y="24"/>
                  </a:cubicBezTo>
                  <a:cubicBezTo>
                    <a:pt x="88" y="24"/>
                    <a:pt x="92" y="24"/>
                    <a:pt x="92" y="26"/>
                  </a:cubicBezTo>
                  <a:cubicBezTo>
                    <a:pt x="92" y="29"/>
                    <a:pt x="88" y="30"/>
                    <a:pt x="86" y="31"/>
                  </a:cubicBezTo>
                  <a:cubicBezTo>
                    <a:pt x="83" y="31"/>
                    <a:pt x="80" y="32"/>
                    <a:pt x="75" y="30"/>
                  </a:cubicBezTo>
                  <a:cubicBezTo>
                    <a:pt x="72" y="29"/>
                    <a:pt x="69" y="28"/>
                    <a:pt x="67" y="27"/>
                  </a:cubicBezTo>
                  <a:cubicBezTo>
                    <a:pt x="67" y="27"/>
                    <a:pt x="62" y="25"/>
                    <a:pt x="61" y="28"/>
                  </a:cubicBezTo>
                  <a:cubicBezTo>
                    <a:pt x="60" y="29"/>
                    <a:pt x="62" y="34"/>
                    <a:pt x="64" y="38"/>
                  </a:cubicBezTo>
                  <a:cubicBezTo>
                    <a:pt x="65" y="41"/>
                    <a:pt x="67" y="43"/>
                    <a:pt x="69" y="46"/>
                  </a:cubicBezTo>
                  <a:cubicBezTo>
                    <a:pt x="71" y="50"/>
                    <a:pt x="74" y="53"/>
                    <a:pt x="76" y="57"/>
                  </a:cubicBezTo>
                  <a:cubicBezTo>
                    <a:pt x="79" y="61"/>
                    <a:pt x="80" y="65"/>
                    <a:pt x="81" y="67"/>
                  </a:cubicBezTo>
                  <a:cubicBezTo>
                    <a:pt x="85" y="73"/>
                    <a:pt x="88" y="78"/>
                    <a:pt x="84" y="81"/>
                  </a:cubicBezTo>
                  <a:cubicBezTo>
                    <a:pt x="84" y="81"/>
                    <a:pt x="81" y="84"/>
                    <a:pt x="74" y="71"/>
                  </a:cubicBezTo>
                  <a:cubicBezTo>
                    <a:pt x="72" y="69"/>
                    <a:pt x="70" y="66"/>
                    <a:pt x="68" y="63"/>
                  </a:cubicBezTo>
                  <a:cubicBezTo>
                    <a:pt x="65" y="60"/>
                    <a:pt x="64" y="56"/>
                    <a:pt x="60" y="54"/>
                  </a:cubicBezTo>
                  <a:cubicBezTo>
                    <a:pt x="59" y="53"/>
                    <a:pt x="57" y="53"/>
                    <a:pt x="56" y="54"/>
                  </a:cubicBezTo>
                  <a:cubicBezTo>
                    <a:pt x="56" y="55"/>
                    <a:pt x="59" y="64"/>
                    <a:pt x="59" y="69"/>
                  </a:cubicBezTo>
                  <a:cubicBezTo>
                    <a:pt x="60" y="73"/>
                    <a:pt x="60" y="72"/>
                    <a:pt x="60" y="76"/>
                  </a:cubicBezTo>
                  <a:cubicBezTo>
                    <a:pt x="61" y="77"/>
                    <a:pt x="61" y="80"/>
                    <a:pt x="61" y="82"/>
                  </a:cubicBezTo>
                  <a:cubicBezTo>
                    <a:pt x="62" y="88"/>
                    <a:pt x="65" y="95"/>
                    <a:pt x="59" y="96"/>
                  </a:cubicBezTo>
                  <a:cubicBezTo>
                    <a:pt x="53" y="98"/>
                    <a:pt x="54" y="88"/>
                    <a:pt x="53" y="83"/>
                  </a:cubicBezTo>
                  <a:cubicBezTo>
                    <a:pt x="52" y="78"/>
                    <a:pt x="50" y="74"/>
                    <a:pt x="50" y="71"/>
                  </a:cubicBezTo>
                  <a:cubicBezTo>
                    <a:pt x="49" y="68"/>
                    <a:pt x="48" y="65"/>
                    <a:pt x="47" y="57"/>
                  </a:cubicBezTo>
                  <a:cubicBezTo>
                    <a:pt x="46" y="57"/>
                    <a:pt x="46" y="56"/>
                    <a:pt x="44" y="59"/>
                  </a:cubicBezTo>
                  <a:cubicBezTo>
                    <a:pt x="44" y="59"/>
                    <a:pt x="45" y="64"/>
                    <a:pt x="45" y="69"/>
                  </a:cubicBezTo>
                  <a:cubicBezTo>
                    <a:pt x="45" y="73"/>
                    <a:pt x="45" y="78"/>
                    <a:pt x="44" y="81"/>
                  </a:cubicBezTo>
                  <a:cubicBezTo>
                    <a:pt x="44" y="89"/>
                    <a:pt x="48" y="95"/>
                    <a:pt x="42" y="96"/>
                  </a:cubicBezTo>
                  <a:cubicBezTo>
                    <a:pt x="37" y="97"/>
                    <a:pt x="37" y="87"/>
                    <a:pt x="37" y="83"/>
                  </a:cubicBezTo>
                  <a:cubicBezTo>
                    <a:pt x="36" y="75"/>
                    <a:pt x="36" y="75"/>
                    <a:pt x="35" y="71"/>
                  </a:cubicBezTo>
                  <a:cubicBezTo>
                    <a:pt x="35" y="67"/>
                    <a:pt x="36" y="62"/>
                    <a:pt x="35" y="57"/>
                  </a:cubicBezTo>
                  <a:cubicBezTo>
                    <a:pt x="33" y="57"/>
                    <a:pt x="32" y="57"/>
                    <a:pt x="32" y="58"/>
                  </a:cubicBezTo>
                  <a:cubicBezTo>
                    <a:pt x="31" y="60"/>
                    <a:pt x="29" y="64"/>
                    <a:pt x="29" y="65"/>
                  </a:cubicBezTo>
                  <a:cubicBezTo>
                    <a:pt x="28" y="67"/>
                    <a:pt x="27" y="70"/>
                    <a:pt x="26" y="73"/>
                  </a:cubicBezTo>
                  <a:cubicBezTo>
                    <a:pt x="26" y="75"/>
                    <a:pt x="26" y="86"/>
                    <a:pt x="20" y="85"/>
                  </a:cubicBezTo>
                  <a:cubicBezTo>
                    <a:pt x="17" y="85"/>
                    <a:pt x="18" y="76"/>
                    <a:pt x="19" y="71"/>
                  </a:cubicBezTo>
                  <a:cubicBezTo>
                    <a:pt x="20" y="68"/>
                    <a:pt x="20" y="65"/>
                    <a:pt x="21" y="62"/>
                  </a:cubicBezTo>
                  <a:cubicBezTo>
                    <a:pt x="22" y="59"/>
                    <a:pt x="23" y="56"/>
                    <a:pt x="23" y="52"/>
                  </a:cubicBezTo>
                  <a:cubicBezTo>
                    <a:pt x="23" y="50"/>
                    <a:pt x="23" y="47"/>
                    <a:pt x="22" y="45"/>
                  </a:cubicBezTo>
                  <a:cubicBezTo>
                    <a:pt x="21" y="40"/>
                    <a:pt x="19" y="35"/>
                    <a:pt x="17" y="29"/>
                  </a:cubicBezTo>
                  <a:cubicBezTo>
                    <a:pt x="17" y="28"/>
                    <a:pt x="17" y="28"/>
                    <a:pt x="16" y="27"/>
                  </a:cubicBezTo>
                  <a:cubicBezTo>
                    <a:pt x="15" y="25"/>
                    <a:pt x="2" y="20"/>
                    <a:pt x="0" y="20"/>
                  </a:cubicBezTo>
                  <a:cubicBezTo>
                    <a:pt x="0" y="20"/>
                    <a:pt x="4" y="14"/>
                    <a:pt x="10" y="8"/>
                  </a:cubicBezTo>
                  <a:cubicBezTo>
                    <a:pt x="14" y="4"/>
                    <a:pt x="21" y="0"/>
                    <a:pt x="2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6" name="Freeform 101">
              <a:extLst>
                <a:ext uri="{FF2B5EF4-FFF2-40B4-BE49-F238E27FC236}">
                  <a16:creationId xmlns:a16="http://schemas.microsoft.com/office/drawing/2014/main" id="{044D76DE-436E-444C-A159-611BBD15CDE4}"/>
                </a:ext>
              </a:extLst>
            </p:cNvPr>
            <p:cNvSpPr>
              <a:spLocks/>
            </p:cNvSpPr>
            <p:nvPr/>
          </p:nvSpPr>
          <p:spPr bwMode="auto">
            <a:xfrm>
              <a:off x="3199" y="-2409"/>
              <a:ext cx="565" cy="565"/>
            </a:xfrm>
            <a:custGeom>
              <a:avLst/>
              <a:gdLst>
                <a:gd name="T0" fmla="*/ 85 w 239"/>
                <a:gd name="T1" fmla="*/ 19 h 239"/>
                <a:gd name="T2" fmla="*/ 220 w 239"/>
                <a:gd name="T3" fmla="*/ 85 h 239"/>
                <a:gd name="T4" fmla="*/ 154 w 239"/>
                <a:gd name="T5" fmla="*/ 220 h 239"/>
                <a:gd name="T6" fmla="*/ 19 w 239"/>
                <a:gd name="T7" fmla="*/ 154 h 239"/>
                <a:gd name="T8" fmla="*/ 85 w 239"/>
                <a:gd name="T9" fmla="*/ 19 h 239"/>
              </a:gdLst>
              <a:ahLst/>
              <a:cxnLst>
                <a:cxn ang="0">
                  <a:pos x="T0" y="T1"/>
                </a:cxn>
                <a:cxn ang="0">
                  <a:pos x="T2" y="T3"/>
                </a:cxn>
                <a:cxn ang="0">
                  <a:pos x="T4" y="T5"/>
                </a:cxn>
                <a:cxn ang="0">
                  <a:pos x="T6" y="T7"/>
                </a:cxn>
                <a:cxn ang="0">
                  <a:pos x="T8" y="T9"/>
                </a:cxn>
              </a:cxnLst>
              <a:rect l="0" t="0" r="r" b="b"/>
              <a:pathLst>
                <a:path w="239" h="239">
                  <a:moveTo>
                    <a:pt x="85" y="19"/>
                  </a:moveTo>
                  <a:cubicBezTo>
                    <a:pt x="141" y="0"/>
                    <a:pt x="201" y="30"/>
                    <a:pt x="220" y="85"/>
                  </a:cubicBezTo>
                  <a:cubicBezTo>
                    <a:pt x="239" y="141"/>
                    <a:pt x="210" y="201"/>
                    <a:pt x="154" y="220"/>
                  </a:cubicBezTo>
                  <a:cubicBezTo>
                    <a:pt x="98" y="239"/>
                    <a:pt x="38" y="210"/>
                    <a:pt x="19" y="154"/>
                  </a:cubicBezTo>
                  <a:cubicBezTo>
                    <a:pt x="0" y="98"/>
                    <a:pt x="30" y="38"/>
                    <a:pt x="85" y="19"/>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7" name="Freeform 102">
              <a:extLst>
                <a:ext uri="{FF2B5EF4-FFF2-40B4-BE49-F238E27FC236}">
                  <a16:creationId xmlns:a16="http://schemas.microsoft.com/office/drawing/2014/main" id="{A3E9C120-95AB-4949-8A6A-CB7C91B06C81}"/>
                </a:ext>
              </a:extLst>
            </p:cNvPr>
            <p:cNvSpPr>
              <a:spLocks/>
            </p:cNvSpPr>
            <p:nvPr/>
          </p:nvSpPr>
          <p:spPr bwMode="auto">
            <a:xfrm>
              <a:off x="3228" y="-2331"/>
              <a:ext cx="475" cy="418"/>
            </a:xfrm>
            <a:custGeom>
              <a:avLst/>
              <a:gdLst>
                <a:gd name="T0" fmla="*/ 11 w 201"/>
                <a:gd name="T1" fmla="*/ 43 h 177"/>
                <a:gd name="T2" fmla="*/ 45 w 201"/>
                <a:gd name="T3" fmla="*/ 30 h 177"/>
                <a:gd name="T4" fmla="*/ 60 w 201"/>
                <a:gd name="T5" fmla="*/ 24 h 177"/>
                <a:gd name="T6" fmla="*/ 87 w 201"/>
                <a:gd name="T7" fmla="*/ 17 h 177"/>
                <a:gd name="T8" fmla="*/ 98 w 201"/>
                <a:gd name="T9" fmla="*/ 16 h 177"/>
                <a:gd name="T10" fmla="*/ 113 w 201"/>
                <a:gd name="T11" fmla="*/ 13 h 177"/>
                <a:gd name="T12" fmla="*/ 127 w 201"/>
                <a:gd name="T13" fmla="*/ 10 h 177"/>
                <a:gd name="T14" fmla="*/ 136 w 201"/>
                <a:gd name="T15" fmla="*/ 7 h 177"/>
                <a:gd name="T16" fmla="*/ 149 w 201"/>
                <a:gd name="T17" fmla="*/ 4 h 177"/>
                <a:gd name="T18" fmla="*/ 144 w 201"/>
                <a:gd name="T19" fmla="*/ 17 h 177"/>
                <a:gd name="T20" fmla="*/ 127 w 201"/>
                <a:gd name="T21" fmla="*/ 28 h 177"/>
                <a:gd name="T22" fmla="*/ 111 w 201"/>
                <a:gd name="T23" fmla="*/ 33 h 177"/>
                <a:gd name="T24" fmla="*/ 103 w 201"/>
                <a:gd name="T25" fmla="*/ 41 h 177"/>
                <a:gd name="T26" fmla="*/ 118 w 201"/>
                <a:gd name="T27" fmla="*/ 53 h 177"/>
                <a:gd name="T28" fmla="*/ 135 w 201"/>
                <a:gd name="T29" fmla="*/ 60 h 177"/>
                <a:gd name="T30" fmla="*/ 159 w 201"/>
                <a:gd name="T31" fmla="*/ 69 h 177"/>
                <a:gd name="T32" fmla="*/ 177 w 201"/>
                <a:gd name="T33" fmla="*/ 78 h 177"/>
                <a:gd name="T34" fmla="*/ 198 w 201"/>
                <a:gd name="T35" fmla="*/ 96 h 177"/>
                <a:gd name="T36" fmla="*/ 171 w 201"/>
                <a:gd name="T37" fmla="*/ 92 h 177"/>
                <a:gd name="T38" fmla="*/ 153 w 201"/>
                <a:gd name="T39" fmla="*/ 87 h 177"/>
                <a:gd name="T40" fmla="*/ 131 w 201"/>
                <a:gd name="T41" fmla="*/ 81 h 177"/>
                <a:gd name="T42" fmla="*/ 125 w 201"/>
                <a:gd name="T43" fmla="*/ 87 h 177"/>
                <a:gd name="T44" fmla="*/ 147 w 201"/>
                <a:gd name="T45" fmla="*/ 106 h 177"/>
                <a:gd name="T46" fmla="*/ 156 w 201"/>
                <a:gd name="T47" fmla="*/ 116 h 177"/>
                <a:gd name="T48" fmla="*/ 163 w 201"/>
                <a:gd name="T49" fmla="*/ 124 h 177"/>
                <a:gd name="T50" fmla="*/ 177 w 201"/>
                <a:gd name="T51" fmla="*/ 147 h 177"/>
                <a:gd name="T52" fmla="*/ 152 w 201"/>
                <a:gd name="T53" fmla="*/ 134 h 177"/>
                <a:gd name="T54" fmla="*/ 134 w 201"/>
                <a:gd name="T55" fmla="*/ 119 h 177"/>
                <a:gd name="T56" fmla="*/ 114 w 201"/>
                <a:gd name="T57" fmla="*/ 102 h 177"/>
                <a:gd name="T58" fmla="*/ 112 w 201"/>
                <a:gd name="T59" fmla="*/ 108 h 177"/>
                <a:gd name="T60" fmla="*/ 125 w 201"/>
                <a:gd name="T61" fmla="*/ 122 h 177"/>
                <a:gd name="T62" fmla="*/ 137 w 201"/>
                <a:gd name="T63" fmla="*/ 141 h 177"/>
                <a:gd name="T64" fmla="*/ 151 w 201"/>
                <a:gd name="T65" fmla="*/ 167 h 177"/>
                <a:gd name="T66" fmla="*/ 127 w 201"/>
                <a:gd name="T67" fmla="*/ 152 h 177"/>
                <a:gd name="T68" fmla="*/ 112 w 201"/>
                <a:gd name="T69" fmla="*/ 135 h 177"/>
                <a:gd name="T70" fmla="*/ 95 w 201"/>
                <a:gd name="T71" fmla="*/ 115 h 177"/>
                <a:gd name="T72" fmla="*/ 92 w 201"/>
                <a:gd name="T73" fmla="*/ 120 h 177"/>
                <a:gd name="T74" fmla="*/ 96 w 201"/>
                <a:gd name="T75" fmla="*/ 134 h 177"/>
                <a:gd name="T76" fmla="*/ 101 w 201"/>
                <a:gd name="T77" fmla="*/ 149 h 177"/>
                <a:gd name="T78" fmla="*/ 105 w 201"/>
                <a:gd name="T79" fmla="*/ 174 h 177"/>
                <a:gd name="T80" fmla="*/ 88 w 201"/>
                <a:gd name="T81" fmla="*/ 154 h 177"/>
                <a:gd name="T82" fmla="*/ 80 w 201"/>
                <a:gd name="T83" fmla="*/ 137 h 177"/>
                <a:gd name="T84" fmla="*/ 72 w 201"/>
                <a:gd name="T85" fmla="*/ 121 h 177"/>
                <a:gd name="T86" fmla="*/ 63 w 201"/>
                <a:gd name="T87" fmla="*/ 111 h 177"/>
                <a:gd name="T88" fmla="*/ 38 w 201"/>
                <a:gd name="T89" fmla="*/ 92 h 177"/>
                <a:gd name="T90" fmla="*/ 33 w 201"/>
                <a:gd name="T91" fmla="*/ 90 h 177"/>
                <a:gd name="T92" fmla="*/ 2 w 201"/>
                <a:gd name="T93" fmla="*/ 97 h 177"/>
                <a:gd name="T94" fmla="*/ 3 w 201"/>
                <a:gd name="T95" fmla="*/ 68 h 177"/>
                <a:gd name="T96" fmla="*/ 11 w 201"/>
                <a:gd name="T97" fmla="*/ 4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1" h="177">
                  <a:moveTo>
                    <a:pt x="11" y="43"/>
                  </a:moveTo>
                  <a:cubicBezTo>
                    <a:pt x="18" y="41"/>
                    <a:pt x="38" y="30"/>
                    <a:pt x="45" y="30"/>
                  </a:cubicBezTo>
                  <a:cubicBezTo>
                    <a:pt x="45" y="30"/>
                    <a:pt x="55" y="25"/>
                    <a:pt x="60" y="24"/>
                  </a:cubicBezTo>
                  <a:cubicBezTo>
                    <a:pt x="69" y="22"/>
                    <a:pt x="82" y="18"/>
                    <a:pt x="87" y="17"/>
                  </a:cubicBezTo>
                  <a:cubicBezTo>
                    <a:pt x="93" y="16"/>
                    <a:pt x="92" y="16"/>
                    <a:pt x="98" y="16"/>
                  </a:cubicBezTo>
                  <a:cubicBezTo>
                    <a:pt x="103" y="15"/>
                    <a:pt x="106" y="14"/>
                    <a:pt x="113" y="13"/>
                  </a:cubicBezTo>
                  <a:cubicBezTo>
                    <a:pt x="118" y="13"/>
                    <a:pt x="122" y="11"/>
                    <a:pt x="127" y="10"/>
                  </a:cubicBezTo>
                  <a:cubicBezTo>
                    <a:pt x="130" y="10"/>
                    <a:pt x="133" y="9"/>
                    <a:pt x="136" y="7"/>
                  </a:cubicBezTo>
                  <a:cubicBezTo>
                    <a:pt x="141" y="5"/>
                    <a:pt x="146" y="0"/>
                    <a:pt x="149" y="4"/>
                  </a:cubicBezTo>
                  <a:cubicBezTo>
                    <a:pt x="151" y="8"/>
                    <a:pt x="148" y="14"/>
                    <a:pt x="144" y="17"/>
                  </a:cubicBezTo>
                  <a:cubicBezTo>
                    <a:pt x="140" y="21"/>
                    <a:pt x="137" y="25"/>
                    <a:pt x="127" y="28"/>
                  </a:cubicBezTo>
                  <a:cubicBezTo>
                    <a:pt x="121" y="30"/>
                    <a:pt x="116" y="31"/>
                    <a:pt x="111" y="33"/>
                  </a:cubicBezTo>
                  <a:cubicBezTo>
                    <a:pt x="110" y="33"/>
                    <a:pt x="102" y="35"/>
                    <a:pt x="103" y="41"/>
                  </a:cubicBezTo>
                  <a:cubicBezTo>
                    <a:pt x="103" y="44"/>
                    <a:pt x="112" y="50"/>
                    <a:pt x="118" y="53"/>
                  </a:cubicBezTo>
                  <a:cubicBezTo>
                    <a:pt x="124" y="56"/>
                    <a:pt x="130" y="58"/>
                    <a:pt x="135" y="60"/>
                  </a:cubicBezTo>
                  <a:cubicBezTo>
                    <a:pt x="143" y="64"/>
                    <a:pt x="150" y="66"/>
                    <a:pt x="159" y="69"/>
                  </a:cubicBezTo>
                  <a:cubicBezTo>
                    <a:pt x="167" y="72"/>
                    <a:pt x="172" y="76"/>
                    <a:pt x="177" y="78"/>
                  </a:cubicBezTo>
                  <a:cubicBezTo>
                    <a:pt x="189" y="83"/>
                    <a:pt x="201" y="87"/>
                    <a:pt x="198" y="96"/>
                  </a:cubicBezTo>
                  <a:cubicBezTo>
                    <a:pt x="197" y="97"/>
                    <a:pt x="196" y="104"/>
                    <a:pt x="171" y="92"/>
                  </a:cubicBezTo>
                  <a:cubicBezTo>
                    <a:pt x="166" y="91"/>
                    <a:pt x="160" y="89"/>
                    <a:pt x="153" y="87"/>
                  </a:cubicBezTo>
                  <a:cubicBezTo>
                    <a:pt x="145" y="85"/>
                    <a:pt x="139" y="81"/>
                    <a:pt x="131" y="81"/>
                  </a:cubicBezTo>
                  <a:cubicBezTo>
                    <a:pt x="129" y="81"/>
                    <a:pt x="125" y="84"/>
                    <a:pt x="125" y="87"/>
                  </a:cubicBezTo>
                  <a:cubicBezTo>
                    <a:pt x="126" y="89"/>
                    <a:pt x="141" y="99"/>
                    <a:pt x="147" y="106"/>
                  </a:cubicBezTo>
                  <a:cubicBezTo>
                    <a:pt x="151" y="112"/>
                    <a:pt x="151" y="110"/>
                    <a:pt x="156" y="116"/>
                  </a:cubicBezTo>
                  <a:cubicBezTo>
                    <a:pt x="158" y="117"/>
                    <a:pt x="161" y="121"/>
                    <a:pt x="163" y="124"/>
                  </a:cubicBezTo>
                  <a:cubicBezTo>
                    <a:pt x="171" y="132"/>
                    <a:pt x="183" y="139"/>
                    <a:pt x="177" y="147"/>
                  </a:cubicBezTo>
                  <a:cubicBezTo>
                    <a:pt x="169" y="156"/>
                    <a:pt x="159" y="140"/>
                    <a:pt x="152" y="134"/>
                  </a:cubicBezTo>
                  <a:cubicBezTo>
                    <a:pt x="145" y="128"/>
                    <a:pt x="138" y="124"/>
                    <a:pt x="134" y="119"/>
                  </a:cubicBezTo>
                  <a:cubicBezTo>
                    <a:pt x="129" y="115"/>
                    <a:pt x="125" y="112"/>
                    <a:pt x="114" y="102"/>
                  </a:cubicBezTo>
                  <a:cubicBezTo>
                    <a:pt x="114" y="103"/>
                    <a:pt x="112" y="101"/>
                    <a:pt x="112" y="108"/>
                  </a:cubicBezTo>
                  <a:cubicBezTo>
                    <a:pt x="112" y="108"/>
                    <a:pt x="118" y="114"/>
                    <a:pt x="125" y="122"/>
                  </a:cubicBezTo>
                  <a:cubicBezTo>
                    <a:pt x="128" y="128"/>
                    <a:pt x="134" y="135"/>
                    <a:pt x="137" y="141"/>
                  </a:cubicBezTo>
                  <a:cubicBezTo>
                    <a:pt x="146" y="153"/>
                    <a:pt x="158" y="159"/>
                    <a:pt x="151" y="167"/>
                  </a:cubicBezTo>
                  <a:cubicBezTo>
                    <a:pt x="143" y="175"/>
                    <a:pt x="133" y="158"/>
                    <a:pt x="127" y="152"/>
                  </a:cubicBezTo>
                  <a:cubicBezTo>
                    <a:pt x="117" y="142"/>
                    <a:pt x="117" y="141"/>
                    <a:pt x="112" y="135"/>
                  </a:cubicBezTo>
                  <a:cubicBezTo>
                    <a:pt x="107" y="129"/>
                    <a:pt x="102" y="121"/>
                    <a:pt x="95" y="115"/>
                  </a:cubicBezTo>
                  <a:cubicBezTo>
                    <a:pt x="93" y="116"/>
                    <a:pt x="92" y="118"/>
                    <a:pt x="92" y="120"/>
                  </a:cubicBezTo>
                  <a:cubicBezTo>
                    <a:pt x="93" y="124"/>
                    <a:pt x="95" y="131"/>
                    <a:pt x="96" y="134"/>
                  </a:cubicBezTo>
                  <a:cubicBezTo>
                    <a:pt x="97" y="138"/>
                    <a:pt x="99" y="143"/>
                    <a:pt x="101" y="149"/>
                  </a:cubicBezTo>
                  <a:cubicBezTo>
                    <a:pt x="102" y="153"/>
                    <a:pt x="114" y="170"/>
                    <a:pt x="105" y="174"/>
                  </a:cubicBezTo>
                  <a:cubicBezTo>
                    <a:pt x="98" y="177"/>
                    <a:pt x="91" y="163"/>
                    <a:pt x="88" y="154"/>
                  </a:cubicBezTo>
                  <a:cubicBezTo>
                    <a:pt x="85" y="148"/>
                    <a:pt x="82" y="143"/>
                    <a:pt x="80" y="137"/>
                  </a:cubicBezTo>
                  <a:cubicBezTo>
                    <a:pt x="78" y="133"/>
                    <a:pt x="76" y="127"/>
                    <a:pt x="72" y="121"/>
                  </a:cubicBezTo>
                  <a:cubicBezTo>
                    <a:pt x="70" y="117"/>
                    <a:pt x="66" y="113"/>
                    <a:pt x="63" y="111"/>
                  </a:cubicBezTo>
                  <a:cubicBezTo>
                    <a:pt x="55" y="105"/>
                    <a:pt x="46" y="99"/>
                    <a:pt x="38" y="92"/>
                  </a:cubicBezTo>
                  <a:cubicBezTo>
                    <a:pt x="36" y="91"/>
                    <a:pt x="35" y="91"/>
                    <a:pt x="33" y="90"/>
                  </a:cubicBezTo>
                  <a:cubicBezTo>
                    <a:pt x="30" y="89"/>
                    <a:pt x="4" y="96"/>
                    <a:pt x="2" y="97"/>
                  </a:cubicBezTo>
                  <a:cubicBezTo>
                    <a:pt x="1" y="97"/>
                    <a:pt x="0" y="83"/>
                    <a:pt x="3" y="68"/>
                  </a:cubicBezTo>
                  <a:cubicBezTo>
                    <a:pt x="4" y="57"/>
                    <a:pt x="10" y="43"/>
                    <a:pt x="11"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8" name="Freeform 103">
              <a:extLst>
                <a:ext uri="{FF2B5EF4-FFF2-40B4-BE49-F238E27FC236}">
                  <a16:creationId xmlns:a16="http://schemas.microsoft.com/office/drawing/2014/main" id="{4C1342AC-AA5E-4682-87BD-61E29122424B}"/>
                </a:ext>
              </a:extLst>
            </p:cNvPr>
            <p:cNvSpPr>
              <a:spLocks/>
            </p:cNvSpPr>
            <p:nvPr/>
          </p:nvSpPr>
          <p:spPr bwMode="auto">
            <a:xfrm>
              <a:off x="2015" y="-1083"/>
              <a:ext cx="302" cy="302"/>
            </a:xfrm>
            <a:custGeom>
              <a:avLst/>
              <a:gdLst>
                <a:gd name="T0" fmla="*/ 114 w 128"/>
                <a:gd name="T1" fmla="*/ 38 h 128"/>
                <a:gd name="T2" fmla="*/ 90 w 128"/>
                <a:gd name="T3" fmla="*/ 114 h 128"/>
                <a:gd name="T4" fmla="*/ 14 w 128"/>
                <a:gd name="T5" fmla="*/ 90 h 128"/>
                <a:gd name="T6" fmla="*/ 38 w 128"/>
                <a:gd name="T7" fmla="*/ 14 h 128"/>
                <a:gd name="T8" fmla="*/ 114 w 128"/>
                <a:gd name="T9" fmla="*/ 38 h 128"/>
              </a:gdLst>
              <a:ahLst/>
              <a:cxnLst>
                <a:cxn ang="0">
                  <a:pos x="T0" y="T1"/>
                </a:cxn>
                <a:cxn ang="0">
                  <a:pos x="T2" y="T3"/>
                </a:cxn>
                <a:cxn ang="0">
                  <a:pos x="T4" y="T5"/>
                </a:cxn>
                <a:cxn ang="0">
                  <a:pos x="T6" y="T7"/>
                </a:cxn>
                <a:cxn ang="0">
                  <a:pos x="T8" y="T9"/>
                </a:cxn>
              </a:cxnLst>
              <a:rect l="0" t="0" r="r" b="b"/>
              <a:pathLst>
                <a:path w="128" h="128">
                  <a:moveTo>
                    <a:pt x="114" y="38"/>
                  </a:moveTo>
                  <a:cubicBezTo>
                    <a:pt x="128" y="65"/>
                    <a:pt x="118" y="99"/>
                    <a:pt x="90" y="114"/>
                  </a:cubicBezTo>
                  <a:cubicBezTo>
                    <a:pt x="63" y="128"/>
                    <a:pt x="29" y="117"/>
                    <a:pt x="14" y="90"/>
                  </a:cubicBezTo>
                  <a:cubicBezTo>
                    <a:pt x="0" y="62"/>
                    <a:pt x="11" y="28"/>
                    <a:pt x="38" y="14"/>
                  </a:cubicBezTo>
                  <a:cubicBezTo>
                    <a:pt x="66" y="0"/>
                    <a:pt x="100" y="10"/>
                    <a:pt x="114" y="38"/>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49" name="Freeform 104">
              <a:extLst>
                <a:ext uri="{FF2B5EF4-FFF2-40B4-BE49-F238E27FC236}">
                  <a16:creationId xmlns:a16="http://schemas.microsoft.com/office/drawing/2014/main" id="{05DC628D-2E24-41AC-992E-76ED91EB87C9}"/>
                </a:ext>
              </a:extLst>
            </p:cNvPr>
            <p:cNvSpPr>
              <a:spLocks/>
            </p:cNvSpPr>
            <p:nvPr/>
          </p:nvSpPr>
          <p:spPr bwMode="auto">
            <a:xfrm>
              <a:off x="2053" y="-1067"/>
              <a:ext cx="227" cy="248"/>
            </a:xfrm>
            <a:custGeom>
              <a:avLst/>
              <a:gdLst>
                <a:gd name="T0" fmla="*/ 63 w 96"/>
                <a:gd name="T1" fmla="*/ 3 h 105"/>
                <a:gd name="T2" fmla="*/ 73 w 96"/>
                <a:gd name="T3" fmla="*/ 20 h 105"/>
                <a:gd name="T4" fmla="*/ 77 w 96"/>
                <a:gd name="T5" fmla="*/ 27 h 105"/>
                <a:gd name="T6" fmla="*/ 83 w 96"/>
                <a:gd name="T7" fmla="*/ 41 h 105"/>
                <a:gd name="T8" fmla="*/ 84 w 96"/>
                <a:gd name="T9" fmla="*/ 46 h 105"/>
                <a:gd name="T10" fmla="*/ 87 w 96"/>
                <a:gd name="T11" fmla="*/ 54 h 105"/>
                <a:gd name="T12" fmla="*/ 89 w 96"/>
                <a:gd name="T13" fmla="*/ 61 h 105"/>
                <a:gd name="T14" fmla="*/ 92 w 96"/>
                <a:gd name="T15" fmla="*/ 65 h 105"/>
                <a:gd name="T16" fmla="*/ 95 w 96"/>
                <a:gd name="T17" fmla="*/ 72 h 105"/>
                <a:gd name="T18" fmla="*/ 87 w 96"/>
                <a:gd name="T19" fmla="*/ 71 h 105"/>
                <a:gd name="T20" fmla="*/ 80 w 96"/>
                <a:gd name="T21" fmla="*/ 62 h 105"/>
                <a:gd name="T22" fmla="*/ 76 w 96"/>
                <a:gd name="T23" fmla="*/ 54 h 105"/>
                <a:gd name="T24" fmla="*/ 72 w 96"/>
                <a:gd name="T25" fmla="*/ 51 h 105"/>
                <a:gd name="T26" fmla="*/ 67 w 96"/>
                <a:gd name="T27" fmla="*/ 60 h 105"/>
                <a:gd name="T28" fmla="*/ 64 w 96"/>
                <a:gd name="T29" fmla="*/ 69 h 105"/>
                <a:gd name="T30" fmla="*/ 61 w 96"/>
                <a:gd name="T31" fmla="*/ 83 h 105"/>
                <a:gd name="T32" fmla="*/ 58 w 96"/>
                <a:gd name="T33" fmla="*/ 92 h 105"/>
                <a:gd name="T34" fmla="*/ 51 w 96"/>
                <a:gd name="T35" fmla="*/ 105 h 105"/>
                <a:gd name="T36" fmla="*/ 50 w 96"/>
                <a:gd name="T37" fmla="*/ 90 h 105"/>
                <a:gd name="T38" fmla="*/ 52 w 96"/>
                <a:gd name="T39" fmla="*/ 80 h 105"/>
                <a:gd name="T40" fmla="*/ 53 w 96"/>
                <a:gd name="T41" fmla="*/ 69 h 105"/>
                <a:gd name="T42" fmla="*/ 49 w 96"/>
                <a:gd name="T43" fmla="*/ 66 h 105"/>
                <a:gd name="T44" fmla="*/ 41 w 96"/>
                <a:gd name="T45" fmla="*/ 79 h 105"/>
                <a:gd name="T46" fmla="*/ 37 w 96"/>
                <a:gd name="T47" fmla="*/ 85 h 105"/>
                <a:gd name="T48" fmla="*/ 33 w 96"/>
                <a:gd name="T49" fmla="*/ 89 h 105"/>
                <a:gd name="T50" fmla="*/ 22 w 96"/>
                <a:gd name="T51" fmla="*/ 98 h 105"/>
                <a:gd name="T52" fmla="*/ 27 w 96"/>
                <a:gd name="T53" fmla="*/ 84 h 105"/>
                <a:gd name="T54" fmla="*/ 33 w 96"/>
                <a:gd name="T55" fmla="*/ 73 h 105"/>
                <a:gd name="T56" fmla="*/ 41 w 96"/>
                <a:gd name="T57" fmla="*/ 61 h 105"/>
                <a:gd name="T58" fmla="*/ 37 w 96"/>
                <a:gd name="T59" fmla="*/ 61 h 105"/>
                <a:gd name="T60" fmla="*/ 31 w 96"/>
                <a:gd name="T61" fmla="*/ 69 h 105"/>
                <a:gd name="T62" fmla="*/ 22 w 96"/>
                <a:gd name="T63" fmla="*/ 77 h 105"/>
                <a:gd name="T64" fmla="*/ 10 w 96"/>
                <a:gd name="T65" fmla="*/ 86 h 105"/>
                <a:gd name="T66" fmla="*/ 16 w 96"/>
                <a:gd name="T67" fmla="*/ 72 h 105"/>
                <a:gd name="T68" fmla="*/ 23 w 96"/>
                <a:gd name="T69" fmla="*/ 63 h 105"/>
                <a:gd name="T70" fmla="*/ 32 w 96"/>
                <a:gd name="T71" fmla="*/ 53 h 105"/>
                <a:gd name="T72" fmla="*/ 29 w 96"/>
                <a:gd name="T73" fmla="*/ 52 h 105"/>
                <a:gd name="T74" fmla="*/ 23 w 96"/>
                <a:gd name="T75" fmla="*/ 55 h 105"/>
                <a:gd name="T76" fmla="*/ 15 w 96"/>
                <a:gd name="T77" fmla="*/ 58 h 105"/>
                <a:gd name="T78" fmla="*/ 2 w 96"/>
                <a:gd name="T79" fmla="*/ 62 h 105"/>
                <a:gd name="T80" fmla="*/ 11 w 96"/>
                <a:gd name="T81" fmla="*/ 52 h 105"/>
                <a:gd name="T82" fmla="*/ 20 w 96"/>
                <a:gd name="T83" fmla="*/ 47 h 105"/>
                <a:gd name="T84" fmla="*/ 27 w 96"/>
                <a:gd name="T85" fmla="*/ 41 h 105"/>
                <a:gd name="T86" fmla="*/ 32 w 96"/>
                <a:gd name="T87" fmla="*/ 36 h 105"/>
                <a:gd name="T88" fmla="*/ 40 w 96"/>
                <a:gd name="T89" fmla="*/ 21 h 105"/>
                <a:gd name="T90" fmla="*/ 40 w 96"/>
                <a:gd name="T91" fmla="*/ 18 h 105"/>
                <a:gd name="T92" fmla="*/ 34 w 96"/>
                <a:gd name="T93" fmla="*/ 2 h 105"/>
                <a:gd name="T94" fmla="*/ 50 w 96"/>
                <a:gd name="T95" fmla="*/ 1 h 105"/>
                <a:gd name="T96" fmla="*/ 63 w 96"/>
                <a:gd name="T97" fmla="*/ 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05">
                  <a:moveTo>
                    <a:pt x="63" y="3"/>
                  </a:moveTo>
                  <a:cubicBezTo>
                    <a:pt x="65" y="7"/>
                    <a:pt x="72" y="16"/>
                    <a:pt x="73" y="20"/>
                  </a:cubicBezTo>
                  <a:cubicBezTo>
                    <a:pt x="73" y="20"/>
                    <a:pt x="76" y="25"/>
                    <a:pt x="77" y="27"/>
                  </a:cubicBezTo>
                  <a:cubicBezTo>
                    <a:pt x="79" y="32"/>
                    <a:pt x="82" y="38"/>
                    <a:pt x="83" y="41"/>
                  </a:cubicBezTo>
                  <a:cubicBezTo>
                    <a:pt x="84" y="44"/>
                    <a:pt x="84" y="43"/>
                    <a:pt x="84" y="46"/>
                  </a:cubicBezTo>
                  <a:cubicBezTo>
                    <a:pt x="85" y="49"/>
                    <a:pt x="86" y="51"/>
                    <a:pt x="87" y="54"/>
                  </a:cubicBezTo>
                  <a:cubicBezTo>
                    <a:pt x="88" y="56"/>
                    <a:pt x="89" y="59"/>
                    <a:pt x="89" y="61"/>
                  </a:cubicBezTo>
                  <a:cubicBezTo>
                    <a:pt x="90" y="63"/>
                    <a:pt x="91" y="64"/>
                    <a:pt x="92" y="65"/>
                  </a:cubicBezTo>
                  <a:cubicBezTo>
                    <a:pt x="93" y="68"/>
                    <a:pt x="96" y="70"/>
                    <a:pt x="95" y="72"/>
                  </a:cubicBezTo>
                  <a:cubicBezTo>
                    <a:pt x="93" y="74"/>
                    <a:pt x="89" y="72"/>
                    <a:pt x="87" y="71"/>
                  </a:cubicBezTo>
                  <a:cubicBezTo>
                    <a:pt x="85" y="69"/>
                    <a:pt x="82" y="68"/>
                    <a:pt x="80" y="62"/>
                  </a:cubicBezTo>
                  <a:cubicBezTo>
                    <a:pt x="79" y="60"/>
                    <a:pt x="78" y="57"/>
                    <a:pt x="76" y="54"/>
                  </a:cubicBezTo>
                  <a:cubicBezTo>
                    <a:pt x="76" y="54"/>
                    <a:pt x="75" y="50"/>
                    <a:pt x="72" y="51"/>
                  </a:cubicBezTo>
                  <a:cubicBezTo>
                    <a:pt x="70" y="51"/>
                    <a:pt x="68" y="56"/>
                    <a:pt x="67" y="60"/>
                  </a:cubicBezTo>
                  <a:cubicBezTo>
                    <a:pt x="65" y="63"/>
                    <a:pt x="65" y="66"/>
                    <a:pt x="64" y="69"/>
                  </a:cubicBezTo>
                  <a:cubicBezTo>
                    <a:pt x="63" y="74"/>
                    <a:pt x="62" y="78"/>
                    <a:pt x="61" y="83"/>
                  </a:cubicBezTo>
                  <a:cubicBezTo>
                    <a:pt x="60" y="87"/>
                    <a:pt x="59" y="90"/>
                    <a:pt x="58" y="92"/>
                  </a:cubicBezTo>
                  <a:cubicBezTo>
                    <a:pt x="56" y="99"/>
                    <a:pt x="55" y="105"/>
                    <a:pt x="51" y="105"/>
                  </a:cubicBezTo>
                  <a:cubicBezTo>
                    <a:pt x="50" y="104"/>
                    <a:pt x="46" y="104"/>
                    <a:pt x="50" y="90"/>
                  </a:cubicBezTo>
                  <a:cubicBezTo>
                    <a:pt x="50" y="88"/>
                    <a:pt x="51" y="84"/>
                    <a:pt x="52" y="80"/>
                  </a:cubicBezTo>
                  <a:cubicBezTo>
                    <a:pt x="52" y="76"/>
                    <a:pt x="53" y="73"/>
                    <a:pt x="53" y="69"/>
                  </a:cubicBezTo>
                  <a:cubicBezTo>
                    <a:pt x="53" y="67"/>
                    <a:pt x="51" y="66"/>
                    <a:pt x="49" y="66"/>
                  </a:cubicBezTo>
                  <a:cubicBezTo>
                    <a:pt x="48" y="67"/>
                    <a:pt x="44" y="75"/>
                    <a:pt x="41" y="79"/>
                  </a:cubicBezTo>
                  <a:cubicBezTo>
                    <a:pt x="39" y="82"/>
                    <a:pt x="39" y="81"/>
                    <a:pt x="37" y="85"/>
                  </a:cubicBezTo>
                  <a:cubicBezTo>
                    <a:pt x="36" y="86"/>
                    <a:pt x="34" y="88"/>
                    <a:pt x="33" y="89"/>
                  </a:cubicBezTo>
                  <a:cubicBezTo>
                    <a:pt x="30" y="93"/>
                    <a:pt x="27" y="101"/>
                    <a:pt x="22" y="98"/>
                  </a:cubicBezTo>
                  <a:cubicBezTo>
                    <a:pt x="17" y="95"/>
                    <a:pt x="24" y="88"/>
                    <a:pt x="27" y="84"/>
                  </a:cubicBezTo>
                  <a:cubicBezTo>
                    <a:pt x="29" y="80"/>
                    <a:pt x="31" y="76"/>
                    <a:pt x="33" y="73"/>
                  </a:cubicBezTo>
                  <a:cubicBezTo>
                    <a:pt x="35" y="70"/>
                    <a:pt x="36" y="68"/>
                    <a:pt x="41" y="61"/>
                  </a:cubicBezTo>
                  <a:cubicBezTo>
                    <a:pt x="40" y="61"/>
                    <a:pt x="41" y="60"/>
                    <a:pt x="37" y="61"/>
                  </a:cubicBezTo>
                  <a:cubicBezTo>
                    <a:pt x="37" y="61"/>
                    <a:pt x="35" y="65"/>
                    <a:pt x="31" y="69"/>
                  </a:cubicBezTo>
                  <a:cubicBezTo>
                    <a:pt x="28" y="71"/>
                    <a:pt x="25" y="74"/>
                    <a:pt x="22" y="77"/>
                  </a:cubicBezTo>
                  <a:cubicBezTo>
                    <a:pt x="17" y="82"/>
                    <a:pt x="14" y="89"/>
                    <a:pt x="10" y="86"/>
                  </a:cubicBezTo>
                  <a:cubicBezTo>
                    <a:pt x="5" y="83"/>
                    <a:pt x="13" y="76"/>
                    <a:pt x="16" y="72"/>
                  </a:cubicBezTo>
                  <a:cubicBezTo>
                    <a:pt x="20" y="66"/>
                    <a:pt x="20" y="66"/>
                    <a:pt x="23" y="63"/>
                  </a:cubicBezTo>
                  <a:cubicBezTo>
                    <a:pt x="26" y="60"/>
                    <a:pt x="30" y="57"/>
                    <a:pt x="32" y="53"/>
                  </a:cubicBezTo>
                  <a:cubicBezTo>
                    <a:pt x="32" y="52"/>
                    <a:pt x="30" y="51"/>
                    <a:pt x="29" y="52"/>
                  </a:cubicBezTo>
                  <a:cubicBezTo>
                    <a:pt x="28" y="52"/>
                    <a:pt x="24" y="54"/>
                    <a:pt x="23" y="55"/>
                  </a:cubicBezTo>
                  <a:cubicBezTo>
                    <a:pt x="21" y="55"/>
                    <a:pt x="18" y="57"/>
                    <a:pt x="15" y="58"/>
                  </a:cubicBezTo>
                  <a:cubicBezTo>
                    <a:pt x="13" y="59"/>
                    <a:pt x="5" y="67"/>
                    <a:pt x="2" y="62"/>
                  </a:cubicBezTo>
                  <a:cubicBezTo>
                    <a:pt x="0" y="59"/>
                    <a:pt x="7" y="55"/>
                    <a:pt x="11" y="52"/>
                  </a:cubicBezTo>
                  <a:cubicBezTo>
                    <a:pt x="14" y="50"/>
                    <a:pt x="17" y="48"/>
                    <a:pt x="20" y="47"/>
                  </a:cubicBezTo>
                  <a:cubicBezTo>
                    <a:pt x="22" y="45"/>
                    <a:pt x="25" y="43"/>
                    <a:pt x="27" y="41"/>
                  </a:cubicBezTo>
                  <a:cubicBezTo>
                    <a:pt x="29" y="40"/>
                    <a:pt x="31" y="37"/>
                    <a:pt x="32" y="36"/>
                  </a:cubicBezTo>
                  <a:cubicBezTo>
                    <a:pt x="34" y="31"/>
                    <a:pt x="37" y="26"/>
                    <a:pt x="40" y="21"/>
                  </a:cubicBezTo>
                  <a:cubicBezTo>
                    <a:pt x="40" y="20"/>
                    <a:pt x="40" y="20"/>
                    <a:pt x="40" y="18"/>
                  </a:cubicBezTo>
                  <a:cubicBezTo>
                    <a:pt x="41" y="16"/>
                    <a:pt x="35" y="4"/>
                    <a:pt x="34" y="2"/>
                  </a:cubicBezTo>
                  <a:cubicBezTo>
                    <a:pt x="34" y="2"/>
                    <a:pt x="42" y="0"/>
                    <a:pt x="50" y="1"/>
                  </a:cubicBezTo>
                  <a:cubicBezTo>
                    <a:pt x="55" y="1"/>
                    <a:pt x="63" y="3"/>
                    <a:pt x="6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0" name="Freeform 105">
              <a:extLst>
                <a:ext uri="{FF2B5EF4-FFF2-40B4-BE49-F238E27FC236}">
                  <a16:creationId xmlns:a16="http://schemas.microsoft.com/office/drawing/2014/main" id="{24385B92-6F56-448A-9AAB-0F00EDE8A241}"/>
                </a:ext>
              </a:extLst>
            </p:cNvPr>
            <p:cNvSpPr>
              <a:spLocks/>
            </p:cNvSpPr>
            <p:nvPr/>
          </p:nvSpPr>
          <p:spPr bwMode="auto">
            <a:xfrm>
              <a:off x="3499" y="-86"/>
              <a:ext cx="939" cy="939"/>
            </a:xfrm>
            <a:custGeom>
              <a:avLst/>
              <a:gdLst>
                <a:gd name="T0" fmla="*/ 55 w 397"/>
                <a:gd name="T1" fmla="*/ 98 h 397"/>
                <a:gd name="T2" fmla="*/ 299 w 397"/>
                <a:gd name="T3" fmla="*/ 56 h 397"/>
                <a:gd name="T4" fmla="*/ 341 w 397"/>
                <a:gd name="T5" fmla="*/ 299 h 397"/>
                <a:gd name="T6" fmla="*/ 98 w 397"/>
                <a:gd name="T7" fmla="*/ 341 h 397"/>
                <a:gd name="T8" fmla="*/ 55 w 397"/>
                <a:gd name="T9" fmla="*/ 98 h 397"/>
              </a:gdLst>
              <a:ahLst/>
              <a:cxnLst>
                <a:cxn ang="0">
                  <a:pos x="T0" y="T1"/>
                </a:cxn>
                <a:cxn ang="0">
                  <a:pos x="T2" y="T3"/>
                </a:cxn>
                <a:cxn ang="0">
                  <a:pos x="T4" y="T5"/>
                </a:cxn>
                <a:cxn ang="0">
                  <a:pos x="T6" y="T7"/>
                </a:cxn>
                <a:cxn ang="0">
                  <a:pos x="T8" y="T9"/>
                </a:cxn>
              </a:cxnLst>
              <a:rect l="0" t="0" r="r" b="b"/>
              <a:pathLst>
                <a:path w="397" h="397">
                  <a:moveTo>
                    <a:pt x="55" y="98"/>
                  </a:moveTo>
                  <a:cubicBezTo>
                    <a:pt x="111" y="19"/>
                    <a:pt x="220" y="0"/>
                    <a:pt x="299" y="56"/>
                  </a:cubicBezTo>
                  <a:cubicBezTo>
                    <a:pt x="378" y="111"/>
                    <a:pt x="397" y="220"/>
                    <a:pt x="341" y="299"/>
                  </a:cubicBezTo>
                  <a:cubicBezTo>
                    <a:pt x="286" y="378"/>
                    <a:pt x="177" y="397"/>
                    <a:pt x="98" y="341"/>
                  </a:cubicBezTo>
                  <a:cubicBezTo>
                    <a:pt x="19" y="286"/>
                    <a:pt x="0" y="177"/>
                    <a:pt x="55" y="98"/>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1" name="Freeform 106">
              <a:extLst>
                <a:ext uri="{FF2B5EF4-FFF2-40B4-BE49-F238E27FC236}">
                  <a16:creationId xmlns:a16="http://schemas.microsoft.com/office/drawing/2014/main" id="{62A2A3F9-2F41-4D32-85F5-483664C88B22}"/>
                </a:ext>
              </a:extLst>
            </p:cNvPr>
            <p:cNvSpPr>
              <a:spLocks/>
            </p:cNvSpPr>
            <p:nvPr/>
          </p:nvSpPr>
          <p:spPr bwMode="auto">
            <a:xfrm>
              <a:off x="3561" y="23"/>
              <a:ext cx="766" cy="667"/>
            </a:xfrm>
            <a:custGeom>
              <a:avLst/>
              <a:gdLst>
                <a:gd name="T0" fmla="*/ 1 w 324"/>
                <a:gd name="T1" fmla="*/ 188 h 282"/>
                <a:gd name="T2" fmla="*/ 34 w 324"/>
                <a:gd name="T3" fmla="*/ 137 h 282"/>
                <a:gd name="T4" fmla="*/ 48 w 324"/>
                <a:gd name="T5" fmla="*/ 115 h 282"/>
                <a:gd name="T6" fmla="*/ 77 w 324"/>
                <a:gd name="T7" fmla="*/ 80 h 282"/>
                <a:gd name="T8" fmla="*/ 91 w 324"/>
                <a:gd name="T9" fmla="*/ 67 h 282"/>
                <a:gd name="T10" fmla="*/ 109 w 324"/>
                <a:gd name="T11" fmla="*/ 49 h 282"/>
                <a:gd name="T12" fmla="*/ 125 w 324"/>
                <a:gd name="T13" fmla="*/ 32 h 282"/>
                <a:gd name="T14" fmla="*/ 133 w 324"/>
                <a:gd name="T15" fmla="*/ 19 h 282"/>
                <a:gd name="T16" fmla="*/ 147 w 324"/>
                <a:gd name="T17" fmla="*/ 3 h 282"/>
                <a:gd name="T18" fmla="*/ 154 w 324"/>
                <a:gd name="T19" fmla="*/ 25 h 282"/>
                <a:gd name="T20" fmla="*/ 141 w 324"/>
                <a:gd name="T21" fmla="*/ 56 h 282"/>
                <a:gd name="T22" fmla="*/ 125 w 324"/>
                <a:gd name="T23" fmla="*/ 78 h 282"/>
                <a:gd name="T24" fmla="*/ 122 w 324"/>
                <a:gd name="T25" fmla="*/ 96 h 282"/>
                <a:gd name="T26" fmla="*/ 153 w 324"/>
                <a:gd name="T27" fmla="*/ 97 h 282"/>
                <a:gd name="T28" fmla="*/ 183 w 324"/>
                <a:gd name="T29" fmla="*/ 91 h 282"/>
                <a:gd name="T30" fmla="*/ 224 w 324"/>
                <a:gd name="T31" fmla="*/ 80 h 282"/>
                <a:gd name="T32" fmla="*/ 256 w 324"/>
                <a:gd name="T33" fmla="*/ 75 h 282"/>
                <a:gd name="T34" fmla="*/ 301 w 324"/>
                <a:gd name="T35" fmla="*/ 77 h 282"/>
                <a:gd name="T36" fmla="*/ 262 w 324"/>
                <a:gd name="T37" fmla="*/ 99 h 282"/>
                <a:gd name="T38" fmla="*/ 232 w 324"/>
                <a:gd name="T39" fmla="*/ 109 h 282"/>
                <a:gd name="T40" fmla="*/ 199 w 324"/>
                <a:gd name="T41" fmla="*/ 123 h 282"/>
                <a:gd name="T42" fmla="*/ 196 w 324"/>
                <a:gd name="T43" fmla="*/ 136 h 282"/>
                <a:gd name="T44" fmla="*/ 244 w 324"/>
                <a:gd name="T45" fmla="*/ 141 h 282"/>
                <a:gd name="T46" fmla="*/ 266 w 324"/>
                <a:gd name="T47" fmla="*/ 144 h 282"/>
                <a:gd name="T48" fmla="*/ 282 w 324"/>
                <a:gd name="T49" fmla="*/ 148 h 282"/>
                <a:gd name="T50" fmla="*/ 323 w 324"/>
                <a:gd name="T51" fmla="*/ 167 h 282"/>
                <a:gd name="T52" fmla="*/ 278 w 324"/>
                <a:gd name="T53" fmla="*/ 173 h 282"/>
                <a:gd name="T54" fmla="*/ 238 w 324"/>
                <a:gd name="T55" fmla="*/ 171 h 282"/>
                <a:gd name="T56" fmla="*/ 195 w 324"/>
                <a:gd name="T57" fmla="*/ 166 h 282"/>
                <a:gd name="T58" fmla="*/ 199 w 324"/>
                <a:gd name="T59" fmla="*/ 176 h 282"/>
                <a:gd name="T60" fmla="*/ 230 w 324"/>
                <a:gd name="T61" fmla="*/ 184 h 282"/>
                <a:gd name="T62" fmla="*/ 265 w 324"/>
                <a:gd name="T63" fmla="*/ 197 h 282"/>
                <a:gd name="T64" fmla="*/ 307 w 324"/>
                <a:gd name="T65" fmla="*/ 217 h 282"/>
                <a:gd name="T66" fmla="*/ 261 w 324"/>
                <a:gd name="T67" fmla="*/ 220 h 282"/>
                <a:gd name="T68" fmla="*/ 225 w 324"/>
                <a:gd name="T69" fmla="*/ 213 h 282"/>
                <a:gd name="T70" fmla="*/ 183 w 324"/>
                <a:gd name="T71" fmla="*/ 202 h 282"/>
                <a:gd name="T72" fmla="*/ 184 w 324"/>
                <a:gd name="T73" fmla="*/ 212 h 282"/>
                <a:gd name="T74" fmla="*/ 202 w 324"/>
                <a:gd name="T75" fmla="*/ 227 h 282"/>
                <a:gd name="T76" fmla="*/ 223 w 324"/>
                <a:gd name="T77" fmla="*/ 242 h 282"/>
                <a:gd name="T78" fmla="*/ 253 w 324"/>
                <a:gd name="T79" fmla="*/ 272 h 282"/>
                <a:gd name="T80" fmla="*/ 211 w 324"/>
                <a:gd name="T81" fmla="*/ 262 h 282"/>
                <a:gd name="T82" fmla="*/ 184 w 324"/>
                <a:gd name="T83" fmla="*/ 246 h 282"/>
                <a:gd name="T84" fmla="*/ 158 w 324"/>
                <a:gd name="T85" fmla="*/ 233 h 282"/>
                <a:gd name="T86" fmla="*/ 136 w 324"/>
                <a:gd name="T87" fmla="*/ 227 h 282"/>
                <a:gd name="T88" fmla="*/ 85 w 324"/>
                <a:gd name="T89" fmla="*/ 228 h 282"/>
                <a:gd name="T90" fmla="*/ 77 w 324"/>
                <a:gd name="T91" fmla="*/ 229 h 282"/>
                <a:gd name="T92" fmla="*/ 41 w 324"/>
                <a:gd name="T93" fmla="*/ 268 h 282"/>
                <a:gd name="T94" fmla="*/ 15 w 324"/>
                <a:gd name="T95" fmla="*/ 229 h 282"/>
                <a:gd name="T96" fmla="*/ 1 w 324"/>
                <a:gd name="T97" fmla="*/ 18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 h="282">
                  <a:moveTo>
                    <a:pt x="1" y="188"/>
                  </a:moveTo>
                  <a:cubicBezTo>
                    <a:pt x="9" y="178"/>
                    <a:pt x="26" y="144"/>
                    <a:pt x="34" y="137"/>
                  </a:cubicBezTo>
                  <a:cubicBezTo>
                    <a:pt x="34" y="137"/>
                    <a:pt x="42" y="121"/>
                    <a:pt x="48" y="115"/>
                  </a:cubicBezTo>
                  <a:cubicBezTo>
                    <a:pt x="59" y="104"/>
                    <a:pt x="72" y="85"/>
                    <a:pt x="77" y="80"/>
                  </a:cubicBezTo>
                  <a:cubicBezTo>
                    <a:pt x="84" y="73"/>
                    <a:pt x="84" y="74"/>
                    <a:pt x="91" y="67"/>
                  </a:cubicBezTo>
                  <a:cubicBezTo>
                    <a:pt x="97" y="61"/>
                    <a:pt x="101" y="58"/>
                    <a:pt x="109" y="49"/>
                  </a:cubicBezTo>
                  <a:cubicBezTo>
                    <a:pt x="114" y="44"/>
                    <a:pt x="119" y="38"/>
                    <a:pt x="125" y="32"/>
                  </a:cubicBezTo>
                  <a:cubicBezTo>
                    <a:pt x="128" y="28"/>
                    <a:pt x="131" y="24"/>
                    <a:pt x="133" y="19"/>
                  </a:cubicBezTo>
                  <a:cubicBezTo>
                    <a:pt x="137" y="12"/>
                    <a:pt x="141" y="0"/>
                    <a:pt x="147" y="3"/>
                  </a:cubicBezTo>
                  <a:cubicBezTo>
                    <a:pt x="155" y="6"/>
                    <a:pt x="156" y="18"/>
                    <a:pt x="154" y="25"/>
                  </a:cubicBezTo>
                  <a:cubicBezTo>
                    <a:pt x="152" y="34"/>
                    <a:pt x="153" y="42"/>
                    <a:pt x="141" y="56"/>
                  </a:cubicBezTo>
                  <a:cubicBezTo>
                    <a:pt x="136" y="64"/>
                    <a:pt x="130" y="71"/>
                    <a:pt x="125" y="78"/>
                  </a:cubicBezTo>
                  <a:cubicBezTo>
                    <a:pt x="124" y="78"/>
                    <a:pt x="115" y="89"/>
                    <a:pt x="122" y="96"/>
                  </a:cubicBezTo>
                  <a:cubicBezTo>
                    <a:pt x="126" y="100"/>
                    <a:pt x="143" y="99"/>
                    <a:pt x="153" y="97"/>
                  </a:cubicBezTo>
                  <a:cubicBezTo>
                    <a:pt x="165" y="96"/>
                    <a:pt x="174" y="93"/>
                    <a:pt x="183" y="91"/>
                  </a:cubicBezTo>
                  <a:cubicBezTo>
                    <a:pt x="197" y="88"/>
                    <a:pt x="209" y="83"/>
                    <a:pt x="224" y="80"/>
                  </a:cubicBezTo>
                  <a:cubicBezTo>
                    <a:pt x="237" y="76"/>
                    <a:pt x="249" y="76"/>
                    <a:pt x="256" y="75"/>
                  </a:cubicBezTo>
                  <a:cubicBezTo>
                    <a:pt x="277" y="69"/>
                    <a:pt x="296" y="63"/>
                    <a:pt x="301" y="77"/>
                  </a:cubicBezTo>
                  <a:cubicBezTo>
                    <a:pt x="302" y="80"/>
                    <a:pt x="307" y="90"/>
                    <a:pt x="262" y="99"/>
                  </a:cubicBezTo>
                  <a:cubicBezTo>
                    <a:pt x="254" y="102"/>
                    <a:pt x="244" y="105"/>
                    <a:pt x="232" y="109"/>
                  </a:cubicBezTo>
                  <a:cubicBezTo>
                    <a:pt x="221" y="115"/>
                    <a:pt x="209" y="116"/>
                    <a:pt x="199" y="123"/>
                  </a:cubicBezTo>
                  <a:cubicBezTo>
                    <a:pt x="195" y="125"/>
                    <a:pt x="193" y="133"/>
                    <a:pt x="196" y="136"/>
                  </a:cubicBezTo>
                  <a:cubicBezTo>
                    <a:pt x="199" y="138"/>
                    <a:pt x="228" y="137"/>
                    <a:pt x="244" y="141"/>
                  </a:cubicBezTo>
                  <a:cubicBezTo>
                    <a:pt x="255" y="144"/>
                    <a:pt x="253" y="142"/>
                    <a:pt x="266" y="144"/>
                  </a:cubicBezTo>
                  <a:cubicBezTo>
                    <a:pt x="269" y="145"/>
                    <a:pt x="277" y="147"/>
                    <a:pt x="282" y="148"/>
                  </a:cubicBezTo>
                  <a:cubicBezTo>
                    <a:pt x="300" y="151"/>
                    <a:pt x="324" y="149"/>
                    <a:pt x="323" y="167"/>
                  </a:cubicBezTo>
                  <a:cubicBezTo>
                    <a:pt x="321" y="186"/>
                    <a:pt x="293" y="174"/>
                    <a:pt x="278" y="173"/>
                  </a:cubicBezTo>
                  <a:cubicBezTo>
                    <a:pt x="263" y="172"/>
                    <a:pt x="249" y="173"/>
                    <a:pt x="238" y="171"/>
                  </a:cubicBezTo>
                  <a:cubicBezTo>
                    <a:pt x="228" y="169"/>
                    <a:pt x="220" y="170"/>
                    <a:pt x="195" y="166"/>
                  </a:cubicBezTo>
                  <a:cubicBezTo>
                    <a:pt x="196" y="168"/>
                    <a:pt x="192" y="167"/>
                    <a:pt x="199" y="176"/>
                  </a:cubicBezTo>
                  <a:cubicBezTo>
                    <a:pt x="199" y="176"/>
                    <a:pt x="213" y="179"/>
                    <a:pt x="230" y="184"/>
                  </a:cubicBezTo>
                  <a:cubicBezTo>
                    <a:pt x="240" y="188"/>
                    <a:pt x="254" y="192"/>
                    <a:pt x="265" y="197"/>
                  </a:cubicBezTo>
                  <a:cubicBezTo>
                    <a:pt x="287" y="203"/>
                    <a:pt x="310" y="201"/>
                    <a:pt x="307" y="217"/>
                  </a:cubicBezTo>
                  <a:cubicBezTo>
                    <a:pt x="305" y="235"/>
                    <a:pt x="276" y="223"/>
                    <a:pt x="261" y="220"/>
                  </a:cubicBezTo>
                  <a:cubicBezTo>
                    <a:pt x="238" y="217"/>
                    <a:pt x="237" y="216"/>
                    <a:pt x="225" y="213"/>
                  </a:cubicBezTo>
                  <a:cubicBezTo>
                    <a:pt x="213" y="210"/>
                    <a:pt x="198" y="204"/>
                    <a:pt x="183" y="202"/>
                  </a:cubicBezTo>
                  <a:cubicBezTo>
                    <a:pt x="182" y="205"/>
                    <a:pt x="182" y="210"/>
                    <a:pt x="184" y="212"/>
                  </a:cubicBezTo>
                  <a:cubicBezTo>
                    <a:pt x="188" y="216"/>
                    <a:pt x="199" y="224"/>
                    <a:pt x="202" y="227"/>
                  </a:cubicBezTo>
                  <a:cubicBezTo>
                    <a:pt x="207" y="230"/>
                    <a:pt x="216" y="236"/>
                    <a:pt x="223" y="242"/>
                  </a:cubicBezTo>
                  <a:cubicBezTo>
                    <a:pt x="229" y="246"/>
                    <a:pt x="262" y="257"/>
                    <a:pt x="253" y="272"/>
                  </a:cubicBezTo>
                  <a:cubicBezTo>
                    <a:pt x="248" y="282"/>
                    <a:pt x="225" y="270"/>
                    <a:pt x="211" y="262"/>
                  </a:cubicBezTo>
                  <a:cubicBezTo>
                    <a:pt x="202" y="256"/>
                    <a:pt x="193" y="252"/>
                    <a:pt x="184" y="246"/>
                  </a:cubicBezTo>
                  <a:cubicBezTo>
                    <a:pt x="177" y="242"/>
                    <a:pt x="168" y="237"/>
                    <a:pt x="158" y="233"/>
                  </a:cubicBezTo>
                  <a:cubicBezTo>
                    <a:pt x="151" y="230"/>
                    <a:pt x="142" y="228"/>
                    <a:pt x="136" y="227"/>
                  </a:cubicBezTo>
                  <a:cubicBezTo>
                    <a:pt x="120" y="228"/>
                    <a:pt x="103" y="228"/>
                    <a:pt x="85" y="228"/>
                  </a:cubicBezTo>
                  <a:cubicBezTo>
                    <a:pt x="81" y="228"/>
                    <a:pt x="80" y="228"/>
                    <a:pt x="77" y="229"/>
                  </a:cubicBezTo>
                  <a:cubicBezTo>
                    <a:pt x="71" y="230"/>
                    <a:pt x="44" y="265"/>
                    <a:pt x="41" y="268"/>
                  </a:cubicBezTo>
                  <a:cubicBezTo>
                    <a:pt x="41" y="269"/>
                    <a:pt x="25" y="251"/>
                    <a:pt x="15" y="229"/>
                  </a:cubicBezTo>
                  <a:cubicBezTo>
                    <a:pt x="7" y="213"/>
                    <a:pt x="0" y="188"/>
                    <a:pt x="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2" name="Freeform 107">
              <a:extLst>
                <a:ext uri="{FF2B5EF4-FFF2-40B4-BE49-F238E27FC236}">
                  <a16:creationId xmlns:a16="http://schemas.microsoft.com/office/drawing/2014/main" id="{2C1EFCCB-A279-40CC-A118-DF3DD9DF3900}"/>
                </a:ext>
              </a:extLst>
            </p:cNvPr>
            <p:cNvSpPr>
              <a:spLocks/>
            </p:cNvSpPr>
            <p:nvPr/>
          </p:nvSpPr>
          <p:spPr bwMode="auto">
            <a:xfrm>
              <a:off x="4431" y="-291"/>
              <a:ext cx="394" cy="394"/>
            </a:xfrm>
            <a:custGeom>
              <a:avLst/>
              <a:gdLst>
                <a:gd name="T0" fmla="*/ 142 w 167"/>
                <a:gd name="T1" fmla="*/ 38 h 167"/>
                <a:gd name="T2" fmla="*/ 129 w 167"/>
                <a:gd name="T3" fmla="*/ 142 h 167"/>
                <a:gd name="T4" fmla="*/ 25 w 167"/>
                <a:gd name="T5" fmla="*/ 128 h 167"/>
                <a:gd name="T6" fmla="*/ 39 w 167"/>
                <a:gd name="T7" fmla="*/ 24 h 167"/>
                <a:gd name="T8" fmla="*/ 142 w 167"/>
                <a:gd name="T9" fmla="*/ 38 h 167"/>
              </a:gdLst>
              <a:ahLst/>
              <a:cxnLst>
                <a:cxn ang="0">
                  <a:pos x="T0" y="T1"/>
                </a:cxn>
                <a:cxn ang="0">
                  <a:pos x="T2" y="T3"/>
                </a:cxn>
                <a:cxn ang="0">
                  <a:pos x="T4" y="T5"/>
                </a:cxn>
                <a:cxn ang="0">
                  <a:pos x="T6" y="T7"/>
                </a:cxn>
                <a:cxn ang="0">
                  <a:pos x="T8" y="T9"/>
                </a:cxn>
              </a:cxnLst>
              <a:rect l="0" t="0" r="r" b="b"/>
              <a:pathLst>
                <a:path w="167" h="167">
                  <a:moveTo>
                    <a:pt x="142" y="38"/>
                  </a:moveTo>
                  <a:cubicBezTo>
                    <a:pt x="167" y="71"/>
                    <a:pt x="161" y="117"/>
                    <a:pt x="129" y="142"/>
                  </a:cubicBezTo>
                  <a:cubicBezTo>
                    <a:pt x="96" y="167"/>
                    <a:pt x="50" y="160"/>
                    <a:pt x="25" y="128"/>
                  </a:cubicBezTo>
                  <a:cubicBezTo>
                    <a:pt x="0" y="95"/>
                    <a:pt x="7" y="49"/>
                    <a:pt x="39" y="24"/>
                  </a:cubicBezTo>
                  <a:cubicBezTo>
                    <a:pt x="71" y="0"/>
                    <a:pt x="118" y="6"/>
                    <a:pt x="142" y="38"/>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3" name="Freeform 108">
              <a:extLst>
                <a:ext uri="{FF2B5EF4-FFF2-40B4-BE49-F238E27FC236}">
                  <a16:creationId xmlns:a16="http://schemas.microsoft.com/office/drawing/2014/main" id="{EBDFB395-D280-442E-B32F-9B8F8DFAF685}"/>
                </a:ext>
              </a:extLst>
            </p:cNvPr>
            <p:cNvSpPr>
              <a:spLocks/>
            </p:cNvSpPr>
            <p:nvPr/>
          </p:nvSpPr>
          <p:spPr bwMode="auto">
            <a:xfrm>
              <a:off x="4497" y="-261"/>
              <a:ext cx="281" cy="305"/>
            </a:xfrm>
            <a:custGeom>
              <a:avLst/>
              <a:gdLst>
                <a:gd name="T0" fmla="*/ 13 w 119"/>
                <a:gd name="T1" fmla="*/ 40 h 129"/>
                <a:gd name="T2" fmla="*/ 0 w 119"/>
                <a:gd name="T3" fmla="*/ 22 h 129"/>
                <a:gd name="T4" fmla="*/ 32 w 119"/>
                <a:gd name="T5" fmla="*/ 0 h 129"/>
                <a:gd name="T6" fmla="*/ 42 w 119"/>
                <a:gd name="T7" fmla="*/ 17 h 129"/>
                <a:gd name="T8" fmla="*/ 59 w 119"/>
                <a:gd name="T9" fmla="*/ 23 h 129"/>
                <a:gd name="T10" fmla="*/ 78 w 119"/>
                <a:gd name="T11" fmla="*/ 42 h 129"/>
                <a:gd name="T12" fmla="*/ 97 w 119"/>
                <a:gd name="T13" fmla="*/ 45 h 129"/>
                <a:gd name="T14" fmla="*/ 104 w 119"/>
                <a:gd name="T15" fmla="*/ 46 h 129"/>
                <a:gd name="T16" fmla="*/ 113 w 119"/>
                <a:gd name="T17" fmla="*/ 53 h 129"/>
                <a:gd name="T18" fmla="*/ 106 w 119"/>
                <a:gd name="T19" fmla="*/ 56 h 129"/>
                <a:gd name="T20" fmla="*/ 96 w 119"/>
                <a:gd name="T21" fmla="*/ 54 h 129"/>
                <a:gd name="T22" fmla="*/ 86 w 119"/>
                <a:gd name="T23" fmla="*/ 54 h 129"/>
                <a:gd name="T24" fmla="*/ 79 w 119"/>
                <a:gd name="T25" fmla="*/ 53 h 129"/>
                <a:gd name="T26" fmla="*/ 75 w 119"/>
                <a:gd name="T27" fmla="*/ 55 h 129"/>
                <a:gd name="T28" fmla="*/ 79 w 119"/>
                <a:gd name="T29" fmla="*/ 57 h 129"/>
                <a:gd name="T30" fmla="*/ 91 w 119"/>
                <a:gd name="T31" fmla="*/ 62 h 129"/>
                <a:gd name="T32" fmla="*/ 101 w 119"/>
                <a:gd name="T33" fmla="*/ 67 h 129"/>
                <a:gd name="T34" fmla="*/ 112 w 119"/>
                <a:gd name="T35" fmla="*/ 71 h 129"/>
                <a:gd name="T36" fmla="*/ 117 w 119"/>
                <a:gd name="T37" fmla="*/ 79 h 129"/>
                <a:gd name="T38" fmla="*/ 100 w 119"/>
                <a:gd name="T39" fmla="*/ 76 h 129"/>
                <a:gd name="T40" fmla="*/ 84 w 119"/>
                <a:gd name="T41" fmla="*/ 72 h 129"/>
                <a:gd name="T42" fmla="*/ 72 w 119"/>
                <a:gd name="T43" fmla="*/ 69 h 129"/>
                <a:gd name="T44" fmla="*/ 70 w 119"/>
                <a:gd name="T45" fmla="*/ 72 h 129"/>
                <a:gd name="T46" fmla="*/ 81 w 119"/>
                <a:gd name="T47" fmla="*/ 82 h 129"/>
                <a:gd name="T48" fmla="*/ 91 w 119"/>
                <a:gd name="T49" fmla="*/ 94 h 129"/>
                <a:gd name="T50" fmla="*/ 100 w 119"/>
                <a:gd name="T51" fmla="*/ 112 h 129"/>
                <a:gd name="T52" fmla="*/ 84 w 119"/>
                <a:gd name="T53" fmla="*/ 102 h 129"/>
                <a:gd name="T54" fmla="*/ 73 w 119"/>
                <a:gd name="T55" fmla="*/ 91 h 129"/>
                <a:gd name="T56" fmla="*/ 60 w 119"/>
                <a:gd name="T57" fmla="*/ 79 h 129"/>
                <a:gd name="T58" fmla="*/ 59 w 119"/>
                <a:gd name="T59" fmla="*/ 85 h 129"/>
                <a:gd name="T60" fmla="*/ 66 w 119"/>
                <a:gd name="T61" fmla="*/ 97 h 129"/>
                <a:gd name="T62" fmla="*/ 72 w 119"/>
                <a:gd name="T63" fmla="*/ 108 h 129"/>
                <a:gd name="T64" fmla="*/ 79 w 119"/>
                <a:gd name="T65" fmla="*/ 125 h 129"/>
                <a:gd name="T66" fmla="*/ 64 w 119"/>
                <a:gd name="T67" fmla="*/ 114 h 129"/>
                <a:gd name="T68" fmla="*/ 56 w 119"/>
                <a:gd name="T69" fmla="*/ 103 h 129"/>
                <a:gd name="T70" fmla="*/ 43 w 119"/>
                <a:gd name="T71" fmla="*/ 85 h 129"/>
                <a:gd name="T72" fmla="*/ 39 w 119"/>
                <a:gd name="T73" fmla="*/ 80 h 129"/>
                <a:gd name="T74" fmla="*/ 26 w 119"/>
                <a:gd name="T75" fmla="*/ 73 h 129"/>
                <a:gd name="T76" fmla="*/ 21 w 119"/>
                <a:gd name="T77" fmla="*/ 77 h 129"/>
                <a:gd name="T78" fmla="*/ 18 w 119"/>
                <a:gd name="T79" fmla="*/ 89 h 129"/>
                <a:gd name="T80" fmla="*/ 9 w 119"/>
                <a:gd name="T81" fmla="*/ 106 h 129"/>
                <a:gd name="T82" fmla="*/ 4 w 119"/>
                <a:gd name="T83" fmla="*/ 106 h 129"/>
                <a:gd name="T84" fmla="*/ 6 w 119"/>
                <a:gd name="T85" fmla="*/ 97 h 129"/>
                <a:gd name="T86" fmla="*/ 6 w 119"/>
                <a:gd name="T87" fmla="*/ 89 h 129"/>
                <a:gd name="T88" fmla="*/ 7 w 119"/>
                <a:gd name="T89" fmla="*/ 85 h 129"/>
                <a:gd name="T90" fmla="*/ 8 w 119"/>
                <a:gd name="T91" fmla="*/ 75 h 129"/>
                <a:gd name="T92" fmla="*/ 9 w 119"/>
                <a:gd name="T93" fmla="*/ 61 h 129"/>
                <a:gd name="T94" fmla="*/ 13 w 119"/>
                <a:gd name="T95"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9" h="129">
                  <a:moveTo>
                    <a:pt x="13" y="40"/>
                  </a:moveTo>
                  <a:cubicBezTo>
                    <a:pt x="12" y="38"/>
                    <a:pt x="9" y="32"/>
                    <a:pt x="0" y="22"/>
                  </a:cubicBezTo>
                  <a:cubicBezTo>
                    <a:pt x="7" y="12"/>
                    <a:pt x="21" y="4"/>
                    <a:pt x="32" y="0"/>
                  </a:cubicBezTo>
                  <a:cubicBezTo>
                    <a:pt x="33" y="3"/>
                    <a:pt x="41" y="16"/>
                    <a:pt x="42" y="17"/>
                  </a:cubicBezTo>
                  <a:cubicBezTo>
                    <a:pt x="53" y="19"/>
                    <a:pt x="53" y="19"/>
                    <a:pt x="59" y="23"/>
                  </a:cubicBezTo>
                  <a:cubicBezTo>
                    <a:pt x="68" y="29"/>
                    <a:pt x="74" y="42"/>
                    <a:pt x="78" y="42"/>
                  </a:cubicBezTo>
                  <a:cubicBezTo>
                    <a:pt x="87" y="44"/>
                    <a:pt x="88" y="43"/>
                    <a:pt x="97" y="45"/>
                  </a:cubicBezTo>
                  <a:cubicBezTo>
                    <a:pt x="99" y="46"/>
                    <a:pt x="102" y="46"/>
                    <a:pt x="104" y="46"/>
                  </a:cubicBezTo>
                  <a:cubicBezTo>
                    <a:pt x="110" y="48"/>
                    <a:pt x="113" y="49"/>
                    <a:pt x="113" y="53"/>
                  </a:cubicBezTo>
                  <a:cubicBezTo>
                    <a:pt x="112" y="57"/>
                    <a:pt x="109" y="56"/>
                    <a:pt x="106" y="56"/>
                  </a:cubicBezTo>
                  <a:cubicBezTo>
                    <a:pt x="100" y="55"/>
                    <a:pt x="101" y="55"/>
                    <a:pt x="96" y="54"/>
                  </a:cubicBezTo>
                  <a:cubicBezTo>
                    <a:pt x="93" y="54"/>
                    <a:pt x="90" y="54"/>
                    <a:pt x="86" y="54"/>
                  </a:cubicBezTo>
                  <a:cubicBezTo>
                    <a:pt x="84" y="54"/>
                    <a:pt x="81" y="54"/>
                    <a:pt x="79" y="53"/>
                  </a:cubicBezTo>
                  <a:cubicBezTo>
                    <a:pt x="77" y="53"/>
                    <a:pt x="75" y="55"/>
                    <a:pt x="75" y="55"/>
                  </a:cubicBezTo>
                  <a:cubicBezTo>
                    <a:pt x="75" y="56"/>
                    <a:pt x="77" y="57"/>
                    <a:pt x="79" y="57"/>
                  </a:cubicBezTo>
                  <a:cubicBezTo>
                    <a:pt x="82" y="59"/>
                    <a:pt x="90" y="61"/>
                    <a:pt x="91" y="62"/>
                  </a:cubicBezTo>
                  <a:cubicBezTo>
                    <a:pt x="96" y="64"/>
                    <a:pt x="97" y="65"/>
                    <a:pt x="101" y="67"/>
                  </a:cubicBezTo>
                  <a:cubicBezTo>
                    <a:pt x="104" y="68"/>
                    <a:pt x="109" y="69"/>
                    <a:pt x="112" y="71"/>
                  </a:cubicBezTo>
                  <a:cubicBezTo>
                    <a:pt x="116" y="73"/>
                    <a:pt x="119" y="74"/>
                    <a:pt x="117" y="79"/>
                  </a:cubicBezTo>
                  <a:cubicBezTo>
                    <a:pt x="115" y="84"/>
                    <a:pt x="105" y="78"/>
                    <a:pt x="100" y="76"/>
                  </a:cubicBezTo>
                  <a:cubicBezTo>
                    <a:pt x="93" y="74"/>
                    <a:pt x="90" y="74"/>
                    <a:pt x="84" y="72"/>
                  </a:cubicBezTo>
                  <a:cubicBezTo>
                    <a:pt x="80" y="70"/>
                    <a:pt x="75" y="67"/>
                    <a:pt x="72" y="69"/>
                  </a:cubicBezTo>
                  <a:cubicBezTo>
                    <a:pt x="71" y="69"/>
                    <a:pt x="69" y="70"/>
                    <a:pt x="70" y="72"/>
                  </a:cubicBezTo>
                  <a:cubicBezTo>
                    <a:pt x="71" y="74"/>
                    <a:pt x="77" y="78"/>
                    <a:pt x="81" y="82"/>
                  </a:cubicBezTo>
                  <a:cubicBezTo>
                    <a:pt x="87" y="91"/>
                    <a:pt x="85" y="87"/>
                    <a:pt x="91" y="94"/>
                  </a:cubicBezTo>
                  <a:cubicBezTo>
                    <a:pt x="94" y="98"/>
                    <a:pt x="108" y="107"/>
                    <a:pt x="100" y="112"/>
                  </a:cubicBezTo>
                  <a:cubicBezTo>
                    <a:pt x="94" y="116"/>
                    <a:pt x="88" y="106"/>
                    <a:pt x="84" y="102"/>
                  </a:cubicBezTo>
                  <a:cubicBezTo>
                    <a:pt x="82" y="100"/>
                    <a:pt x="76" y="95"/>
                    <a:pt x="73" y="91"/>
                  </a:cubicBezTo>
                  <a:cubicBezTo>
                    <a:pt x="71" y="89"/>
                    <a:pt x="68" y="87"/>
                    <a:pt x="60" y="79"/>
                  </a:cubicBezTo>
                  <a:cubicBezTo>
                    <a:pt x="59" y="82"/>
                    <a:pt x="58" y="82"/>
                    <a:pt x="59" y="85"/>
                  </a:cubicBezTo>
                  <a:cubicBezTo>
                    <a:pt x="61" y="90"/>
                    <a:pt x="64" y="92"/>
                    <a:pt x="66" y="97"/>
                  </a:cubicBezTo>
                  <a:cubicBezTo>
                    <a:pt x="69" y="101"/>
                    <a:pt x="71" y="105"/>
                    <a:pt x="72" y="108"/>
                  </a:cubicBezTo>
                  <a:cubicBezTo>
                    <a:pt x="75" y="112"/>
                    <a:pt x="84" y="122"/>
                    <a:pt x="79" y="125"/>
                  </a:cubicBezTo>
                  <a:cubicBezTo>
                    <a:pt x="73" y="129"/>
                    <a:pt x="67" y="117"/>
                    <a:pt x="64" y="114"/>
                  </a:cubicBezTo>
                  <a:cubicBezTo>
                    <a:pt x="60" y="109"/>
                    <a:pt x="59" y="108"/>
                    <a:pt x="56" y="103"/>
                  </a:cubicBezTo>
                  <a:cubicBezTo>
                    <a:pt x="52" y="98"/>
                    <a:pt x="48" y="91"/>
                    <a:pt x="43" y="85"/>
                  </a:cubicBezTo>
                  <a:cubicBezTo>
                    <a:pt x="41" y="83"/>
                    <a:pt x="40" y="81"/>
                    <a:pt x="39" y="80"/>
                  </a:cubicBezTo>
                  <a:cubicBezTo>
                    <a:pt x="35" y="76"/>
                    <a:pt x="30" y="72"/>
                    <a:pt x="26" y="73"/>
                  </a:cubicBezTo>
                  <a:cubicBezTo>
                    <a:pt x="24" y="73"/>
                    <a:pt x="22" y="76"/>
                    <a:pt x="21" y="77"/>
                  </a:cubicBezTo>
                  <a:cubicBezTo>
                    <a:pt x="19" y="81"/>
                    <a:pt x="18" y="86"/>
                    <a:pt x="18" y="89"/>
                  </a:cubicBezTo>
                  <a:cubicBezTo>
                    <a:pt x="17" y="95"/>
                    <a:pt x="15" y="103"/>
                    <a:pt x="9" y="106"/>
                  </a:cubicBezTo>
                  <a:cubicBezTo>
                    <a:pt x="8" y="107"/>
                    <a:pt x="6" y="107"/>
                    <a:pt x="4" y="106"/>
                  </a:cubicBezTo>
                  <a:cubicBezTo>
                    <a:pt x="4" y="105"/>
                    <a:pt x="3" y="103"/>
                    <a:pt x="6" y="97"/>
                  </a:cubicBezTo>
                  <a:cubicBezTo>
                    <a:pt x="6" y="96"/>
                    <a:pt x="6" y="94"/>
                    <a:pt x="6" y="89"/>
                  </a:cubicBezTo>
                  <a:cubicBezTo>
                    <a:pt x="6" y="88"/>
                    <a:pt x="7" y="87"/>
                    <a:pt x="7" y="85"/>
                  </a:cubicBezTo>
                  <a:cubicBezTo>
                    <a:pt x="7" y="82"/>
                    <a:pt x="8" y="78"/>
                    <a:pt x="8" y="75"/>
                  </a:cubicBezTo>
                  <a:cubicBezTo>
                    <a:pt x="8" y="70"/>
                    <a:pt x="7" y="68"/>
                    <a:pt x="9" y="61"/>
                  </a:cubicBezTo>
                  <a:cubicBezTo>
                    <a:pt x="11" y="52"/>
                    <a:pt x="9" y="49"/>
                    <a:pt x="1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4" name="Freeform 109">
              <a:extLst>
                <a:ext uri="{FF2B5EF4-FFF2-40B4-BE49-F238E27FC236}">
                  <a16:creationId xmlns:a16="http://schemas.microsoft.com/office/drawing/2014/main" id="{B172CB78-E20C-4EDE-9BF8-EA24DB9B2FAB}"/>
                </a:ext>
              </a:extLst>
            </p:cNvPr>
            <p:cNvSpPr>
              <a:spLocks/>
            </p:cNvSpPr>
            <p:nvPr/>
          </p:nvSpPr>
          <p:spPr bwMode="auto">
            <a:xfrm>
              <a:off x="4454" y="-2386"/>
              <a:ext cx="967" cy="967"/>
            </a:xfrm>
            <a:custGeom>
              <a:avLst/>
              <a:gdLst>
                <a:gd name="T0" fmla="*/ 107 w 409"/>
                <a:gd name="T1" fmla="*/ 54 h 409"/>
                <a:gd name="T2" fmla="*/ 355 w 409"/>
                <a:gd name="T3" fmla="*/ 107 h 409"/>
                <a:gd name="T4" fmla="*/ 302 w 409"/>
                <a:gd name="T5" fmla="*/ 355 h 409"/>
                <a:gd name="T6" fmla="*/ 54 w 409"/>
                <a:gd name="T7" fmla="*/ 302 h 409"/>
                <a:gd name="T8" fmla="*/ 107 w 409"/>
                <a:gd name="T9" fmla="*/ 54 h 409"/>
              </a:gdLst>
              <a:ahLst/>
              <a:cxnLst>
                <a:cxn ang="0">
                  <a:pos x="T0" y="T1"/>
                </a:cxn>
                <a:cxn ang="0">
                  <a:pos x="T2" y="T3"/>
                </a:cxn>
                <a:cxn ang="0">
                  <a:pos x="T4" y="T5"/>
                </a:cxn>
                <a:cxn ang="0">
                  <a:pos x="T6" y="T7"/>
                </a:cxn>
                <a:cxn ang="0">
                  <a:pos x="T8" y="T9"/>
                </a:cxn>
              </a:cxnLst>
              <a:rect l="0" t="0" r="r" b="b"/>
              <a:pathLst>
                <a:path w="409" h="409">
                  <a:moveTo>
                    <a:pt x="107" y="54"/>
                  </a:moveTo>
                  <a:cubicBezTo>
                    <a:pt x="190" y="0"/>
                    <a:pt x="301" y="24"/>
                    <a:pt x="355" y="107"/>
                  </a:cubicBezTo>
                  <a:cubicBezTo>
                    <a:pt x="409" y="190"/>
                    <a:pt x="385" y="301"/>
                    <a:pt x="302" y="355"/>
                  </a:cubicBezTo>
                  <a:cubicBezTo>
                    <a:pt x="219" y="409"/>
                    <a:pt x="108" y="385"/>
                    <a:pt x="54" y="302"/>
                  </a:cubicBezTo>
                  <a:cubicBezTo>
                    <a:pt x="0" y="219"/>
                    <a:pt x="24" y="108"/>
                    <a:pt x="107" y="54"/>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5" name="Freeform 110">
              <a:extLst>
                <a:ext uri="{FF2B5EF4-FFF2-40B4-BE49-F238E27FC236}">
                  <a16:creationId xmlns:a16="http://schemas.microsoft.com/office/drawing/2014/main" id="{6493AA2A-BE5C-41E2-97E9-11AC9DFCD665}"/>
                </a:ext>
              </a:extLst>
            </p:cNvPr>
            <p:cNvSpPr>
              <a:spLocks/>
            </p:cNvSpPr>
            <p:nvPr/>
          </p:nvSpPr>
          <p:spPr bwMode="auto">
            <a:xfrm>
              <a:off x="4511" y="-2272"/>
              <a:ext cx="787" cy="730"/>
            </a:xfrm>
            <a:custGeom>
              <a:avLst/>
              <a:gdLst>
                <a:gd name="T0" fmla="*/ 4 w 333"/>
                <a:gd name="T1" fmla="*/ 125 h 309"/>
                <a:gd name="T2" fmla="*/ 55 w 333"/>
                <a:gd name="T3" fmla="*/ 89 h 309"/>
                <a:gd name="T4" fmla="*/ 77 w 333"/>
                <a:gd name="T5" fmla="*/ 74 h 309"/>
                <a:gd name="T6" fmla="*/ 118 w 333"/>
                <a:gd name="T7" fmla="*/ 51 h 309"/>
                <a:gd name="T8" fmla="*/ 136 w 333"/>
                <a:gd name="T9" fmla="*/ 45 h 309"/>
                <a:gd name="T10" fmla="*/ 160 w 333"/>
                <a:gd name="T11" fmla="*/ 34 h 309"/>
                <a:gd name="T12" fmla="*/ 181 w 333"/>
                <a:gd name="T13" fmla="*/ 24 h 309"/>
                <a:gd name="T14" fmla="*/ 194 w 333"/>
                <a:gd name="T15" fmla="*/ 15 h 309"/>
                <a:gd name="T16" fmla="*/ 214 w 333"/>
                <a:gd name="T17" fmla="*/ 5 h 309"/>
                <a:gd name="T18" fmla="*/ 212 w 333"/>
                <a:gd name="T19" fmla="*/ 29 h 309"/>
                <a:gd name="T20" fmla="*/ 188 w 333"/>
                <a:gd name="T21" fmla="*/ 53 h 309"/>
                <a:gd name="T22" fmla="*/ 164 w 333"/>
                <a:gd name="T23" fmla="*/ 68 h 309"/>
                <a:gd name="T24" fmla="*/ 154 w 333"/>
                <a:gd name="T25" fmla="*/ 84 h 309"/>
                <a:gd name="T26" fmla="*/ 184 w 333"/>
                <a:gd name="T27" fmla="*/ 97 h 309"/>
                <a:gd name="T28" fmla="*/ 215 w 333"/>
                <a:gd name="T29" fmla="*/ 103 h 309"/>
                <a:gd name="T30" fmla="*/ 258 w 333"/>
                <a:gd name="T31" fmla="*/ 107 h 309"/>
                <a:gd name="T32" fmla="*/ 290 w 333"/>
                <a:gd name="T33" fmla="*/ 115 h 309"/>
                <a:gd name="T34" fmla="*/ 332 w 333"/>
                <a:gd name="T35" fmla="*/ 134 h 309"/>
                <a:gd name="T36" fmla="*/ 286 w 333"/>
                <a:gd name="T37" fmla="*/ 140 h 309"/>
                <a:gd name="T38" fmla="*/ 254 w 333"/>
                <a:gd name="T39" fmla="*/ 139 h 309"/>
                <a:gd name="T40" fmla="*/ 217 w 333"/>
                <a:gd name="T41" fmla="*/ 138 h 309"/>
                <a:gd name="T42" fmla="*/ 210 w 333"/>
                <a:gd name="T43" fmla="*/ 150 h 309"/>
                <a:gd name="T44" fmla="*/ 253 w 333"/>
                <a:gd name="T45" fmla="*/ 173 h 309"/>
                <a:gd name="T46" fmla="*/ 273 w 333"/>
                <a:gd name="T47" fmla="*/ 184 h 309"/>
                <a:gd name="T48" fmla="*/ 287 w 333"/>
                <a:gd name="T49" fmla="*/ 194 h 309"/>
                <a:gd name="T50" fmla="*/ 319 w 333"/>
                <a:gd name="T51" fmla="*/ 228 h 309"/>
                <a:gd name="T52" fmla="*/ 274 w 333"/>
                <a:gd name="T53" fmla="*/ 217 h 309"/>
                <a:gd name="T54" fmla="*/ 237 w 333"/>
                <a:gd name="T55" fmla="*/ 199 h 309"/>
                <a:gd name="T56" fmla="*/ 197 w 333"/>
                <a:gd name="T57" fmla="*/ 179 h 309"/>
                <a:gd name="T58" fmla="*/ 197 w 333"/>
                <a:gd name="T59" fmla="*/ 189 h 309"/>
                <a:gd name="T60" fmla="*/ 223 w 333"/>
                <a:gd name="T61" fmla="*/ 208 h 309"/>
                <a:gd name="T62" fmla="*/ 252 w 333"/>
                <a:gd name="T63" fmla="*/ 234 h 309"/>
                <a:gd name="T64" fmla="*/ 285 w 333"/>
                <a:gd name="T65" fmla="*/ 270 h 309"/>
                <a:gd name="T66" fmla="*/ 239 w 333"/>
                <a:gd name="T67" fmla="*/ 255 h 309"/>
                <a:gd name="T68" fmla="*/ 208 w 333"/>
                <a:gd name="T69" fmla="*/ 234 h 309"/>
                <a:gd name="T70" fmla="*/ 172 w 333"/>
                <a:gd name="T71" fmla="*/ 208 h 309"/>
                <a:gd name="T72" fmla="*/ 169 w 333"/>
                <a:gd name="T73" fmla="*/ 218 h 309"/>
                <a:gd name="T74" fmla="*/ 181 w 333"/>
                <a:gd name="T75" fmla="*/ 239 h 309"/>
                <a:gd name="T76" fmla="*/ 195 w 333"/>
                <a:gd name="T77" fmla="*/ 261 h 309"/>
                <a:gd name="T78" fmla="*/ 212 w 333"/>
                <a:gd name="T79" fmla="*/ 301 h 309"/>
                <a:gd name="T80" fmla="*/ 176 w 333"/>
                <a:gd name="T81" fmla="*/ 275 h 309"/>
                <a:gd name="T82" fmla="*/ 156 w 333"/>
                <a:gd name="T83" fmla="*/ 251 h 309"/>
                <a:gd name="T84" fmla="*/ 136 w 333"/>
                <a:gd name="T85" fmla="*/ 227 h 309"/>
                <a:gd name="T86" fmla="*/ 118 w 333"/>
                <a:gd name="T87" fmla="*/ 214 h 309"/>
                <a:gd name="T88" fmla="*/ 69 w 333"/>
                <a:gd name="T89" fmla="*/ 195 h 309"/>
                <a:gd name="T90" fmla="*/ 61 w 333"/>
                <a:gd name="T91" fmla="*/ 193 h 309"/>
                <a:gd name="T92" fmla="*/ 12 w 333"/>
                <a:gd name="T93" fmla="*/ 217 h 309"/>
                <a:gd name="T94" fmla="*/ 2 w 333"/>
                <a:gd name="T95" fmla="*/ 169 h 309"/>
                <a:gd name="T96" fmla="*/ 4 w 333"/>
                <a:gd name="T97" fmla="*/ 1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3" h="309">
                  <a:moveTo>
                    <a:pt x="4" y="125"/>
                  </a:moveTo>
                  <a:cubicBezTo>
                    <a:pt x="16" y="119"/>
                    <a:pt x="45" y="93"/>
                    <a:pt x="55" y="89"/>
                  </a:cubicBezTo>
                  <a:cubicBezTo>
                    <a:pt x="55" y="89"/>
                    <a:pt x="69" y="77"/>
                    <a:pt x="77" y="74"/>
                  </a:cubicBezTo>
                  <a:cubicBezTo>
                    <a:pt x="92" y="67"/>
                    <a:pt x="111" y="55"/>
                    <a:pt x="118" y="51"/>
                  </a:cubicBezTo>
                  <a:cubicBezTo>
                    <a:pt x="127" y="47"/>
                    <a:pt x="127" y="48"/>
                    <a:pt x="136" y="45"/>
                  </a:cubicBezTo>
                  <a:cubicBezTo>
                    <a:pt x="144" y="41"/>
                    <a:pt x="149" y="39"/>
                    <a:pt x="160" y="34"/>
                  </a:cubicBezTo>
                  <a:cubicBezTo>
                    <a:pt x="167" y="32"/>
                    <a:pt x="174" y="28"/>
                    <a:pt x="181" y="24"/>
                  </a:cubicBezTo>
                  <a:cubicBezTo>
                    <a:pt x="186" y="21"/>
                    <a:pt x="190" y="19"/>
                    <a:pt x="194" y="15"/>
                  </a:cubicBezTo>
                  <a:cubicBezTo>
                    <a:pt x="201" y="9"/>
                    <a:pt x="209" y="0"/>
                    <a:pt x="214" y="5"/>
                  </a:cubicBezTo>
                  <a:cubicBezTo>
                    <a:pt x="220" y="10"/>
                    <a:pt x="216" y="22"/>
                    <a:pt x="212" y="29"/>
                  </a:cubicBezTo>
                  <a:cubicBezTo>
                    <a:pt x="207" y="37"/>
                    <a:pt x="204" y="44"/>
                    <a:pt x="188" y="53"/>
                  </a:cubicBezTo>
                  <a:cubicBezTo>
                    <a:pt x="180" y="58"/>
                    <a:pt x="171" y="63"/>
                    <a:pt x="164" y="68"/>
                  </a:cubicBezTo>
                  <a:cubicBezTo>
                    <a:pt x="163" y="68"/>
                    <a:pt x="150" y="74"/>
                    <a:pt x="154" y="84"/>
                  </a:cubicBezTo>
                  <a:cubicBezTo>
                    <a:pt x="157" y="89"/>
                    <a:pt x="173" y="94"/>
                    <a:pt x="184" y="97"/>
                  </a:cubicBezTo>
                  <a:cubicBezTo>
                    <a:pt x="196" y="100"/>
                    <a:pt x="205" y="101"/>
                    <a:pt x="215" y="103"/>
                  </a:cubicBezTo>
                  <a:cubicBezTo>
                    <a:pt x="229" y="104"/>
                    <a:pt x="242" y="105"/>
                    <a:pt x="258" y="107"/>
                  </a:cubicBezTo>
                  <a:cubicBezTo>
                    <a:pt x="272" y="108"/>
                    <a:pt x="283" y="113"/>
                    <a:pt x="290" y="115"/>
                  </a:cubicBezTo>
                  <a:cubicBezTo>
                    <a:pt x="313" y="118"/>
                    <a:pt x="333" y="119"/>
                    <a:pt x="332" y="134"/>
                  </a:cubicBezTo>
                  <a:cubicBezTo>
                    <a:pt x="331" y="138"/>
                    <a:pt x="332" y="149"/>
                    <a:pt x="286" y="140"/>
                  </a:cubicBezTo>
                  <a:cubicBezTo>
                    <a:pt x="278" y="140"/>
                    <a:pt x="267" y="139"/>
                    <a:pt x="254" y="139"/>
                  </a:cubicBezTo>
                  <a:cubicBezTo>
                    <a:pt x="241" y="139"/>
                    <a:pt x="229" y="136"/>
                    <a:pt x="217" y="138"/>
                  </a:cubicBezTo>
                  <a:cubicBezTo>
                    <a:pt x="213" y="140"/>
                    <a:pt x="208" y="146"/>
                    <a:pt x="210" y="150"/>
                  </a:cubicBezTo>
                  <a:cubicBezTo>
                    <a:pt x="211" y="153"/>
                    <a:pt x="240" y="163"/>
                    <a:pt x="253" y="173"/>
                  </a:cubicBezTo>
                  <a:cubicBezTo>
                    <a:pt x="263" y="180"/>
                    <a:pt x="261" y="177"/>
                    <a:pt x="273" y="184"/>
                  </a:cubicBezTo>
                  <a:cubicBezTo>
                    <a:pt x="275" y="186"/>
                    <a:pt x="283" y="191"/>
                    <a:pt x="287" y="194"/>
                  </a:cubicBezTo>
                  <a:cubicBezTo>
                    <a:pt x="302" y="204"/>
                    <a:pt x="327" y="212"/>
                    <a:pt x="319" y="228"/>
                  </a:cubicBezTo>
                  <a:cubicBezTo>
                    <a:pt x="310" y="245"/>
                    <a:pt x="287" y="223"/>
                    <a:pt x="274" y="217"/>
                  </a:cubicBezTo>
                  <a:cubicBezTo>
                    <a:pt x="259" y="209"/>
                    <a:pt x="247" y="205"/>
                    <a:pt x="237" y="199"/>
                  </a:cubicBezTo>
                  <a:cubicBezTo>
                    <a:pt x="228" y="194"/>
                    <a:pt x="220" y="191"/>
                    <a:pt x="197" y="179"/>
                  </a:cubicBezTo>
                  <a:cubicBezTo>
                    <a:pt x="197" y="180"/>
                    <a:pt x="194" y="178"/>
                    <a:pt x="197" y="189"/>
                  </a:cubicBezTo>
                  <a:cubicBezTo>
                    <a:pt x="197" y="189"/>
                    <a:pt x="210" y="197"/>
                    <a:pt x="223" y="208"/>
                  </a:cubicBezTo>
                  <a:cubicBezTo>
                    <a:pt x="232" y="216"/>
                    <a:pt x="243" y="226"/>
                    <a:pt x="252" y="234"/>
                  </a:cubicBezTo>
                  <a:cubicBezTo>
                    <a:pt x="270" y="249"/>
                    <a:pt x="293" y="255"/>
                    <a:pt x="285" y="270"/>
                  </a:cubicBezTo>
                  <a:cubicBezTo>
                    <a:pt x="275" y="286"/>
                    <a:pt x="252" y="263"/>
                    <a:pt x="239" y="255"/>
                  </a:cubicBezTo>
                  <a:cubicBezTo>
                    <a:pt x="218" y="243"/>
                    <a:pt x="218" y="242"/>
                    <a:pt x="208" y="234"/>
                  </a:cubicBezTo>
                  <a:cubicBezTo>
                    <a:pt x="197" y="227"/>
                    <a:pt x="185" y="215"/>
                    <a:pt x="172" y="208"/>
                  </a:cubicBezTo>
                  <a:cubicBezTo>
                    <a:pt x="169" y="211"/>
                    <a:pt x="168" y="215"/>
                    <a:pt x="169" y="218"/>
                  </a:cubicBezTo>
                  <a:cubicBezTo>
                    <a:pt x="172" y="224"/>
                    <a:pt x="178" y="235"/>
                    <a:pt x="181" y="239"/>
                  </a:cubicBezTo>
                  <a:cubicBezTo>
                    <a:pt x="184" y="244"/>
                    <a:pt x="190" y="253"/>
                    <a:pt x="195" y="261"/>
                  </a:cubicBezTo>
                  <a:cubicBezTo>
                    <a:pt x="199" y="268"/>
                    <a:pt x="226" y="291"/>
                    <a:pt x="212" y="301"/>
                  </a:cubicBezTo>
                  <a:cubicBezTo>
                    <a:pt x="203" y="309"/>
                    <a:pt x="186" y="288"/>
                    <a:pt x="176" y="275"/>
                  </a:cubicBezTo>
                  <a:cubicBezTo>
                    <a:pt x="169" y="266"/>
                    <a:pt x="162" y="260"/>
                    <a:pt x="156" y="251"/>
                  </a:cubicBezTo>
                  <a:cubicBezTo>
                    <a:pt x="151" y="244"/>
                    <a:pt x="145" y="235"/>
                    <a:pt x="136" y="227"/>
                  </a:cubicBezTo>
                  <a:cubicBezTo>
                    <a:pt x="131" y="223"/>
                    <a:pt x="123" y="217"/>
                    <a:pt x="118" y="214"/>
                  </a:cubicBezTo>
                  <a:cubicBezTo>
                    <a:pt x="103" y="209"/>
                    <a:pt x="85" y="202"/>
                    <a:pt x="69" y="195"/>
                  </a:cubicBezTo>
                  <a:cubicBezTo>
                    <a:pt x="65" y="194"/>
                    <a:pt x="65" y="193"/>
                    <a:pt x="61" y="193"/>
                  </a:cubicBezTo>
                  <a:cubicBezTo>
                    <a:pt x="54" y="192"/>
                    <a:pt x="15" y="214"/>
                    <a:pt x="12" y="217"/>
                  </a:cubicBezTo>
                  <a:cubicBezTo>
                    <a:pt x="11" y="217"/>
                    <a:pt x="3" y="194"/>
                    <a:pt x="2" y="169"/>
                  </a:cubicBezTo>
                  <a:cubicBezTo>
                    <a:pt x="0" y="151"/>
                    <a:pt x="3" y="125"/>
                    <a:pt x="4"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6" name="Freeform 111">
              <a:extLst>
                <a:ext uri="{FF2B5EF4-FFF2-40B4-BE49-F238E27FC236}">
                  <a16:creationId xmlns:a16="http://schemas.microsoft.com/office/drawing/2014/main" id="{E7D1C144-24ED-4FA3-ABBC-3C86C8C96E25}"/>
                </a:ext>
              </a:extLst>
            </p:cNvPr>
            <p:cNvSpPr>
              <a:spLocks/>
            </p:cNvSpPr>
            <p:nvPr/>
          </p:nvSpPr>
          <p:spPr bwMode="auto">
            <a:xfrm>
              <a:off x="7605" y="6500"/>
              <a:ext cx="319" cy="319"/>
            </a:xfrm>
            <a:custGeom>
              <a:avLst/>
              <a:gdLst>
                <a:gd name="T0" fmla="*/ 17 w 135"/>
                <a:gd name="T1" fmla="*/ 36 h 135"/>
                <a:gd name="T2" fmla="*/ 99 w 135"/>
                <a:gd name="T3" fmla="*/ 17 h 135"/>
                <a:gd name="T4" fmla="*/ 118 w 135"/>
                <a:gd name="T5" fmla="*/ 99 h 135"/>
                <a:gd name="T6" fmla="*/ 36 w 135"/>
                <a:gd name="T7" fmla="*/ 118 h 135"/>
                <a:gd name="T8" fmla="*/ 17 w 135"/>
                <a:gd name="T9" fmla="*/ 36 h 135"/>
              </a:gdLst>
              <a:ahLst/>
              <a:cxnLst>
                <a:cxn ang="0">
                  <a:pos x="T0" y="T1"/>
                </a:cxn>
                <a:cxn ang="0">
                  <a:pos x="T2" y="T3"/>
                </a:cxn>
                <a:cxn ang="0">
                  <a:pos x="T4" y="T5"/>
                </a:cxn>
                <a:cxn ang="0">
                  <a:pos x="T6" y="T7"/>
                </a:cxn>
                <a:cxn ang="0">
                  <a:pos x="T8" y="T9"/>
                </a:cxn>
              </a:cxnLst>
              <a:rect l="0" t="0" r="r" b="b"/>
              <a:pathLst>
                <a:path w="135" h="135">
                  <a:moveTo>
                    <a:pt x="17" y="36"/>
                  </a:moveTo>
                  <a:cubicBezTo>
                    <a:pt x="35" y="8"/>
                    <a:pt x="71" y="0"/>
                    <a:pt x="99" y="17"/>
                  </a:cubicBezTo>
                  <a:cubicBezTo>
                    <a:pt x="127" y="35"/>
                    <a:pt x="135" y="71"/>
                    <a:pt x="118" y="99"/>
                  </a:cubicBezTo>
                  <a:cubicBezTo>
                    <a:pt x="101" y="127"/>
                    <a:pt x="64" y="135"/>
                    <a:pt x="36" y="118"/>
                  </a:cubicBezTo>
                  <a:cubicBezTo>
                    <a:pt x="8" y="101"/>
                    <a:pt x="0" y="64"/>
                    <a:pt x="17" y="36"/>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7" name="Freeform 112">
              <a:extLst>
                <a:ext uri="{FF2B5EF4-FFF2-40B4-BE49-F238E27FC236}">
                  <a16:creationId xmlns:a16="http://schemas.microsoft.com/office/drawing/2014/main" id="{DB609D57-6FB5-4CDD-9833-46CB2027B348}"/>
                </a:ext>
              </a:extLst>
            </p:cNvPr>
            <p:cNvSpPr>
              <a:spLocks/>
            </p:cNvSpPr>
            <p:nvPr/>
          </p:nvSpPr>
          <p:spPr bwMode="auto">
            <a:xfrm>
              <a:off x="7629" y="6540"/>
              <a:ext cx="258" cy="220"/>
            </a:xfrm>
            <a:custGeom>
              <a:avLst/>
              <a:gdLst>
                <a:gd name="T0" fmla="*/ 0 w 109"/>
                <a:gd name="T1" fmla="*/ 66 h 93"/>
                <a:gd name="T2" fmla="*/ 11 w 109"/>
                <a:gd name="T3" fmla="*/ 48 h 93"/>
                <a:gd name="T4" fmla="*/ 15 w 109"/>
                <a:gd name="T5" fmla="*/ 40 h 93"/>
                <a:gd name="T6" fmla="*/ 24 w 109"/>
                <a:gd name="T7" fmla="*/ 28 h 93"/>
                <a:gd name="T8" fmla="*/ 29 w 109"/>
                <a:gd name="T9" fmla="*/ 23 h 93"/>
                <a:gd name="T10" fmla="*/ 34 w 109"/>
                <a:gd name="T11" fmla="*/ 17 h 93"/>
                <a:gd name="T12" fmla="*/ 39 w 109"/>
                <a:gd name="T13" fmla="*/ 11 h 93"/>
                <a:gd name="T14" fmla="*/ 42 w 109"/>
                <a:gd name="T15" fmla="*/ 6 h 93"/>
                <a:gd name="T16" fmla="*/ 46 w 109"/>
                <a:gd name="T17" fmla="*/ 0 h 93"/>
                <a:gd name="T18" fmla="*/ 49 w 109"/>
                <a:gd name="T19" fmla="*/ 8 h 93"/>
                <a:gd name="T20" fmla="*/ 45 w 109"/>
                <a:gd name="T21" fmla="*/ 19 h 93"/>
                <a:gd name="T22" fmla="*/ 40 w 109"/>
                <a:gd name="T23" fmla="*/ 26 h 93"/>
                <a:gd name="T24" fmla="*/ 40 w 109"/>
                <a:gd name="T25" fmla="*/ 33 h 93"/>
                <a:gd name="T26" fmla="*/ 50 w 109"/>
                <a:gd name="T27" fmla="*/ 32 h 93"/>
                <a:gd name="T28" fmla="*/ 60 w 109"/>
                <a:gd name="T29" fmla="*/ 30 h 93"/>
                <a:gd name="T30" fmla="*/ 74 w 109"/>
                <a:gd name="T31" fmla="*/ 25 h 93"/>
                <a:gd name="T32" fmla="*/ 85 w 109"/>
                <a:gd name="T33" fmla="*/ 23 h 93"/>
                <a:gd name="T34" fmla="*/ 100 w 109"/>
                <a:gd name="T35" fmla="*/ 23 h 93"/>
                <a:gd name="T36" fmla="*/ 87 w 109"/>
                <a:gd name="T37" fmla="*/ 31 h 93"/>
                <a:gd name="T38" fmla="*/ 77 w 109"/>
                <a:gd name="T39" fmla="*/ 35 h 93"/>
                <a:gd name="T40" fmla="*/ 66 w 109"/>
                <a:gd name="T41" fmla="*/ 40 h 93"/>
                <a:gd name="T42" fmla="*/ 66 w 109"/>
                <a:gd name="T43" fmla="*/ 45 h 93"/>
                <a:gd name="T44" fmla="*/ 82 w 109"/>
                <a:gd name="T45" fmla="*/ 45 h 93"/>
                <a:gd name="T46" fmla="*/ 89 w 109"/>
                <a:gd name="T47" fmla="*/ 46 h 93"/>
                <a:gd name="T48" fmla="*/ 95 w 109"/>
                <a:gd name="T49" fmla="*/ 47 h 93"/>
                <a:gd name="T50" fmla="*/ 109 w 109"/>
                <a:gd name="T51" fmla="*/ 53 h 93"/>
                <a:gd name="T52" fmla="*/ 94 w 109"/>
                <a:gd name="T53" fmla="*/ 56 h 93"/>
                <a:gd name="T54" fmla="*/ 80 w 109"/>
                <a:gd name="T55" fmla="*/ 56 h 93"/>
                <a:gd name="T56" fmla="*/ 66 w 109"/>
                <a:gd name="T57" fmla="*/ 55 h 93"/>
                <a:gd name="T58" fmla="*/ 67 w 109"/>
                <a:gd name="T59" fmla="*/ 58 h 93"/>
                <a:gd name="T60" fmla="*/ 78 w 109"/>
                <a:gd name="T61" fmla="*/ 60 h 93"/>
                <a:gd name="T62" fmla="*/ 90 w 109"/>
                <a:gd name="T63" fmla="*/ 64 h 93"/>
                <a:gd name="T64" fmla="*/ 105 w 109"/>
                <a:gd name="T65" fmla="*/ 70 h 93"/>
                <a:gd name="T66" fmla="*/ 89 w 109"/>
                <a:gd name="T67" fmla="*/ 72 h 93"/>
                <a:gd name="T68" fmla="*/ 77 w 109"/>
                <a:gd name="T69" fmla="*/ 70 h 93"/>
                <a:gd name="T70" fmla="*/ 62 w 109"/>
                <a:gd name="T71" fmla="*/ 67 h 93"/>
                <a:gd name="T72" fmla="*/ 63 w 109"/>
                <a:gd name="T73" fmla="*/ 71 h 93"/>
                <a:gd name="T74" fmla="*/ 69 w 109"/>
                <a:gd name="T75" fmla="*/ 75 h 93"/>
                <a:gd name="T76" fmla="*/ 76 w 109"/>
                <a:gd name="T77" fmla="*/ 80 h 93"/>
                <a:gd name="T78" fmla="*/ 87 w 109"/>
                <a:gd name="T79" fmla="*/ 90 h 93"/>
                <a:gd name="T80" fmla="*/ 73 w 109"/>
                <a:gd name="T81" fmla="*/ 87 h 93"/>
                <a:gd name="T82" fmla="*/ 64 w 109"/>
                <a:gd name="T83" fmla="*/ 82 h 93"/>
                <a:gd name="T84" fmla="*/ 54 w 109"/>
                <a:gd name="T85" fmla="*/ 78 h 93"/>
                <a:gd name="T86" fmla="*/ 47 w 109"/>
                <a:gd name="T87" fmla="*/ 77 h 93"/>
                <a:gd name="T88" fmla="*/ 29 w 109"/>
                <a:gd name="T89" fmla="*/ 78 h 93"/>
                <a:gd name="T90" fmla="*/ 27 w 109"/>
                <a:gd name="T91" fmla="*/ 78 h 93"/>
                <a:gd name="T92" fmla="*/ 15 w 109"/>
                <a:gd name="T93" fmla="*/ 92 h 93"/>
                <a:gd name="T94" fmla="*/ 6 w 109"/>
                <a:gd name="T95" fmla="*/ 80 h 93"/>
                <a:gd name="T96" fmla="*/ 0 w 109"/>
                <a:gd name="T97" fmla="*/ 6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9" h="93">
                  <a:moveTo>
                    <a:pt x="0" y="66"/>
                  </a:moveTo>
                  <a:cubicBezTo>
                    <a:pt x="3" y="62"/>
                    <a:pt x="8" y="51"/>
                    <a:pt x="11" y="48"/>
                  </a:cubicBezTo>
                  <a:cubicBezTo>
                    <a:pt x="11" y="48"/>
                    <a:pt x="13" y="42"/>
                    <a:pt x="15" y="40"/>
                  </a:cubicBezTo>
                  <a:cubicBezTo>
                    <a:pt x="19" y="36"/>
                    <a:pt x="22" y="30"/>
                    <a:pt x="24" y="28"/>
                  </a:cubicBezTo>
                  <a:cubicBezTo>
                    <a:pt x="26" y="25"/>
                    <a:pt x="26" y="26"/>
                    <a:pt x="29" y="23"/>
                  </a:cubicBezTo>
                  <a:cubicBezTo>
                    <a:pt x="31" y="21"/>
                    <a:pt x="32" y="20"/>
                    <a:pt x="34" y="17"/>
                  </a:cubicBezTo>
                  <a:cubicBezTo>
                    <a:pt x="36" y="15"/>
                    <a:pt x="38" y="13"/>
                    <a:pt x="39" y="11"/>
                  </a:cubicBezTo>
                  <a:cubicBezTo>
                    <a:pt x="40" y="9"/>
                    <a:pt x="41" y="8"/>
                    <a:pt x="42" y="6"/>
                  </a:cubicBezTo>
                  <a:cubicBezTo>
                    <a:pt x="43" y="4"/>
                    <a:pt x="44" y="0"/>
                    <a:pt x="46" y="0"/>
                  </a:cubicBezTo>
                  <a:cubicBezTo>
                    <a:pt x="49" y="1"/>
                    <a:pt x="50" y="5"/>
                    <a:pt x="49" y="8"/>
                  </a:cubicBezTo>
                  <a:cubicBezTo>
                    <a:pt x="49" y="11"/>
                    <a:pt x="49" y="14"/>
                    <a:pt x="45" y="19"/>
                  </a:cubicBezTo>
                  <a:cubicBezTo>
                    <a:pt x="44" y="21"/>
                    <a:pt x="42" y="24"/>
                    <a:pt x="40" y="26"/>
                  </a:cubicBezTo>
                  <a:cubicBezTo>
                    <a:pt x="40" y="27"/>
                    <a:pt x="37" y="30"/>
                    <a:pt x="40" y="33"/>
                  </a:cubicBezTo>
                  <a:cubicBezTo>
                    <a:pt x="41" y="34"/>
                    <a:pt x="47" y="33"/>
                    <a:pt x="50" y="32"/>
                  </a:cubicBezTo>
                  <a:cubicBezTo>
                    <a:pt x="54" y="32"/>
                    <a:pt x="57" y="31"/>
                    <a:pt x="60" y="30"/>
                  </a:cubicBezTo>
                  <a:cubicBezTo>
                    <a:pt x="65" y="28"/>
                    <a:pt x="69" y="27"/>
                    <a:pt x="74" y="25"/>
                  </a:cubicBezTo>
                  <a:cubicBezTo>
                    <a:pt x="78" y="24"/>
                    <a:pt x="82" y="24"/>
                    <a:pt x="85" y="23"/>
                  </a:cubicBezTo>
                  <a:cubicBezTo>
                    <a:pt x="92" y="21"/>
                    <a:pt x="98" y="18"/>
                    <a:pt x="100" y="23"/>
                  </a:cubicBezTo>
                  <a:cubicBezTo>
                    <a:pt x="100" y="24"/>
                    <a:pt x="102" y="27"/>
                    <a:pt x="87" y="31"/>
                  </a:cubicBezTo>
                  <a:cubicBezTo>
                    <a:pt x="85" y="32"/>
                    <a:pt x="81" y="33"/>
                    <a:pt x="77" y="35"/>
                  </a:cubicBezTo>
                  <a:cubicBezTo>
                    <a:pt x="73" y="37"/>
                    <a:pt x="69" y="38"/>
                    <a:pt x="66" y="40"/>
                  </a:cubicBezTo>
                  <a:cubicBezTo>
                    <a:pt x="65" y="41"/>
                    <a:pt x="64" y="44"/>
                    <a:pt x="66" y="45"/>
                  </a:cubicBezTo>
                  <a:cubicBezTo>
                    <a:pt x="66" y="45"/>
                    <a:pt x="76" y="44"/>
                    <a:pt x="82" y="45"/>
                  </a:cubicBezTo>
                  <a:cubicBezTo>
                    <a:pt x="85" y="46"/>
                    <a:pt x="85" y="46"/>
                    <a:pt x="89" y="46"/>
                  </a:cubicBezTo>
                  <a:cubicBezTo>
                    <a:pt x="90" y="46"/>
                    <a:pt x="93" y="47"/>
                    <a:pt x="95" y="47"/>
                  </a:cubicBezTo>
                  <a:cubicBezTo>
                    <a:pt x="101" y="48"/>
                    <a:pt x="109" y="47"/>
                    <a:pt x="109" y="53"/>
                  </a:cubicBezTo>
                  <a:cubicBezTo>
                    <a:pt x="109" y="59"/>
                    <a:pt x="99" y="56"/>
                    <a:pt x="94" y="56"/>
                  </a:cubicBezTo>
                  <a:cubicBezTo>
                    <a:pt x="89" y="56"/>
                    <a:pt x="84" y="56"/>
                    <a:pt x="80" y="56"/>
                  </a:cubicBezTo>
                  <a:cubicBezTo>
                    <a:pt x="77" y="55"/>
                    <a:pt x="74" y="56"/>
                    <a:pt x="66" y="55"/>
                  </a:cubicBezTo>
                  <a:cubicBezTo>
                    <a:pt x="66" y="55"/>
                    <a:pt x="65" y="55"/>
                    <a:pt x="67" y="58"/>
                  </a:cubicBezTo>
                  <a:cubicBezTo>
                    <a:pt x="67" y="58"/>
                    <a:pt x="72" y="59"/>
                    <a:pt x="78" y="60"/>
                  </a:cubicBezTo>
                  <a:cubicBezTo>
                    <a:pt x="81" y="61"/>
                    <a:pt x="86" y="63"/>
                    <a:pt x="90" y="64"/>
                  </a:cubicBezTo>
                  <a:cubicBezTo>
                    <a:pt x="98" y="66"/>
                    <a:pt x="105" y="65"/>
                    <a:pt x="105" y="70"/>
                  </a:cubicBezTo>
                  <a:cubicBezTo>
                    <a:pt x="104" y="76"/>
                    <a:pt x="94" y="73"/>
                    <a:pt x="89" y="72"/>
                  </a:cubicBezTo>
                  <a:cubicBezTo>
                    <a:pt x="81" y="71"/>
                    <a:pt x="81" y="71"/>
                    <a:pt x="77" y="70"/>
                  </a:cubicBezTo>
                  <a:cubicBezTo>
                    <a:pt x="72" y="69"/>
                    <a:pt x="67" y="68"/>
                    <a:pt x="62" y="67"/>
                  </a:cubicBezTo>
                  <a:cubicBezTo>
                    <a:pt x="62" y="68"/>
                    <a:pt x="62" y="70"/>
                    <a:pt x="63" y="71"/>
                  </a:cubicBezTo>
                  <a:cubicBezTo>
                    <a:pt x="64" y="72"/>
                    <a:pt x="68" y="74"/>
                    <a:pt x="69" y="75"/>
                  </a:cubicBezTo>
                  <a:cubicBezTo>
                    <a:pt x="71" y="76"/>
                    <a:pt x="74" y="78"/>
                    <a:pt x="76" y="80"/>
                  </a:cubicBezTo>
                  <a:cubicBezTo>
                    <a:pt x="79" y="81"/>
                    <a:pt x="90" y="85"/>
                    <a:pt x="87" y="90"/>
                  </a:cubicBezTo>
                  <a:cubicBezTo>
                    <a:pt x="86" y="93"/>
                    <a:pt x="78" y="89"/>
                    <a:pt x="73" y="87"/>
                  </a:cubicBezTo>
                  <a:cubicBezTo>
                    <a:pt x="70" y="85"/>
                    <a:pt x="66" y="84"/>
                    <a:pt x="64" y="82"/>
                  </a:cubicBezTo>
                  <a:cubicBezTo>
                    <a:pt x="61" y="81"/>
                    <a:pt x="58" y="79"/>
                    <a:pt x="54" y="78"/>
                  </a:cubicBezTo>
                  <a:cubicBezTo>
                    <a:pt x="52" y="77"/>
                    <a:pt x="49" y="77"/>
                    <a:pt x="47" y="77"/>
                  </a:cubicBezTo>
                  <a:cubicBezTo>
                    <a:pt x="42" y="77"/>
                    <a:pt x="36" y="78"/>
                    <a:pt x="29" y="78"/>
                  </a:cubicBezTo>
                  <a:cubicBezTo>
                    <a:pt x="28" y="78"/>
                    <a:pt x="28" y="78"/>
                    <a:pt x="27" y="78"/>
                  </a:cubicBezTo>
                  <a:cubicBezTo>
                    <a:pt x="25" y="79"/>
                    <a:pt x="16" y="91"/>
                    <a:pt x="15" y="92"/>
                  </a:cubicBezTo>
                  <a:cubicBezTo>
                    <a:pt x="15" y="93"/>
                    <a:pt x="10" y="87"/>
                    <a:pt x="6" y="80"/>
                  </a:cubicBezTo>
                  <a:cubicBezTo>
                    <a:pt x="3" y="74"/>
                    <a:pt x="0" y="66"/>
                    <a:pt x="0"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8" name="Freeform 113">
              <a:extLst>
                <a:ext uri="{FF2B5EF4-FFF2-40B4-BE49-F238E27FC236}">
                  <a16:creationId xmlns:a16="http://schemas.microsoft.com/office/drawing/2014/main" id="{48F2502D-BDBB-4FCA-8404-FA393B71558F}"/>
                </a:ext>
              </a:extLst>
            </p:cNvPr>
            <p:cNvSpPr>
              <a:spLocks/>
            </p:cNvSpPr>
            <p:nvPr/>
          </p:nvSpPr>
          <p:spPr bwMode="auto">
            <a:xfrm>
              <a:off x="6960" y="5798"/>
              <a:ext cx="305" cy="305"/>
            </a:xfrm>
            <a:custGeom>
              <a:avLst/>
              <a:gdLst>
                <a:gd name="T0" fmla="*/ 68 w 129"/>
                <a:gd name="T1" fmla="*/ 127 h 129"/>
                <a:gd name="T2" fmla="*/ 2 w 129"/>
                <a:gd name="T3" fmla="*/ 68 h 129"/>
                <a:gd name="T4" fmla="*/ 61 w 129"/>
                <a:gd name="T5" fmla="*/ 2 h 129"/>
                <a:gd name="T6" fmla="*/ 127 w 129"/>
                <a:gd name="T7" fmla="*/ 61 h 129"/>
                <a:gd name="T8" fmla="*/ 68 w 129"/>
                <a:gd name="T9" fmla="*/ 127 h 129"/>
              </a:gdLst>
              <a:ahLst/>
              <a:cxnLst>
                <a:cxn ang="0">
                  <a:pos x="T0" y="T1"/>
                </a:cxn>
                <a:cxn ang="0">
                  <a:pos x="T2" y="T3"/>
                </a:cxn>
                <a:cxn ang="0">
                  <a:pos x="T4" y="T5"/>
                </a:cxn>
                <a:cxn ang="0">
                  <a:pos x="T6" y="T7"/>
                </a:cxn>
                <a:cxn ang="0">
                  <a:pos x="T8" y="T9"/>
                </a:cxn>
              </a:cxnLst>
              <a:rect l="0" t="0" r="r" b="b"/>
              <a:pathLst>
                <a:path w="129" h="129">
                  <a:moveTo>
                    <a:pt x="68" y="127"/>
                  </a:moveTo>
                  <a:cubicBezTo>
                    <a:pt x="33" y="129"/>
                    <a:pt x="3" y="102"/>
                    <a:pt x="2" y="68"/>
                  </a:cubicBezTo>
                  <a:cubicBezTo>
                    <a:pt x="0" y="33"/>
                    <a:pt x="26" y="4"/>
                    <a:pt x="61" y="2"/>
                  </a:cubicBezTo>
                  <a:cubicBezTo>
                    <a:pt x="95" y="0"/>
                    <a:pt x="125" y="26"/>
                    <a:pt x="127" y="61"/>
                  </a:cubicBezTo>
                  <a:cubicBezTo>
                    <a:pt x="129" y="96"/>
                    <a:pt x="102" y="125"/>
                    <a:pt x="68" y="127"/>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59" name="Freeform 114">
              <a:extLst>
                <a:ext uri="{FF2B5EF4-FFF2-40B4-BE49-F238E27FC236}">
                  <a16:creationId xmlns:a16="http://schemas.microsoft.com/office/drawing/2014/main" id="{9670EA95-DC65-4863-880B-E84E6CDC07CF}"/>
                </a:ext>
              </a:extLst>
            </p:cNvPr>
            <p:cNvSpPr>
              <a:spLocks/>
            </p:cNvSpPr>
            <p:nvPr/>
          </p:nvSpPr>
          <p:spPr bwMode="auto">
            <a:xfrm>
              <a:off x="6988" y="5819"/>
              <a:ext cx="270" cy="234"/>
            </a:xfrm>
            <a:custGeom>
              <a:avLst/>
              <a:gdLst>
                <a:gd name="T0" fmla="*/ 100 w 114"/>
                <a:gd name="T1" fmla="*/ 96 h 99"/>
                <a:gd name="T2" fmla="*/ 78 w 114"/>
                <a:gd name="T3" fmla="*/ 98 h 99"/>
                <a:gd name="T4" fmla="*/ 69 w 114"/>
                <a:gd name="T5" fmla="*/ 99 h 99"/>
                <a:gd name="T6" fmla="*/ 53 w 114"/>
                <a:gd name="T7" fmla="*/ 98 h 99"/>
                <a:gd name="T8" fmla="*/ 46 w 114"/>
                <a:gd name="T9" fmla="*/ 97 h 99"/>
                <a:gd name="T10" fmla="*/ 37 w 114"/>
                <a:gd name="T11" fmla="*/ 96 h 99"/>
                <a:gd name="T12" fmla="*/ 29 w 114"/>
                <a:gd name="T13" fmla="*/ 95 h 99"/>
                <a:gd name="T14" fmla="*/ 23 w 114"/>
                <a:gd name="T15" fmla="*/ 96 h 99"/>
                <a:gd name="T16" fmla="*/ 16 w 114"/>
                <a:gd name="T17" fmla="*/ 96 h 99"/>
                <a:gd name="T18" fmla="*/ 20 w 114"/>
                <a:gd name="T19" fmla="*/ 89 h 99"/>
                <a:gd name="T20" fmla="*/ 32 w 114"/>
                <a:gd name="T21" fmla="*/ 86 h 99"/>
                <a:gd name="T22" fmla="*/ 42 w 114"/>
                <a:gd name="T23" fmla="*/ 85 h 99"/>
                <a:gd name="T24" fmla="*/ 48 w 114"/>
                <a:gd name="T25" fmla="*/ 82 h 99"/>
                <a:gd name="T26" fmla="*/ 41 w 114"/>
                <a:gd name="T27" fmla="*/ 73 h 99"/>
                <a:gd name="T28" fmla="*/ 32 w 114"/>
                <a:gd name="T29" fmla="*/ 66 h 99"/>
                <a:gd name="T30" fmla="*/ 20 w 114"/>
                <a:gd name="T31" fmla="*/ 57 h 99"/>
                <a:gd name="T32" fmla="*/ 12 w 114"/>
                <a:gd name="T33" fmla="*/ 49 h 99"/>
                <a:gd name="T34" fmla="*/ 3 w 114"/>
                <a:gd name="T35" fmla="*/ 36 h 99"/>
                <a:gd name="T36" fmla="*/ 17 w 114"/>
                <a:gd name="T37" fmla="*/ 42 h 99"/>
                <a:gd name="T38" fmla="*/ 27 w 114"/>
                <a:gd name="T39" fmla="*/ 48 h 99"/>
                <a:gd name="T40" fmla="*/ 38 w 114"/>
                <a:gd name="T41" fmla="*/ 54 h 99"/>
                <a:gd name="T42" fmla="*/ 42 w 114"/>
                <a:gd name="T43" fmla="*/ 52 h 99"/>
                <a:gd name="T44" fmla="*/ 33 w 114"/>
                <a:gd name="T45" fmla="*/ 38 h 99"/>
                <a:gd name="T46" fmla="*/ 29 w 114"/>
                <a:gd name="T47" fmla="*/ 31 h 99"/>
                <a:gd name="T48" fmla="*/ 27 w 114"/>
                <a:gd name="T49" fmla="*/ 25 h 99"/>
                <a:gd name="T50" fmla="*/ 23 w 114"/>
                <a:gd name="T51" fmla="*/ 10 h 99"/>
                <a:gd name="T52" fmla="*/ 34 w 114"/>
                <a:gd name="T53" fmla="*/ 21 h 99"/>
                <a:gd name="T54" fmla="*/ 43 w 114"/>
                <a:gd name="T55" fmla="*/ 33 h 99"/>
                <a:gd name="T56" fmla="*/ 51 w 114"/>
                <a:gd name="T57" fmla="*/ 46 h 99"/>
                <a:gd name="T58" fmla="*/ 53 w 114"/>
                <a:gd name="T59" fmla="*/ 42 h 99"/>
                <a:gd name="T60" fmla="*/ 48 w 114"/>
                <a:gd name="T61" fmla="*/ 32 h 99"/>
                <a:gd name="T62" fmla="*/ 44 w 114"/>
                <a:gd name="T63" fmla="*/ 19 h 99"/>
                <a:gd name="T64" fmla="*/ 40 w 114"/>
                <a:gd name="T65" fmla="*/ 3 h 99"/>
                <a:gd name="T66" fmla="*/ 52 w 114"/>
                <a:gd name="T67" fmla="*/ 15 h 99"/>
                <a:gd name="T68" fmla="*/ 58 w 114"/>
                <a:gd name="T69" fmla="*/ 27 h 99"/>
                <a:gd name="T70" fmla="*/ 64 w 114"/>
                <a:gd name="T71" fmla="*/ 41 h 99"/>
                <a:gd name="T72" fmla="*/ 66 w 114"/>
                <a:gd name="T73" fmla="*/ 39 h 99"/>
                <a:gd name="T74" fmla="*/ 66 w 114"/>
                <a:gd name="T75" fmla="*/ 30 h 99"/>
                <a:gd name="T76" fmla="*/ 66 w 114"/>
                <a:gd name="T77" fmla="*/ 21 h 99"/>
                <a:gd name="T78" fmla="*/ 68 w 114"/>
                <a:gd name="T79" fmla="*/ 6 h 99"/>
                <a:gd name="T80" fmla="*/ 74 w 114"/>
                <a:gd name="T81" fmla="*/ 20 h 99"/>
                <a:gd name="T82" fmla="*/ 76 w 114"/>
                <a:gd name="T83" fmla="*/ 31 h 99"/>
                <a:gd name="T84" fmla="*/ 78 w 114"/>
                <a:gd name="T85" fmla="*/ 42 h 99"/>
                <a:gd name="T86" fmla="*/ 81 w 114"/>
                <a:gd name="T87" fmla="*/ 49 h 99"/>
                <a:gd name="T88" fmla="*/ 93 w 114"/>
                <a:gd name="T89" fmla="*/ 63 h 99"/>
                <a:gd name="T90" fmla="*/ 95 w 114"/>
                <a:gd name="T91" fmla="*/ 65 h 99"/>
                <a:gd name="T92" fmla="*/ 114 w 114"/>
                <a:gd name="T93" fmla="*/ 67 h 99"/>
                <a:gd name="T94" fmla="*/ 109 w 114"/>
                <a:gd name="T95" fmla="*/ 83 h 99"/>
                <a:gd name="T96" fmla="*/ 100 w 114"/>
                <a:gd name="T97"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99">
                  <a:moveTo>
                    <a:pt x="100" y="96"/>
                  </a:moveTo>
                  <a:cubicBezTo>
                    <a:pt x="96" y="96"/>
                    <a:pt x="82" y="98"/>
                    <a:pt x="78" y="98"/>
                  </a:cubicBezTo>
                  <a:cubicBezTo>
                    <a:pt x="78" y="98"/>
                    <a:pt x="72" y="99"/>
                    <a:pt x="69" y="99"/>
                  </a:cubicBezTo>
                  <a:cubicBezTo>
                    <a:pt x="64" y="98"/>
                    <a:pt x="56" y="98"/>
                    <a:pt x="53" y="98"/>
                  </a:cubicBezTo>
                  <a:cubicBezTo>
                    <a:pt x="49" y="98"/>
                    <a:pt x="50" y="98"/>
                    <a:pt x="46" y="97"/>
                  </a:cubicBezTo>
                  <a:cubicBezTo>
                    <a:pt x="43" y="97"/>
                    <a:pt x="41" y="96"/>
                    <a:pt x="37" y="96"/>
                  </a:cubicBezTo>
                  <a:cubicBezTo>
                    <a:pt x="35" y="96"/>
                    <a:pt x="32" y="96"/>
                    <a:pt x="29" y="95"/>
                  </a:cubicBezTo>
                  <a:cubicBezTo>
                    <a:pt x="27" y="95"/>
                    <a:pt x="25" y="95"/>
                    <a:pt x="23" y="96"/>
                  </a:cubicBezTo>
                  <a:cubicBezTo>
                    <a:pt x="20" y="96"/>
                    <a:pt x="16" y="98"/>
                    <a:pt x="16" y="96"/>
                  </a:cubicBezTo>
                  <a:cubicBezTo>
                    <a:pt x="15" y="93"/>
                    <a:pt x="18" y="90"/>
                    <a:pt x="20" y="89"/>
                  </a:cubicBezTo>
                  <a:cubicBezTo>
                    <a:pt x="23" y="87"/>
                    <a:pt x="25" y="85"/>
                    <a:pt x="32" y="86"/>
                  </a:cubicBezTo>
                  <a:cubicBezTo>
                    <a:pt x="35" y="85"/>
                    <a:pt x="39" y="85"/>
                    <a:pt x="42" y="85"/>
                  </a:cubicBezTo>
                  <a:cubicBezTo>
                    <a:pt x="42" y="85"/>
                    <a:pt x="47" y="86"/>
                    <a:pt x="48" y="82"/>
                  </a:cubicBezTo>
                  <a:cubicBezTo>
                    <a:pt x="48" y="80"/>
                    <a:pt x="44" y="75"/>
                    <a:pt x="41" y="73"/>
                  </a:cubicBezTo>
                  <a:cubicBezTo>
                    <a:pt x="38" y="70"/>
                    <a:pt x="35" y="68"/>
                    <a:pt x="32" y="66"/>
                  </a:cubicBezTo>
                  <a:cubicBezTo>
                    <a:pt x="28" y="63"/>
                    <a:pt x="25" y="60"/>
                    <a:pt x="20" y="57"/>
                  </a:cubicBezTo>
                  <a:cubicBezTo>
                    <a:pt x="16" y="54"/>
                    <a:pt x="14" y="51"/>
                    <a:pt x="12" y="49"/>
                  </a:cubicBezTo>
                  <a:cubicBezTo>
                    <a:pt x="5" y="44"/>
                    <a:pt x="0" y="40"/>
                    <a:pt x="3" y="36"/>
                  </a:cubicBezTo>
                  <a:cubicBezTo>
                    <a:pt x="3" y="35"/>
                    <a:pt x="5" y="31"/>
                    <a:pt x="17" y="42"/>
                  </a:cubicBezTo>
                  <a:cubicBezTo>
                    <a:pt x="20" y="43"/>
                    <a:pt x="23" y="46"/>
                    <a:pt x="27" y="48"/>
                  </a:cubicBezTo>
                  <a:cubicBezTo>
                    <a:pt x="31" y="50"/>
                    <a:pt x="34" y="53"/>
                    <a:pt x="38" y="54"/>
                  </a:cubicBezTo>
                  <a:cubicBezTo>
                    <a:pt x="39" y="55"/>
                    <a:pt x="42" y="54"/>
                    <a:pt x="42" y="52"/>
                  </a:cubicBezTo>
                  <a:cubicBezTo>
                    <a:pt x="42" y="51"/>
                    <a:pt x="35" y="43"/>
                    <a:pt x="33" y="38"/>
                  </a:cubicBezTo>
                  <a:cubicBezTo>
                    <a:pt x="31" y="34"/>
                    <a:pt x="31" y="35"/>
                    <a:pt x="29" y="31"/>
                  </a:cubicBezTo>
                  <a:cubicBezTo>
                    <a:pt x="29" y="30"/>
                    <a:pt x="27" y="27"/>
                    <a:pt x="27" y="25"/>
                  </a:cubicBezTo>
                  <a:cubicBezTo>
                    <a:pt x="24" y="20"/>
                    <a:pt x="18" y="13"/>
                    <a:pt x="23" y="10"/>
                  </a:cubicBezTo>
                  <a:cubicBezTo>
                    <a:pt x="28" y="6"/>
                    <a:pt x="32" y="16"/>
                    <a:pt x="34" y="21"/>
                  </a:cubicBezTo>
                  <a:cubicBezTo>
                    <a:pt x="38" y="26"/>
                    <a:pt x="41" y="29"/>
                    <a:pt x="43" y="33"/>
                  </a:cubicBezTo>
                  <a:cubicBezTo>
                    <a:pt x="44" y="36"/>
                    <a:pt x="46" y="38"/>
                    <a:pt x="51" y="46"/>
                  </a:cubicBezTo>
                  <a:cubicBezTo>
                    <a:pt x="51" y="45"/>
                    <a:pt x="52" y="46"/>
                    <a:pt x="53" y="42"/>
                  </a:cubicBezTo>
                  <a:cubicBezTo>
                    <a:pt x="53" y="42"/>
                    <a:pt x="51" y="38"/>
                    <a:pt x="48" y="32"/>
                  </a:cubicBezTo>
                  <a:cubicBezTo>
                    <a:pt x="47" y="28"/>
                    <a:pt x="45" y="23"/>
                    <a:pt x="44" y="19"/>
                  </a:cubicBezTo>
                  <a:cubicBezTo>
                    <a:pt x="41" y="12"/>
                    <a:pt x="35" y="6"/>
                    <a:pt x="40" y="3"/>
                  </a:cubicBezTo>
                  <a:cubicBezTo>
                    <a:pt x="46" y="0"/>
                    <a:pt x="49" y="11"/>
                    <a:pt x="52" y="15"/>
                  </a:cubicBezTo>
                  <a:cubicBezTo>
                    <a:pt x="56" y="23"/>
                    <a:pt x="56" y="23"/>
                    <a:pt x="58" y="27"/>
                  </a:cubicBezTo>
                  <a:cubicBezTo>
                    <a:pt x="59" y="31"/>
                    <a:pt x="61" y="37"/>
                    <a:pt x="64" y="41"/>
                  </a:cubicBezTo>
                  <a:cubicBezTo>
                    <a:pt x="65" y="41"/>
                    <a:pt x="66" y="40"/>
                    <a:pt x="66" y="39"/>
                  </a:cubicBezTo>
                  <a:cubicBezTo>
                    <a:pt x="67" y="37"/>
                    <a:pt x="67" y="32"/>
                    <a:pt x="66" y="30"/>
                  </a:cubicBezTo>
                  <a:cubicBezTo>
                    <a:pt x="66" y="28"/>
                    <a:pt x="66" y="24"/>
                    <a:pt x="66" y="21"/>
                  </a:cubicBezTo>
                  <a:cubicBezTo>
                    <a:pt x="66" y="18"/>
                    <a:pt x="62" y="7"/>
                    <a:pt x="68" y="6"/>
                  </a:cubicBezTo>
                  <a:cubicBezTo>
                    <a:pt x="72" y="5"/>
                    <a:pt x="74" y="15"/>
                    <a:pt x="74" y="20"/>
                  </a:cubicBezTo>
                  <a:cubicBezTo>
                    <a:pt x="75" y="24"/>
                    <a:pt x="76" y="27"/>
                    <a:pt x="76" y="31"/>
                  </a:cubicBezTo>
                  <a:cubicBezTo>
                    <a:pt x="76" y="34"/>
                    <a:pt x="77" y="38"/>
                    <a:pt x="78" y="42"/>
                  </a:cubicBezTo>
                  <a:cubicBezTo>
                    <a:pt x="79" y="44"/>
                    <a:pt x="80" y="47"/>
                    <a:pt x="81" y="49"/>
                  </a:cubicBezTo>
                  <a:cubicBezTo>
                    <a:pt x="85" y="53"/>
                    <a:pt x="89" y="58"/>
                    <a:pt x="93" y="63"/>
                  </a:cubicBezTo>
                  <a:cubicBezTo>
                    <a:pt x="94" y="64"/>
                    <a:pt x="94" y="64"/>
                    <a:pt x="95" y="65"/>
                  </a:cubicBezTo>
                  <a:cubicBezTo>
                    <a:pt x="97" y="67"/>
                    <a:pt x="112" y="67"/>
                    <a:pt x="114" y="67"/>
                  </a:cubicBezTo>
                  <a:cubicBezTo>
                    <a:pt x="114" y="67"/>
                    <a:pt x="113" y="75"/>
                    <a:pt x="109" y="83"/>
                  </a:cubicBezTo>
                  <a:cubicBezTo>
                    <a:pt x="106" y="89"/>
                    <a:pt x="101" y="96"/>
                    <a:pt x="10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0" name="Freeform 115">
              <a:extLst>
                <a:ext uri="{FF2B5EF4-FFF2-40B4-BE49-F238E27FC236}">
                  <a16:creationId xmlns:a16="http://schemas.microsoft.com/office/drawing/2014/main" id="{A3516764-5739-43A4-9EC2-FF40ADDDDD30}"/>
                </a:ext>
              </a:extLst>
            </p:cNvPr>
            <p:cNvSpPr>
              <a:spLocks/>
            </p:cNvSpPr>
            <p:nvPr/>
          </p:nvSpPr>
          <p:spPr bwMode="auto">
            <a:xfrm>
              <a:off x="6955" y="4711"/>
              <a:ext cx="523" cy="520"/>
            </a:xfrm>
            <a:custGeom>
              <a:avLst/>
              <a:gdLst>
                <a:gd name="T0" fmla="*/ 102 w 221"/>
                <a:gd name="T1" fmla="*/ 216 h 220"/>
                <a:gd name="T2" fmla="*/ 5 w 221"/>
                <a:gd name="T3" fmla="*/ 102 h 220"/>
                <a:gd name="T4" fmla="*/ 118 w 221"/>
                <a:gd name="T5" fmla="*/ 4 h 220"/>
                <a:gd name="T6" fmla="*/ 216 w 221"/>
                <a:gd name="T7" fmla="*/ 118 h 220"/>
                <a:gd name="T8" fmla="*/ 102 w 221"/>
                <a:gd name="T9" fmla="*/ 216 h 220"/>
              </a:gdLst>
              <a:ahLst/>
              <a:cxnLst>
                <a:cxn ang="0">
                  <a:pos x="T0" y="T1"/>
                </a:cxn>
                <a:cxn ang="0">
                  <a:pos x="T2" y="T3"/>
                </a:cxn>
                <a:cxn ang="0">
                  <a:pos x="T4" y="T5"/>
                </a:cxn>
                <a:cxn ang="0">
                  <a:pos x="T6" y="T7"/>
                </a:cxn>
                <a:cxn ang="0">
                  <a:pos x="T8" y="T9"/>
                </a:cxn>
              </a:cxnLst>
              <a:rect l="0" t="0" r="r" b="b"/>
              <a:pathLst>
                <a:path w="221" h="220">
                  <a:moveTo>
                    <a:pt x="102" y="216"/>
                  </a:moveTo>
                  <a:cubicBezTo>
                    <a:pt x="44" y="211"/>
                    <a:pt x="0" y="160"/>
                    <a:pt x="5" y="102"/>
                  </a:cubicBezTo>
                  <a:cubicBezTo>
                    <a:pt x="9" y="43"/>
                    <a:pt x="60" y="0"/>
                    <a:pt x="118" y="4"/>
                  </a:cubicBezTo>
                  <a:cubicBezTo>
                    <a:pt x="177" y="8"/>
                    <a:pt x="221" y="59"/>
                    <a:pt x="216" y="118"/>
                  </a:cubicBezTo>
                  <a:cubicBezTo>
                    <a:pt x="212" y="176"/>
                    <a:pt x="161" y="220"/>
                    <a:pt x="102" y="216"/>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1" name="Freeform 116">
              <a:extLst>
                <a:ext uri="{FF2B5EF4-FFF2-40B4-BE49-F238E27FC236}">
                  <a16:creationId xmlns:a16="http://schemas.microsoft.com/office/drawing/2014/main" id="{75248F9F-C88D-4724-A91B-03598E8B67F6}"/>
                </a:ext>
              </a:extLst>
            </p:cNvPr>
            <p:cNvSpPr>
              <a:spLocks/>
            </p:cNvSpPr>
            <p:nvPr/>
          </p:nvSpPr>
          <p:spPr bwMode="auto">
            <a:xfrm>
              <a:off x="7014" y="4746"/>
              <a:ext cx="442" cy="411"/>
            </a:xfrm>
            <a:custGeom>
              <a:avLst/>
              <a:gdLst>
                <a:gd name="T0" fmla="*/ 157 w 187"/>
                <a:gd name="T1" fmla="*/ 173 h 174"/>
                <a:gd name="T2" fmla="*/ 120 w 187"/>
                <a:gd name="T3" fmla="*/ 171 h 174"/>
                <a:gd name="T4" fmla="*/ 105 w 187"/>
                <a:gd name="T5" fmla="*/ 171 h 174"/>
                <a:gd name="T6" fmla="*/ 77 w 187"/>
                <a:gd name="T7" fmla="*/ 167 h 174"/>
                <a:gd name="T8" fmla="*/ 66 w 187"/>
                <a:gd name="T9" fmla="*/ 164 h 174"/>
                <a:gd name="T10" fmla="*/ 51 w 187"/>
                <a:gd name="T11" fmla="*/ 160 h 174"/>
                <a:gd name="T12" fmla="*/ 38 w 187"/>
                <a:gd name="T13" fmla="*/ 157 h 174"/>
                <a:gd name="T14" fmla="*/ 28 w 187"/>
                <a:gd name="T15" fmla="*/ 157 h 174"/>
                <a:gd name="T16" fmla="*/ 15 w 187"/>
                <a:gd name="T17" fmla="*/ 155 h 174"/>
                <a:gd name="T18" fmla="*/ 25 w 187"/>
                <a:gd name="T19" fmla="*/ 144 h 174"/>
                <a:gd name="T20" fmla="*/ 45 w 187"/>
                <a:gd name="T21" fmla="*/ 141 h 174"/>
                <a:gd name="T22" fmla="*/ 62 w 187"/>
                <a:gd name="T23" fmla="*/ 143 h 174"/>
                <a:gd name="T24" fmla="*/ 72 w 187"/>
                <a:gd name="T25" fmla="*/ 139 h 174"/>
                <a:gd name="T26" fmla="*/ 62 w 187"/>
                <a:gd name="T27" fmla="*/ 122 h 174"/>
                <a:gd name="T28" fmla="*/ 50 w 187"/>
                <a:gd name="T29" fmla="*/ 108 h 174"/>
                <a:gd name="T30" fmla="*/ 31 w 187"/>
                <a:gd name="T31" fmla="*/ 90 h 174"/>
                <a:gd name="T32" fmla="*/ 19 w 187"/>
                <a:gd name="T33" fmla="*/ 75 h 174"/>
                <a:gd name="T34" fmla="*/ 6 w 187"/>
                <a:gd name="T35" fmla="*/ 51 h 174"/>
                <a:gd name="T36" fmla="*/ 30 w 187"/>
                <a:gd name="T37" fmla="*/ 65 h 174"/>
                <a:gd name="T38" fmla="*/ 44 w 187"/>
                <a:gd name="T39" fmla="*/ 77 h 174"/>
                <a:gd name="T40" fmla="*/ 62 w 187"/>
                <a:gd name="T41" fmla="*/ 90 h 174"/>
                <a:gd name="T42" fmla="*/ 69 w 187"/>
                <a:gd name="T43" fmla="*/ 87 h 174"/>
                <a:gd name="T44" fmla="*/ 57 w 187"/>
                <a:gd name="T45" fmla="*/ 61 h 174"/>
                <a:gd name="T46" fmla="*/ 52 w 187"/>
                <a:gd name="T47" fmla="*/ 49 h 174"/>
                <a:gd name="T48" fmla="*/ 49 w 187"/>
                <a:gd name="T49" fmla="*/ 39 h 174"/>
                <a:gd name="T50" fmla="*/ 46 w 187"/>
                <a:gd name="T51" fmla="*/ 12 h 174"/>
                <a:gd name="T52" fmla="*/ 63 w 187"/>
                <a:gd name="T53" fmla="*/ 33 h 174"/>
                <a:gd name="T54" fmla="*/ 74 w 187"/>
                <a:gd name="T55" fmla="*/ 55 h 174"/>
                <a:gd name="T56" fmla="*/ 86 w 187"/>
                <a:gd name="T57" fmla="*/ 78 h 174"/>
                <a:gd name="T58" fmla="*/ 89 w 187"/>
                <a:gd name="T59" fmla="*/ 73 h 174"/>
                <a:gd name="T60" fmla="*/ 84 w 187"/>
                <a:gd name="T61" fmla="*/ 55 h 174"/>
                <a:gd name="T62" fmla="*/ 80 w 187"/>
                <a:gd name="T63" fmla="*/ 33 h 174"/>
                <a:gd name="T64" fmla="*/ 77 w 187"/>
                <a:gd name="T65" fmla="*/ 4 h 174"/>
                <a:gd name="T66" fmla="*/ 93 w 187"/>
                <a:gd name="T67" fmla="*/ 27 h 174"/>
                <a:gd name="T68" fmla="*/ 101 w 187"/>
                <a:gd name="T69" fmla="*/ 49 h 174"/>
                <a:gd name="T70" fmla="*/ 108 w 187"/>
                <a:gd name="T71" fmla="*/ 74 h 174"/>
                <a:gd name="T72" fmla="*/ 113 w 187"/>
                <a:gd name="T73" fmla="*/ 70 h 174"/>
                <a:gd name="T74" fmla="*/ 115 w 187"/>
                <a:gd name="T75" fmla="*/ 56 h 174"/>
                <a:gd name="T76" fmla="*/ 116 w 187"/>
                <a:gd name="T77" fmla="*/ 41 h 174"/>
                <a:gd name="T78" fmla="*/ 122 w 187"/>
                <a:gd name="T79" fmla="*/ 15 h 174"/>
                <a:gd name="T80" fmla="*/ 130 w 187"/>
                <a:gd name="T81" fmla="*/ 41 h 174"/>
                <a:gd name="T82" fmla="*/ 130 w 187"/>
                <a:gd name="T83" fmla="*/ 59 h 174"/>
                <a:gd name="T84" fmla="*/ 132 w 187"/>
                <a:gd name="T85" fmla="*/ 77 h 174"/>
                <a:gd name="T86" fmla="*/ 136 w 187"/>
                <a:gd name="T87" fmla="*/ 90 h 174"/>
                <a:gd name="T88" fmla="*/ 152 w 187"/>
                <a:gd name="T89" fmla="*/ 117 h 174"/>
                <a:gd name="T90" fmla="*/ 155 w 187"/>
                <a:gd name="T91" fmla="*/ 121 h 174"/>
                <a:gd name="T92" fmla="*/ 187 w 187"/>
                <a:gd name="T93" fmla="*/ 127 h 174"/>
                <a:gd name="T94" fmla="*/ 174 w 187"/>
                <a:gd name="T95" fmla="*/ 153 h 174"/>
                <a:gd name="T96" fmla="*/ 157 w 187"/>
                <a:gd name="T9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174">
                  <a:moveTo>
                    <a:pt x="157" y="173"/>
                  </a:moveTo>
                  <a:cubicBezTo>
                    <a:pt x="149" y="172"/>
                    <a:pt x="127" y="174"/>
                    <a:pt x="120" y="171"/>
                  </a:cubicBezTo>
                  <a:cubicBezTo>
                    <a:pt x="120" y="171"/>
                    <a:pt x="109" y="172"/>
                    <a:pt x="105" y="171"/>
                  </a:cubicBezTo>
                  <a:cubicBezTo>
                    <a:pt x="95" y="169"/>
                    <a:pt x="82" y="168"/>
                    <a:pt x="77" y="167"/>
                  </a:cubicBezTo>
                  <a:cubicBezTo>
                    <a:pt x="71" y="166"/>
                    <a:pt x="72" y="165"/>
                    <a:pt x="66" y="164"/>
                  </a:cubicBezTo>
                  <a:cubicBezTo>
                    <a:pt x="61" y="162"/>
                    <a:pt x="58" y="162"/>
                    <a:pt x="51" y="160"/>
                  </a:cubicBezTo>
                  <a:cubicBezTo>
                    <a:pt x="47" y="159"/>
                    <a:pt x="42" y="158"/>
                    <a:pt x="38" y="157"/>
                  </a:cubicBezTo>
                  <a:cubicBezTo>
                    <a:pt x="34" y="156"/>
                    <a:pt x="32" y="156"/>
                    <a:pt x="28" y="157"/>
                  </a:cubicBezTo>
                  <a:cubicBezTo>
                    <a:pt x="23" y="157"/>
                    <a:pt x="16" y="159"/>
                    <a:pt x="15" y="155"/>
                  </a:cubicBezTo>
                  <a:cubicBezTo>
                    <a:pt x="14" y="150"/>
                    <a:pt x="20" y="145"/>
                    <a:pt x="25" y="144"/>
                  </a:cubicBezTo>
                  <a:cubicBezTo>
                    <a:pt x="30" y="142"/>
                    <a:pt x="34" y="139"/>
                    <a:pt x="45" y="141"/>
                  </a:cubicBezTo>
                  <a:cubicBezTo>
                    <a:pt x="51" y="141"/>
                    <a:pt x="56" y="142"/>
                    <a:pt x="62" y="143"/>
                  </a:cubicBezTo>
                  <a:cubicBezTo>
                    <a:pt x="62" y="143"/>
                    <a:pt x="70" y="145"/>
                    <a:pt x="72" y="139"/>
                  </a:cubicBezTo>
                  <a:cubicBezTo>
                    <a:pt x="73" y="135"/>
                    <a:pt x="67" y="127"/>
                    <a:pt x="62" y="122"/>
                  </a:cubicBezTo>
                  <a:cubicBezTo>
                    <a:pt x="58" y="116"/>
                    <a:pt x="54" y="112"/>
                    <a:pt x="50" y="108"/>
                  </a:cubicBezTo>
                  <a:cubicBezTo>
                    <a:pt x="44" y="102"/>
                    <a:pt x="38" y="97"/>
                    <a:pt x="31" y="90"/>
                  </a:cubicBezTo>
                  <a:cubicBezTo>
                    <a:pt x="25" y="85"/>
                    <a:pt x="22" y="79"/>
                    <a:pt x="19" y="75"/>
                  </a:cubicBezTo>
                  <a:cubicBezTo>
                    <a:pt x="9" y="66"/>
                    <a:pt x="0" y="58"/>
                    <a:pt x="6" y="51"/>
                  </a:cubicBezTo>
                  <a:cubicBezTo>
                    <a:pt x="8" y="50"/>
                    <a:pt x="11" y="44"/>
                    <a:pt x="30" y="65"/>
                  </a:cubicBezTo>
                  <a:cubicBezTo>
                    <a:pt x="34" y="68"/>
                    <a:pt x="38" y="72"/>
                    <a:pt x="44" y="77"/>
                  </a:cubicBezTo>
                  <a:cubicBezTo>
                    <a:pt x="51" y="81"/>
                    <a:pt x="55" y="87"/>
                    <a:pt x="62" y="90"/>
                  </a:cubicBezTo>
                  <a:cubicBezTo>
                    <a:pt x="64" y="91"/>
                    <a:pt x="69" y="90"/>
                    <a:pt x="69" y="87"/>
                  </a:cubicBezTo>
                  <a:cubicBezTo>
                    <a:pt x="70" y="85"/>
                    <a:pt x="60" y="70"/>
                    <a:pt x="57" y="61"/>
                  </a:cubicBezTo>
                  <a:cubicBezTo>
                    <a:pt x="55" y="55"/>
                    <a:pt x="55" y="56"/>
                    <a:pt x="52" y="49"/>
                  </a:cubicBezTo>
                  <a:cubicBezTo>
                    <a:pt x="51" y="47"/>
                    <a:pt x="50" y="42"/>
                    <a:pt x="49" y="39"/>
                  </a:cubicBezTo>
                  <a:cubicBezTo>
                    <a:pt x="45" y="29"/>
                    <a:pt x="36" y="17"/>
                    <a:pt x="46" y="12"/>
                  </a:cubicBezTo>
                  <a:cubicBezTo>
                    <a:pt x="56" y="7"/>
                    <a:pt x="59" y="25"/>
                    <a:pt x="63" y="33"/>
                  </a:cubicBezTo>
                  <a:cubicBezTo>
                    <a:pt x="67" y="42"/>
                    <a:pt x="72" y="48"/>
                    <a:pt x="74" y="55"/>
                  </a:cubicBezTo>
                  <a:cubicBezTo>
                    <a:pt x="77" y="60"/>
                    <a:pt x="79" y="65"/>
                    <a:pt x="86" y="78"/>
                  </a:cubicBezTo>
                  <a:cubicBezTo>
                    <a:pt x="86" y="78"/>
                    <a:pt x="87" y="80"/>
                    <a:pt x="89" y="73"/>
                  </a:cubicBezTo>
                  <a:cubicBezTo>
                    <a:pt x="89" y="73"/>
                    <a:pt x="86" y="65"/>
                    <a:pt x="84" y="55"/>
                  </a:cubicBezTo>
                  <a:cubicBezTo>
                    <a:pt x="83" y="48"/>
                    <a:pt x="81" y="40"/>
                    <a:pt x="80" y="33"/>
                  </a:cubicBezTo>
                  <a:cubicBezTo>
                    <a:pt x="76" y="19"/>
                    <a:pt x="68" y="8"/>
                    <a:pt x="77" y="4"/>
                  </a:cubicBezTo>
                  <a:cubicBezTo>
                    <a:pt x="87" y="0"/>
                    <a:pt x="90" y="19"/>
                    <a:pt x="93" y="27"/>
                  </a:cubicBezTo>
                  <a:cubicBezTo>
                    <a:pt x="99" y="41"/>
                    <a:pt x="98" y="41"/>
                    <a:pt x="101" y="49"/>
                  </a:cubicBezTo>
                  <a:cubicBezTo>
                    <a:pt x="103" y="56"/>
                    <a:pt x="104" y="66"/>
                    <a:pt x="108" y="74"/>
                  </a:cubicBezTo>
                  <a:cubicBezTo>
                    <a:pt x="110" y="74"/>
                    <a:pt x="112" y="72"/>
                    <a:pt x="113" y="70"/>
                  </a:cubicBezTo>
                  <a:cubicBezTo>
                    <a:pt x="114" y="67"/>
                    <a:pt x="114" y="59"/>
                    <a:pt x="115" y="56"/>
                  </a:cubicBezTo>
                  <a:cubicBezTo>
                    <a:pt x="115" y="52"/>
                    <a:pt x="116" y="46"/>
                    <a:pt x="116" y="41"/>
                  </a:cubicBezTo>
                  <a:cubicBezTo>
                    <a:pt x="117" y="36"/>
                    <a:pt x="112" y="15"/>
                    <a:pt x="122" y="15"/>
                  </a:cubicBezTo>
                  <a:cubicBezTo>
                    <a:pt x="129" y="15"/>
                    <a:pt x="130" y="31"/>
                    <a:pt x="130" y="41"/>
                  </a:cubicBezTo>
                  <a:cubicBezTo>
                    <a:pt x="130" y="47"/>
                    <a:pt x="131" y="53"/>
                    <a:pt x="130" y="59"/>
                  </a:cubicBezTo>
                  <a:cubicBezTo>
                    <a:pt x="131" y="64"/>
                    <a:pt x="131" y="71"/>
                    <a:pt x="132" y="77"/>
                  </a:cubicBezTo>
                  <a:cubicBezTo>
                    <a:pt x="132" y="82"/>
                    <a:pt x="134" y="87"/>
                    <a:pt x="136" y="90"/>
                  </a:cubicBezTo>
                  <a:cubicBezTo>
                    <a:pt x="141" y="98"/>
                    <a:pt x="147" y="107"/>
                    <a:pt x="152" y="117"/>
                  </a:cubicBezTo>
                  <a:cubicBezTo>
                    <a:pt x="153" y="119"/>
                    <a:pt x="153" y="119"/>
                    <a:pt x="155" y="121"/>
                  </a:cubicBezTo>
                  <a:cubicBezTo>
                    <a:pt x="158" y="124"/>
                    <a:pt x="184" y="127"/>
                    <a:pt x="187" y="127"/>
                  </a:cubicBezTo>
                  <a:cubicBezTo>
                    <a:pt x="187" y="127"/>
                    <a:pt x="182" y="141"/>
                    <a:pt x="174" y="153"/>
                  </a:cubicBezTo>
                  <a:cubicBezTo>
                    <a:pt x="169" y="162"/>
                    <a:pt x="158" y="173"/>
                    <a:pt x="157" y="1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2" name="Freeform 117">
              <a:extLst>
                <a:ext uri="{FF2B5EF4-FFF2-40B4-BE49-F238E27FC236}">
                  <a16:creationId xmlns:a16="http://schemas.microsoft.com/office/drawing/2014/main" id="{77CE6306-0DED-43A8-A203-6C596F4A12E0}"/>
                </a:ext>
              </a:extLst>
            </p:cNvPr>
            <p:cNvSpPr>
              <a:spLocks/>
            </p:cNvSpPr>
            <p:nvPr/>
          </p:nvSpPr>
          <p:spPr bwMode="auto">
            <a:xfrm>
              <a:off x="8007" y="6502"/>
              <a:ext cx="258" cy="258"/>
            </a:xfrm>
            <a:custGeom>
              <a:avLst/>
              <a:gdLst>
                <a:gd name="T0" fmla="*/ 89 w 109"/>
                <a:gd name="T1" fmla="*/ 90 h 109"/>
                <a:gd name="T2" fmla="*/ 19 w 109"/>
                <a:gd name="T3" fmla="*/ 88 h 109"/>
                <a:gd name="T4" fmla="*/ 21 w 109"/>
                <a:gd name="T5" fmla="*/ 19 h 109"/>
                <a:gd name="T6" fmla="*/ 91 w 109"/>
                <a:gd name="T7" fmla="*/ 21 h 109"/>
                <a:gd name="T8" fmla="*/ 89 w 109"/>
                <a:gd name="T9" fmla="*/ 90 h 109"/>
              </a:gdLst>
              <a:ahLst/>
              <a:cxnLst>
                <a:cxn ang="0">
                  <a:pos x="T0" y="T1"/>
                </a:cxn>
                <a:cxn ang="0">
                  <a:pos x="T2" y="T3"/>
                </a:cxn>
                <a:cxn ang="0">
                  <a:pos x="T4" y="T5"/>
                </a:cxn>
                <a:cxn ang="0">
                  <a:pos x="T6" y="T7"/>
                </a:cxn>
                <a:cxn ang="0">
                  <a:pos x="T8" y="T9"/>
                </a:cxn>
              </a:cxnLst>
              <a:rect l="0" t="0" r="r" b="b"/>
              <a:pathLst>
                <a:path w="109" h="109">
                  <a:moveTo>
                    <a:pt x="89" y="90"/>
                  </a:moveTo>
                  <a:cubicBezTo>
                    <a:pt x="69" y="109"/>
                    <a:pt x="38" y="108"/>
                    <a:pt x="19" y="88"/>
                  </a:cubicBezTo>
                  <a:cubicBezTo>
                    <a:pt x="0" y="69"/>
                    <a:pt x="1" y="38"/>
                    <a:pt x="21" y="19"/>
                  </a:cubicBezTo>
                  <a:cubicBezTo>
                    <a:pt x="41" y="0"/>
                    <a:pt x="72" y="1"/>
                    <a:pt x="91" y="21"/>
                  </a:cubicBezTo>
                  <a:cubicBezTo>
                    <a:pt x="109" y="40"/>
                    <a:pt x="108" y="72"/>
                    <a:pt x="89" y="90"/>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3" name="Freeform 118">
              <a:extLst>
                <a:ext uri="{FF2B5EF4-FFF2-40B4-BE49-F238E27FC236}">
                  <a16:creationId xmlns:a16="http://schemas.microsoft.com/office/drawing/2014/main" id="{D8663FBD-32F8-499C-8655-E90020641299}"/>
                </a:ext>
              </a:extLst>
            </p:cNvPr>
            <p:cNvSpPr>
              <a:spLocks/>
            </p:cNvSpPr>
            <p:nvPr/>
          </p:nvSpPr>
          <p:spPr bwMode="auto">
            <a:xfrm>
              <a:off x="8038" y="6538"/>
              <a:ext cx="215" cy="196"/>
            </a:xfrm>
            <a:custGeom>
              <a:avLst/>
              <a:gdLst>
                <a:gd name="T0" fmla="*/ 91 w 91"/>
                <a:gd name="T1" fmla="*/ 39 h 83"/>
                <a:gd name="T2" fmla="*/ 79 w 91"/>
                <a:gd name="T3" fmla="*/ 51 h 83"/>
                <a:gd name="T4" fmla="*/ 74 w 91"/>
                <a:gd name="T5" fmla="*/ 57 h 83"/>
                <a:gd name="T6" fmla="*/ 64 w 91"/>
                <a:gd name="T7" fmla="*/ 65 h 83"/>
                <a:gd name="T8" fmla="*/ 60 w 91"/>
                <a:gd name="T9" fmla="*/ 68 h 83"/>
                <a:gd name="T10" fmla="*/ 54 w 91"/>
                <a:gd name="T11" fmla="*/ 72 h 83"/>
                <a:gd name="T12" fmla="*/ 48 w 91"/>
                <a:gd name="T13" fmla="*/ 75 h 83"/>
                <a:gd name="T14" fmla="*/ 45 w 91"/>
                <a:gd name="T15" fmla="*/ 78 h 83"/>
                <a:gd name="T16" fmla="*/ 40 w 91"/>
                <a:gd name="T17" fmla="*/ 82 h 83"/>
                <a:gd name="T18" fmla="*/ 40 w 91"/>
                <a:gd name="T19" fmla="*/ 76 h 83"/>
                <a:gd name="T20" fmla="*/ 45 w 91"/>
                <a:gd name="T21" fmla="*/ 68 h 83"/>
                <a:gd name="T22" fmla="*/ 51 w 91"/>
                <a:gd name="T23" fmla="*/ 63 h 83"/>
                <a:gd name="T24" fmla="*/ 53 w 91"/>
                <a:gd name="T25" fmla="*/ 58 h 83"/>
                <a:gd name="T26" fmla="*/ 44 w 91"/>
                <a:gd name="T27" fmla="*/ 56 h 83"/>
                <a:gd name="T28" fmla="*/ 35 w 91"/>
                <a:gd name="T29" fmla="*/ 56 h 83"/>
                <a:gd name="T30" fmla="*/ 23 w 91"/>
                <a:gd name="T31" fmla="*/ 57 h 83"/>
                <a:gd name="T32" fmla="*/ 14 w 91"/>
                <a:gd name="T33" fmla="*/ 56 h 83"/>
                <a:gd name="T34" fmla="*/ 2 w 91"/>
                <a:gd name="T35" fmla="*/ 53 h 83"/>
                <a:gd name="T36" fmla="*/ 14 w 91"/>
                <a:gd name="T37" fmla="*/ 49 h 83"/>
                <a:gd name="T38" fmla="*/ 23 w 91"/>
                <a:gd name="T39" fmla="*/ 48 h 83"/>
                <a:gd name="T40" fmla="*/ 33 w 91"/>
                <a:gd name="T41" fmla="*/ 46 h 83"/>
                <a:gd name="T42" fmla="*/ 34 w 91"/>
                <a:gd name="T43" fmla="*/ 43 h 83"/>
                <a:gd name="T44" fmla="*/ 21 w 91"/>
                <a:gd name="T45" fmla="*/ 39 h 83"/>
                <a:gd name="T46" fmla="*/ 16 w 91"/>
                <a:gd name="T47" fmla="*/ 37 h 83"/>
                <a:gd name="T48" fmla="*/ 11 w 91"/>
                <a:gd name="T49" fmla="*/ 35 h 83"/>
                <a:gd name="T50" fmla="*/ 1 w 91"/>
                <a:gd name="T51" fmla="*/ 27 h 83"/>
                <a:gd name="T52" fmla="*/ 14 w 91"/>
                <a:gd name="T53" fmla="*/ 28 h 83"/>
                <a:gd name="T54" fmla="*/ 25 w 91"/>
                <a:gd name="T55" fmla="*/ 31 h 83"/>
                <a:gd name="T56" fmla="*/ 36 w 91"/>
                <a:gd name="T57" fmla="*/ 34 h 83"/>
                <a:gd name="T58" fmla="*/ 36 w 91"/>
                <a:gd name="T59" fmla="*/ 32 h 83"/>
                <a:gd name="T60" fmla="*/ 28 w 91"/>
                <a:gd name="T61" fmla="*/ 28 h 83"/>
                <a:gd name="T62" fmla="*/ 19 w 91"/>
                <a:gd name="T63" fmla="*/ 22 h 83"/>
                <a:gd name="T64" fmla="*/ 8 w 91"/>
                <a:gd name="T65" fmla="*/ 14 h 83"/>
                <a:gd name="T66" fmla="*/ 21 w 91"/>
                <a:gd name="T67" fmla="*/ 16 h 83"/>
                <a:gd name="T68" fmla="*/ 31 w 91"/>
                <a:gd name="T69" fmla="*/ 20 h 83"/>
                <a:gd name="T70" fmla="*/ 42 w 91"/>
                <a:gd name="T71" fmla="*/ 25 h 83"/>
                <a:gd name="T72" fmla="*/ 42 w 91"/>
                <a:gd name="T73" fmla="*/ 22 h 83"/>
                <a:gd name="T74" fmla="*/ 38 w 91"/>
                <a:gd name="T75" fmla="*/ 17 h 83"/>
                <a:gd name="T76" fmla="*/ 33 w 91"/>
                <a:gd name="T77" fmla="*/ 12 h 83"/>
                <a:gd name="T78" fmla="*/ 26 w 91"/>
                <a:gd name="T79" fmla="*/ 2 h 83"/>
                <a:gd name="T80" fmla="*/ 37 w 91"/>
                <a:gd name="T81" fmla="*/ 7 h 83"/>
                <a:gd name="T82" fmla="*/ 44 w 91"/>
                <a:gd name="T83" fmla="*/ 13 h 83"/>
                <a:gd name="T84" fmla="*/ 50 w 91"/>
                <a:gd name="T85" fmla="*/ 18 h 83"/>
                <a:gd name="T86" fmla="*/ 56 w 91"/>
                <a:gd name="T87" fmla="*/ 21 h 83"/>
                <a:gd name="T88" fmla="*/ 70 w 91"/>
                <a:gd name="T89" fmla="*/ 24 h 83"/>
                <a:gd name="T90" fmla="*/ 72 w 91"/>
                <a:gd name="T91" fmla="*/ 24 h 83"/>
                <a:gd name="T92" fmla="*/ 85 w 91"/>
                <a:gd name="T93" fmla="*/ 15 h 83"/>
                <a:gd name="T94" fmla="*/ 90 w 91"/>
                <a:gd name="T95" fmla="*/ 27 h 83"/>
                <a:gd name="T96" fmla="*/ 91 w 91"/>
                <a:gd name="T97"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83">
                  <a:moveTo>
                    <a:pt x="91" y="39"/>
                  </a:moveTo>
                  <a:cubicBezTo>
                    <a:pt x="88" y="42"/>
                    <a:pt x="82" y="50"/>
                    <a:pt x="79" y="51"/>
                  </a:cubicBezTo>
                  <a:cubicBezTo>
                    <a:pt x="79" y="51"/>
                    <a:pt x="76" y="55"/>
                    <a:pt x="74" y="57"/>
                  </a:cubicBezTo>
                  <a:cubicBezTo>
                    <a:pt x="70" y="59"/>
                    <a:pt x="66" y="64"/>
                    <a:pt x="64" y="65"/>
                  </a:cubicBezTo>
                  <a:cubicBezTo>
                    <a:pt x="62" y="66"/>
                    <a:pt x="62" y="66"/>
                    <a:pt x="60" y="68"/>
                  </a:cubicBezTo>
                  <a:cubicBezTo>
                    <a:pt x="57" y="69"/>
                    <a:pt x="56" y="70"/>
                    <a:pt x="54" y="72"/>
                  </a:cubicBezTo>
                  <a:cubicBezTo>
                    <a:pt x="52" y="73"/>
                    <a:pt x="50" y="74"/>
                    <a:pt x="48" y="75"/>
                  </a:cubicBezTo>
                  <a:cubicBezTo>
                    <a:pt x="47" y="76"/>
                    <a:pt x="46" y="77"/>
                    <a:pt x="45" y="78"/>
                  </a:cubicBezTo>
                  <a:cubicBezTo>
                    <a:pt x="44" y="80"/>
                    <a:pt x="42" y="83"/>
                    <a:pt x="40" y="82"/>
                  </a:cubicBezTo>
                  <a:cubicBezTo>
                    <a:pt x="39" y="81"/>
                    <a:pt x="39" y="78"/>
                    <a:pt x="40" y="76"/>
                  </a:cubicBezTo>
                  <a:cubicBezTo>
                    <a:pt x="41" y="73"/>
                    <a:pt x="41" y="71"/>
                    <a:pt x="45" y="68"/>
                  </a:cubicBezTo>
                  <a:cubicBezTo>
                    <a:pt x="47" y="66"/>
                    <a:pt x="49" y="64"/>
                    <a:pt x="51" y="63"/>
                  </a:cubicBezTo>
                  <a:cubicBezTo>
                    <a:pt x="51" y="63"/>
                    <a:pt x="54" y="60"/>
                    <a:pt x="53" y="58"/>
                  </a:cubicBezTo>
                  <a:cubicBezTo>
                    <a:pt x="52" y="57"/>
                    <a:pt x="47" y="56"/>
                    <a:pt x="44" y="56"/>
                  </a:cubicBezTo>
                  <a:cubicBezTo>
                    <a:pt x="41" y="56"/>
                    <a:pt x="38" y="56"/>
                    <a:pt x="35" y="56"/>
                  </a:cubicBezTo>
                  <a:cubicBezTo>
                    <a:pt x="31" y="56"/>
                    <a:pt x="28" y="57"/>
                    <a:pt x="23" y="57"/>
                  </a:cubicBezTo>
                  <a:cubicBezTo>
                    <a:pt x="20" y="57"/>
                    <a:pt x="17" y="56"/>
                    <a:pt x="14" y="56"/>
                  </a:cubicBezTo>
                  <a:cubicBezTo>
                    <a:pt x="8" y="57"/>
                    <a:pt x="3" y="57"/>
                    <a:pt x="2" y="53"/>
                  </a:cubicBezTo>
                  <a:cubicBezTo>
                    <a:pt x="2" y="52"/>
                    <a:pt x="1" y="49"/>
                    <a:pt x="14" y="49"/>
                  </a:cubicBezTo>
                  <a:cubicBezTo>
                    <a:pt x="16" y="49"/>
                    <a:pt x="19" y="49"/>
                    <a:pt x="23" y="48"/>
                  </a:cubicBezTo>
                  <a:cubicBezTo>
                    <a:pt x="26" y="47"/>
                    <a:pt x="30" y="48"/>
                    <a:pt x="33" y="46"/>
                  </a:cubicBezTo>
                  <a:cubicBezTo>
                    <a:pt x="34" y="46"/>
                    <a:pt x="35" y="44"/>
                    <a:pt x="34" y="43"/>
                  </a:cubicBezTo>
                  <a:cubicBezTo>
                    <a:pt x="34" y="42"/>
                    <a:pt x="26" y="41"/>
                    <a:pt x="21" y="39"/>
                  </a:cubicBezTo>
                  <a:cubicBezTo>
                    <a:pt x="19" y="37"/>
                    <a:pt x="19" y="38"/>
                    <a:pt x="16" y="37"/>
                  </a:cubicBezTo>
                  <a:cubicBezTo>
                    <a:pt x="15" y="36"/>
                    <a:pt x="13" y="35"/>
                    <a:pt x="11" y="35"/>
                  </a:cubicBezTo>
                  <a:cubicBezTo>
                    <a:pt x="7" y="33"/>
                    <a:pt x="0" y="32"/>
                    <a:pt x="1" y="27"/>
                  </a:cubicBezTo>
                  <a:cubicBezTo>
                    <a:pt x="3" y="22"/>
                    <a:pt x="10" y="27"/>
                    <a:pt x="14" y="28"/>
                  </a:cubicBezTo>
                  <a:cubicBezTo>
                    <a:pt x="18" y="29"/>
                    <a:pt x="22" y="30"/>
                    <a:pt x="25" y="31"/>
                  </a:cubicBezTo>
                  <a:cubicBezTo>
                    <a:pt x="27" y="32"/>
                    <a:pt x="30" y="32"/>
                    <a:pt x="36" y="34"/>
                  </a:cubicBezTo>
                  <a:cubicBezTo>
                    <a:pt x="36" y="34"/>
                    <a:pt x="37" y="34"/>
                    <a:pt x="36" y="32"/>
                  </a:cubicBezTo>
                  <a:cubicBezTo>
                    <a:pt x="36" y="32"/>
                    <a:pt x="32" y="30"/>
                    <a:pt x="28" y="28"/>
                  </a:cubicBezTo>
                  <a:cubicBezTo>
                    <a:pt x="25" y="26"/>
                    <a:pt x="21" y="24"/>
                    <a:pt x="19" y="22"/>
                  </a:cubicBezTo>
                  <a:cubicBezTo>
                    <a:pt x="13" y="19"/>
                    <a:pt x="7" y="19"/>
                    <a:pt x="8" y="14"/>
                  </a:cubicBezTo>
                  <a:cubicBezTo>
                    <a:pt x="10" y="9"/>
                    <a:pt x="17" y="14"/>
                    <a:pt x="21" y="16"/>
                  </a:cubicBezTo>
                  <a:cubicBezTo>
                    <a:pt x="27" y="18"/>
                    <a:pt x="27" y="18"/>
                    <a:pt x="31" y="20"/>
                  </a:cubicBezTo>
                  <a:cubicBezTo>
                    <a:pt x="34" y="22"/>
                    <a:pt x="38" y="24"/>
                    <a:pt x="42" y="25"/>
                  </a:cubicBezTo>
                  <a:cubicBezTo>
                    <a:pt x="42" y="24"/>
                    <a:pt x="42" y="23"/>
                    <a:pt x="42" y="22"/>
                  </a:cubicBezTo>
                  <a:cubicBezTo>
                    <a:pt x="41" y="21"/>
                    <a:pt x="39" y="18"/>
                    <a:pt x="38" y="17"/>
                  </a:cubicBezTo>
                  <a:cubicBezTo>
                    <a:pt x="37" y="16"/>
                    <a:pt x="35" y="14"/>
                    <a:pt x="33" y="12"/>
                  </a:cubicBezTo>
                  <a:cubicBezTo>
                    <a:pt x="31" y="10"/>
                    <a:pt x="23" y="6"/>
                    <a:pt x="26" y="2"/>
                  </a:cubicBezTo>
                  <a:cubicBezTo>
                    <a:pt x="28" y="0"/>
                    <a:pt x="34" y="4"/>
                    <a:pt x="37" y="7"/>
                  </a:cubicBezTo>
                  <a:cubicBezTo>
                    <a:pt x="39" y="9"/>
                    <a:pt x="42" y="11"/>
                    <a:pt x="44" y="13"/>
                  </a:cubicBezTo>
                  <a:cubicBezTo>
                    <a:pt x="46" y="14"/>
                    <a:pt x="48" y="17"/>
                    <a:pt x="50" y="18"/>
                  </a:cubicBezTo>
                  <a:cubicBezTo>
                    <a:pt x="52" y="19"/>
                    <a:pt x="54" y="20"/>
                    <a:pt x="56" y="21"/>
                  </a:cubicBezTo>
                  <a:cubicBezTo>
                    <a:pt x="60" y="22"/>
                    <a:pt x="65" y="22"/>
                    <a:pt x="70" y="24"/>
                  </a:cubicBezTo>
                  <a:cubicBezTo>
                    <a:pt x="71" y="24"/>
                    <a:pt x="71" y="24"/>
                    <a:pt x="72" y="24"/>
                  </a:cubicBezTo>
                  <a:cubicBezTo>
                    <a:pt x="74" y="24"/>
                    <a:pt x="84" y="16"/>
                    <a:pt x="85" y="15"/>
                  </a:cubicBezTo>
                  <a:cubicBezTo>
                    <a:pt x="85" y="15"/>
                    <a:pt x="88" y="21"/>
                    <a:pt x="90" y="27"/>
                  </a:cubicBezTo>
                  <a:cubicBezTo>
                    <a:pt x="91" y="32"/>
                    <a:pt x="91" y="39"/>
                    <a:pt x="9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4" name="Freeform 119">
              <a:extLst>
                <a:ext uri="{FF2B5EF4-FFF2-40B4-BE49-F238E27FC236}">
                  <a16:creationId xmlns:a16="http://schemas.microsoft.com/office/drawing/2014/main" id="{D54EE1E6-D922-4EC5-96CF-B181A67356AB}"/>
                </a:ext>
              </a:extLst>
            </p:cNvPr>
            <p:cNvSpPr>
              <a:spLocks/>
            </p:cNvSpPr>
            <p:nvPr/>
          </p:nvSpPr>
          <p:spPr bwMode="auto">
            <a:xfrm>
              <a:off x="8300" y="7285"/>
              <a:ext cx="270" cy="269"/>
            </a:xfrm>
            <a:custGeom>
              <a:avLst/>
              <a:gdLst>
                <a:gd name="T0" fmla="*/ 73 w 114"/>
                <a:gd name="T1" fmla="*/ 105 h 114"/>
                <a:gd name="T2" fmla="*/ 9 w 114"/>
                <a:gd name="T3" fmla="*/ 73 h 114"/>
                <a:gd name="T4" fmla="*/ 42 w 114"/>
                <a:gd name="T5" fmla="*/ 9 h 114"/>
                <a:gd name="T6" fmla="*/ 105 w 114"/>
                <a:gd name="T7" fmla="*/ 41 h 114"/>
                <a:gd name="T8" fmla="*/ 73 w 114"/>
                <a:gd name="T9" fmla="*/ 105 h 114"/>
              </a:gdLst>
              <a:ahLst/>
              <a:cxnLst>
                <a:cxn ang="0">
                  <a:pos x="T0" y="T1"/>
                </a:cxn>
                <a:cxn ang="0">
                  <a:pos x="T2" y="T3"/>
                </a:cxn>
                <a:cxn ang="0">
                  <a:pos x="T4" y="T5"/>
                </a:cxn>
                <a:cxn ang="0">
                  <a:pos x="T6" y="T7"/>
                </a:cxn>
                <a:cxn ang="0">
                  <a:pos x="T8" y="T9"/>
                </a:cxn>
              </a:cxnLst>
              <a:rect l="0" t="0" r="r" b="b"/>
              <a:pathLst>
                <a:path w="114" h="114">
                  <a:moveTo>
                    <a:pt x="73" y="105"/>
                  </a:moveTo>
                  <a:cubicBezTo>
                    <a:pt x="46" y="114"/>
                    <a:pt x="18" y="99"/>
                    <a:pt x="9" y="73"/>
                  </a:cubicBezTo>
                  <a:cubicBezTo>
                    <a:pt x="0" y="46"/>
                    <a:pt x="15" y="18"/>
                    <a:pt x="42" y="9"/>
                  </a:cubicBezTo>
                  <a:cubicBezTo>
                    <a:pt x="68" y="0"/>
                    <a:pt x="97" y="15"/>
                    <a:pt x="105" y="41"/>
                  </a:cubicBezTo>
                  <a:cubicBezTo>
                    <a:pt x="114" y="68"/>
                    <a:pt x="100" y="97"/>
                    <a:pt x="73" y="105"/>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5" name="Freeform 120">
              <a:extLst>
                <a:ext uri="{FF2B5EF4-FFF2-40B4-BE49-F238E27FC236}">
                  <a16:creationId xmlns:a16="http://schemas.microsoft.com/office/drawing/2014/main" id="{31B5196E-7CCC-4EC6-889B-D0D20035BFCB}"/>
                </a:ext>
              </a:extLst>
            </p:cNvPr>
            <p:cNvSpPr>
              <a:spLocks/>
            </p:cNvSpPr>
            <p:nvPr/>
          </p:nvSpPr>
          <p:spPr bwMode="auto">
            <a:xfrm>
              <a:off x="8331" y="7318"/>
              <a:ext cx="225" cy="199"/>
            </a:xfrm>
            <a:custGeom>
              <a:avLst/>
              <a:gdLst>
                <a:gd name="T0" fmla="*/ 90 w 95"/>
                <a:gd name="T1" fmla="*/ 65 h 84"/>
                <a:gd name="T2" fmla="*/ 74 w 95"/>
                <a:gd name="T3" fmla="*/ 71 h 84"/>
                <a:gd name="T4" fmla="*/ 67 w 95"/>
                <a:gd name="T5" fmla="*/ 73 h 84"/>
                <a:gd name="T6" fmla="*/ 54 w 95"/>
                <a:gd name="T7" fmla="*/ 76 h 84"/>
                <a:gd name="T8" fmla="*/ 48 w 95"/>
                <a:gd name="T9" fmla="*/ 77 h 84"/>
                <a:gd name="T10" fmla="*/ 41 w 95"/>
                <a:gd name="T11" fmla="*/ 78 h 84"/>
                <a:gd name="T12" fmla="*/ 34 w 95"/>
                <a:gd name="T13" fmla="*/ 79 h 84"/>
                <a:gd name="T14" fmla="*/ 30 w 95"/>
                <a:gd name="T15" fmla="*/ 81 h 84"/>
                <a:gd name="T16" fmla="*/ 24 w 95"/>
                <a:gd name="T17" fmla="*/ 82 h 84"/>
                <a:gd name="T18" fmla="*/ 26 w 95"/>
                <a:gd name="T19" fmla="*/ 76 h 84"/>
                <a:gd name="T20" fmla="*/ 35 w 95"/>
                <a:gd name="T21" fmla="*/ 71 h 84"/>
                <a:gd name="T22" fmla="*/ 42 w 95"/>
                <a:gd name="T23" fmla="*/ 69 h 84"/>
                <a:gd name="T24" fmla="*/ 46 w 95"/>
                <a:gd name="T25" fmla="*/ 65 h 84"/>
                <a:gd name="T26" fmla="*/ 39 w 95"/>
                <a:gd name="T27" fmla="*/ 59 h 84"/>
                <a:gd name="T28" fmla="*/ 31 w 95"/>
                <a:gd name="T29" fmla="*/ 55 h 84"/>
                <a:gd name="T30" fmla="*/ 20 w 95"/>
                <a:gd name="T31" fmla="*/ 51 h 84"/>
                <a:gd name="T32" fmla="*/ 11 w 95"/>
                <a:gd name="T33" fmla="*/ 47 h 84"/>
                <a:gd name="T34" fmla="*/ 1 w 95"/>
                <a:gd name="T35" fmla="*/ 38 h 84"/>
                <a:gd name="T36" fmla="*/ 14 w 95"/>
                <a:gd name="T37" fmla="*/ 40 h 84"/>
                <a:gd name="T38" fmla="*/ 23 w 95"/>
                <a:gd name="T39" fmla="*/ 43 h 84"/>
                <a:gd name="T40" fmla="*/ 33 w 95"/>
                <a:gd name="T41" fmla="*/ 45 h 84"/>
                <a:gd name="T42" fmla="*/ 36 w 95"/>
                <a:gd name="T43" fmla="*/ 43 h 84"/>
                <a:gd name="T44" fmla="*/ 26 w 95"/>
                <a:gd name="T45" fmla="*/ 33 h 84"/>
                <a:gd name="T46" fmla="*/ 21 w 95"/>
                <a:gd name="T47" fmla="*/ 29 h 84"/>
                <a:gd name="T48" fmla="*/ 18 w 95"/>
                <a:gd name="T49" fmla="*/ 25 h 84"/>
                <a:gd name="T50" fmla="*/ 12 w 95"/>
                <a:gd name="T51" fmla="*/ 14 h 84"/>
                <a:gd name="T52" fmla="*/ 23 w 95"/>
                <a:gd name="T53" fmla="*/ 20 h 84"/>
                <a:gd name="T54" fmla="*/ 32 w 95"/>
                <a:gd name="T55" fmla="*/ 27 h 84"/>
                <a:gd name="T56" fmla="*/ 41 w 95"/>
                <a:gd name="T57" fmla="*/ 36 h 84"/>
                <a:gd name="T58" fmla="*/ 42 w 95"/>
                <a:gd name="T59" fmla="*/ 33 h 84"/>
                <a:gd name="T60" fmla="*/ 36 w 95"/>
                <a:gd name="T61" fmla="*/ 26 h 84"/>
                <a:gd name="T62" fmla="*/ 30 w 95"/>
                <a:gd name="T63" fmla="*/ 17 h 84"/>
                <a:gd name="T64" fmla="*/ 24 w 95"/>
                <a:gd name="T65" fmla="*/ 5 h 84"/>
                <a:gd name="T66" fmla="*/ 35 w 95"/>
                <a:gd name="T67" fmla="*/ 12 h 84"/>
                <a:gd name="T68" fmla="*/ 43 w 95"/>
                <a:gd name="T69" fmla="*/ 20 h 84"/>
                <a:gd name="T70" fmla="*/ 50 w 95"/>
                <a:gd name="T71" fmla="*/ 30 h 84"/>
                <a:gd name="T72" fmla="*/ 52 w 95"/>
                <a:gd name="T73" fmla="*/ 27 h 84"/>
                <a:gd name="T74" fmla="*/ 50 w 95"/>
                <a:gd name="T75" fmla="*/ 21 h 84"/>
                <a:gd name="T76" fmla="*/ 48 w 95"/>
                <a:gd name="T77" fmla="*/ 14 h 84"/>
                <a:gd name="T78" fmla="*/ 46 w 95"/>
                <a:gd name="T79" fmla="*/ 1 h 84"/>
                <a:gd name="T80" fmla="*/ 54 w 95"/>
                <a:gd name="T81" fmla="*/ 11 h 84"/>
                <a:gd name="T82" fmla="*/ 58 w 95"/>
                <a:gd name="T83" fmla="*/ 19 h 84"/>
                <a:gd name="T84" fmla="*/ 62 w 95"/>
                <a:gd name="T85" fmla="*/ 27 h 84"/>
                <a:gd name="T86" fmla="*/ 66 w 95"/>
                <a:gd name="T87" fmla="*/ 32 h 84"/>
                <a:gd name="T88" fmla="*/ 78 w 95"/>
                <a:gd name="T89" fmla="*/ 41 h 84"/>
                <a:gd name="T90" fmla="*/ 80 w 95"/>
                <a:gd name="T91" fmla="*/ 42 h 84"/>
                <a:gd name="T92" fmla="*/ 95 w 95"/>
                <a:gd name="T93" fmla="*/ 39 h 84"/>
                <a:gd name="T94" fmla="*/ 94 w 95"/>
                <a:gd name="T95" fmla="*/ 53 h 84"/>
                <a:gd name="T96" fmla="*/ 90 w 95"/>
                <a:gd name="T97" fmla="*/ 6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 h="84">
                  <a:moveTo>
                    <a:pt x="90" y="65"/>
                  </a:moveTo>
                  <a:cubicBezTo>
                    <a:pt x="87" y="65"/>
                    <a:pt x="77" y="70"/>
                    <a:pt x="74" y="71"/>
                  </a:cubicBezTo>
                  <a:cubicBezTo>
                    <a:pt x="74" y="71"/>
                    <a:pt x="69" y="73"/>
                    <a:pt x="67" y="73"/>
                  </a:cubicBezTo>
                  <a:cubicBezTo>
                    <a:pt x="62" y="74"/>
                    <a:pt x="56" y="76"/>
                    <a:pt x="54" y="76"/>
                  </a:cubicBezTo>
                  <a:cubicBezTo>
                    <a:pt x="51" y="77"/>
                    <a:pt x="51" y="77"/>
                    <a:pt x="48" y="77"/>
                  </a:cubicBezTo>
                  <a:cubicBezTo>
                    <a:pt x="46" y="77"/>
                    <a:pt x="44" y="78"/>
                    <a:pt x="41" y="78"/>
                  </a:cubicBezTo>
                  <a:cubicBezTo>
                    <a:pt x="39" y="78"/>
                    <a:pt x="37" y="79"/>
                    <a:pt x="34" y="79"/>
                  </a:cubicBezTo>
                  <a:cubicBezTo>
                    <a:pt x="33" y="80"/>
                    <a:pt x="32" y="80"/>
                    <a:pt x="30" y="81"/>
                  </a:cubicBezTo>
                  <a:cubicBezTo>
                    <a:pt x="28" y="82"/>
                    <a:pt x="25" y="84"/>
                    <a:pt x="24" y="82"/>
                  </a:cubicBezTo>
                  <a:cubicBezTo>
                    <a:pt x="23" y="80"/>
                    <a:pt x="25" y="77"/>
                    <a:pt x="26" y="76"/>
                  </a:cubicBezTo>
                  <a:cubicBezTo>
                    <a:pt x="28" y="74"/>
                    <a:pt x="30" y="72"/>
                    <a:pt x="35" y="71"/>
                  </a:cubicBezTo>
                  <a:cubicBezTo>
                    <a:pt x="37" y="70"/>
                    <a:pt x="40" y="69"/>
                    <a:pt x="42" y="69"/>
                  </a:cubicBezTo>
                  <a:cubicBezTo>
                    <a:pt x="43" y="69"/>
                    <a:pt x="47" y="68"/>
                    <a:pt x="46" y="65"/>
                  </a:cubicBezTo>
                  <a:cubicBezTo>
                    <a:pt x="46" y="63"/>
                    <a:pt x="42" y="61"/>
                    <a:pt x="39" y="59"/>
                  </a:cubicBezTo>
                  <a:cubicBezTo>
                    <a:pt x="36" y="58"/>
                    <a:pt x="34" y="57"/>
                    <a:pt x="31" y="55"/>
                  </a:cubicBezTo>
                  <a:cubicBezTo>
                    <a:pt x="27" y="54"/>
                    <a:pt x="24" y="53"/>
                    <a:pt x="20" y="51"/>
                  </a:cubicBezTo>
                  <a:cubicBezTo>
                    <a:pt x="16" y="50"/>
                    <a:pt x="13" y="47"/>
                    <a:pt x="11" y="47"/>
                  </a:cubicBezTo>
                  <a:cubicBezTo>
                    <a:pt x="5" y="44"/>
                    <a:pt x="0" y="42"/>
                    <a:pt x="1" y="38"/>
                  </a:cubicBezTo>
                  <a:cubicBezTo>
                    <a:pt x="2" y="37"/>
                    <a:pt x="2" y="34"/>
                    <a:pt x="14" y="40"/>
                  </a:cubicBezTo>
                  <a:cubicBezTo>
                    <a:pt x="17" y="40"/>
                    <a:pt x="19" y="42"/>
                    <a:pt x="23" y="43"/>
                  </a:cubicBezTo>
                  <a:cubicBezTo>
                    <a:pt x="27" y="43"/>
                    <a:pt x="29" y="45"/>
                    <a:pt x="33" y="45"/>
                  </a:cubicBezTo>
                  <a:cubicBezTo>
                    <a:pt x="34" y="45"/>
                    <a:pt x="36" y="44"/>
                    <a:pt x="36" y="43"/>
                  </a:cubicBezTo>
                  <a:cubicBezTo>
                    <a:pt x="36" y="42"/>
                    <a:pt x="29" y="37"/>
                    <a:pt x="26" y="33"/>
                  </a:cubicBezTo>
                  <a:cubicBezTo>
                    <a:pt x="24" y="31"/>
                    <a:pt x="24" y="32"/>
                    <a:pt x="21" y="29"/>
                  </a:cubicBezTo>
                  <a:cubicBezTo>
                    <a:pt x="21" y="28"/>
                    <a:pt x="19" y="26"/>
                    <a:pt x="18" y="25"/>
                  </a:cubicBezTo>
                  <a:cubicBezTo>
                    <a:pt x="14" y="21"/>
                    <a:pt x="8" y="17"/>
                    <a:pt x="12" y="14"/>
                  </a:cubicBezTo>
                  <a:cubicBezTo>
                    <a:pt x="15" y="10"/>
                    <a:pt x="20" y="17"/>
                    <a:pt x="23" y="20"/>
                  </a:cubicBezTo>
                  <a:cubicBezTo>
                    <a:pt x="27" y="23"/>
                    <a:pt x="30" y="25"/>
                    <a:pt x="32" y="27"/>
                  </a:cubicBezTo>
                  <a:cubicBezTo>
                    <a:pt x="34" y="29"/>
                    <a:pt x="36" y="31"/>
                    <a:pt x="41" y="36"/>
                  </a:cubicBezTo>
                  <a:cubicBezTo>
                    <a:pt x="41" y="35"/>
                    <a:pt x="42" y="36"/>
                    <a:pt x="42" y="33"/>
                  </a:cubicBezTo>
                  <a:cubicBezTo>
                    <a:pt x="42" y="33"/>
                    <a:pt x="39" y="30"/>
                    <a:pt x="36" y="26"/>
                  </a:cubicBezTo>
                  <a:cubicBezTo>
                    <a:pt x="35" y="23"/>
                    <a:pt x="32" y="20"/>
                    <a:pt x="30" y="17"/>
                  </a:cubicBezTo>
                  <a:cubicBezTo>
                    <a:pt x="26" y="11"/>
                    <a:pt x="21" y="8"/>
                    <a:pt x="24" y="5"/>
                  </a:cubicBezTo>
                  <a:cubicBezTo>
                    <a:pt x="28" y="1"/>
                    <a:pt x="32" y="9"/>
                    <a:pt x="35" y="12"/>
                  </a:cubicBezTo>
                  <a:cubicBezTo>
                    <a:pt x="40" y="17"/>
                    <a:pt x="40" y="17"/>
                    <a:pt x="43" y="20"/>
                  </a:cubicBezTo>
                  <a:cubicBezTo>
                    <a:pt x="45" y="23"/>
                    <a:pt x="47" y="27"/>
                    <a:pt x="50" y="30"/>
                  </a:cubicBezTo>
                  <a:cubicBezTo>
                    <a:pt x="51" y="29"/>
                    <a:pt x="52" y="28"/>
                    <a:pt x="52" y="27"/>
                  </a:cubicBezTo>
                  <a:cubicBezTo>
                    <a:pt x="52" y="25"/>
                    <a:pt x="51" y="22"/>
                    <a:pt x="50" y="21"/>
                  </a:cubicBezTo>
                  <a:cubicBezTo>
                    <a:pt x="50" y="19"/>
                    <a:pt x="49" y="16"/>
                    <a:pt x="48" y="14"/>
                  </a:cubicBezTo>
                  <a:cubicBezTo>
                    <a:pt x="47" y="11"/>
                    <a:pt x="42" y="3"/>
                    <a:pt x="46" y="1"/>
                  </a:cubicBezTo>
                  <a:cubicBezTo>
                    <a:pt x="49" y="0"/>
                    <a:pt x="52" y="7"/>
                    <a:pt x="54" y="11"/>
                  </a:cubicBezTo>
                  <a:cubicBezTo>
                    <a:pt x="55" y="14"/>
                    <a:pt x="57" y="16"/>
                    <a:pt x="58" y="19"/>
                  </a:cubicBezTo>
                  <a:cubicBezTo>
                    <a:pt x="59" y="21"/>
                    <a:pt x="60" y="24"/>
                    <a:pt x="62" y="27"/>
                  </a:cubicBezTo>
                  <a:cubicBezTo>
                    <a:pt x="63" y="29"/>
                    <a:pt x="64" y="31"/>
                    <a:pt x="66" y="32"/>
                  </a:cubicBezTo>
                  <a:cubicBezTo>
                    <a:pt x="69" y="35"/>
                    <a:pt x="74" y="38"/>
                    <a:pt x="78" y="41"/>
                  </a:cubicBezTo>
                  <a:cubicBezTo>
                    <a:pt x="78" y="41"/>
                    <a:pt x="79" y="42"/>
                    <a:pt x="80" y="42"/>
                  </a:cubicBezTo>
                  <a:cubicBezTo>
                    <a:pt x="81" y="43"/>
                    <a:pt x="94" y="39"/>
                    <a:pt x="95" y="39"/>
                  </a:cubicBezTo>
                  <a:cubicBezTo>
                    <a:pt x="95" y="39"/>
                    <a:pt x="95" y="46"/>
                    <a:pt x="94" y="53"/>
                  </a:cubicBezTo>
                  <a:cubicBezTo>
                    <a:pt x="93" y="58"/>
                    <a:pt x="90" y="65"/>
                    <a:pt x="9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6" name="Freeform 121">
              <a:extLst>
                <a:ext uri="{FF2B5EF4-FFF2-40B4-BE49-F238E27FC236}">
                  <a16:creationId xmlns:a16="http://schemas.microsoft.com/office/drawing/2014/main" id="{B94BBDB0-330C-4AED-BC4E-2EB53AC50588}"/>
                </a:ext>
              </a:extLst>
            </p:cNvPr>
            <p:cNvSpPr>
              <a:spLocks/>
            </p:cNvSpPr>
            <p:nvPr/>
          </p:nvSpPr>
          <p:spPr bwMode="auto">
            <a:xfrm>
              <a:off x="7846" y="6261"/>
              <a:ext cx="178" cy="178"/>
            </a:xfrm>
            <a:custGeom>
              <a:avLst/>
              <a:gdLst>
                <a:gd name="T0" fmla="*/ 4 w 75"/>
                <a:gd name="T1" fmla="*/ 45 h 75"/>
                <a:gd name="T2" fmla="*/ 30 w 75"/>
                <a:gd name="T3" fmla="*/ 4 h 75"/>
                <a:gd name="T4" fmla="*/ 71 w 75"/>
                <a:gd name="T5" fmla="*/ 30 h 75"/>
                <a:gd name="T6" fmla="*/ 45 w 75"/>
                <a:gd name="T7" fmla="*/ 71 h 75"/>
                <a:gd name="T8" fmla="*/ 4 w 75"/>
                <a:gd name="T9" fmla="*/ 45 h 75"/>
              </a:gdLst>
              <a:ahLst/>
              <a:cxnLst>
                <a:cxn ang="0">
                  <a:pos x="T0" y="T1"/>
                </a:cxn>
                <a:cxn ang="0">
                  <a:pos x="T2" y="T3"/>
                </a:cxn>
                <a:cxn ang="0">
                  <a:pos x="T4" y="T5"/>
                </a:cxn>
                <a:cxn ang="0">
                  <a:pos x="T6" y="T7"/>
                </a:cxn>
                <a:cxn ang="0">
                  <a:pos x="T8" y="T9"/>
                </a:cxn>
              </a:cxnLst>
              <a:rect l="0" t="0" r="r" b="b"/>
              <a:pathLst>
                <a:path w="75" h="75">
                  <a:moveTo>
                    <a:pt x="4" y="45"/>
                  </a:moveTo>
                  <a:cubicBezTo>
                    <a:pt x="0" y="26"/>
                    <a:pt x="12" y="8"/>
                    <a:pt x="30" y="4"/>
                  </a:cubicBezTo>
                  <a:cubicBezTo>
                    <a:pt x="48" y="0"/>
                    <a:pt x="67" y="11"/>
                    <a:pt x="71" y="30"/>
                  </a:cubicBezTo>
                  <a:cubicBezTo>
                    <a:pt x="75" y="48"/>
                    <a:pt x="64" y="66"/>
                    <a:pt x="45" y="71"/>
                  </a:cubicBezTo>
                  <a:cubicBezTo>
                    <a:pt x="27" y="75"/>
                    <a:pt x="8" y="63"/>
                    <a:pt x="4" y="45"/>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7" name="Freeform 122">
              <a:extLst>
                <a:ext uri="{FF2B5EF4-FFF2-40B4-BE49-F238E27FC236}">
                  <a16:creationId xmlns:a16="http://schemas.microsoft.com/office/drawing/2014/main" id="{5FBB597C-341E-46BB-A369-1944F1B4200D}"/>
                </a:ext>
              </a:extLst>
            </p:cNvPr>
            <p:cNvSpPr>
              <a:spLocks/>
            </p:cNvSpPr>
            <p:nvPr/>
          </p:nvSpPr>
          <p:spPr bwMode="auto">
            <a:xfrm>
              <a:off x="7872" y="6280"/>
              <a:ext cx="133" cy="151"/>
            </a:xfrm>
            <a:custGeom>
              <a:avLst/>
              <a:gdLst>
                <a:gd name="T0" fmla="*/ 9 w 56"/>
                <a:gd name="T1" fmla="*/ 59 h 64"/>
                <a:gd name="T2" fmla="*/ 6 w 56"/>
                <a:gd name="T3" fmla="*/ 47 h 64"/>
                <a:gd name="T4" fmla="*/ 5 w 56"/>
                <a:gd name="T5" fmla="*/ 42 h 64"/>
                <a:gd name="T6" fmla="*/ 4 w 56"/>
                <a:gd name="T7" fmla="*/ 34 h 64"/>
                <a:gd name="T8" fmla="*/ 4 w 56"/>
                <a:gd name="T9" fmla="*/ 30 h 64"/>
                <a:gd name="T10" fmla="*/ 3 w 56"/>
                <a:gd name="T11" fmla="*/ 25 h 64"/>
                <a:gd name="T12" fmla="*/ 3 w 56"/>
                <a:gd name="T13" fmla="*/ 20 h 64"/>
                <a:gd name="T14" fmla="*/ 2 w 56"/>
                <a:gd name="T15" fmla="*/ 17 h 64"/>
                <a:gd name="T16" fmla="*/ 2 w 56"/>
                <a:gd name="T17" fmla="*/ 13 h 64"/>
                <a:gd name="T18" fmla="*/ 6 w 56"/>
                <a:gd name="T19" fmla="*/ 15 h 64"/>
                <a:gd name="T20" fmla="*/ 8 w 56"/>
                <a:gd name="T21" fmla="*/ 21 h 64"/>
                <a:gd name="T22" fmla="*/ 10 w 56"/>
                <a:gd name="T23" fmla="*/ 26 h 64"/>
                <a:gd name="T24" fmla="*/ 12 w 56"/>
                <a:gd name="T25" fmla="*/ 29 h 64"/>
                <a:gd name="T26" fmla="*/ 16 w 56"/>
                <a:gd name="T27" fmla="*/ 25 h 64"/>
                <a:gd name="T28" fmla="*/ 19 w 56"/>
                <a:gd name="T29" fmla="*/ 20 h 64"/>
                <a:gd name="T30" fmla="*/ 23 w 56"/>
                <a:gd name="T31" fmla="*/ 12 h 64"/>
                <a:gd name="T32" fmla="*/ 26 w 56"/>
                <a:gd name="T33" fmla="*/ 7 h 64"/>
                <a:gd name="T34" fmla="*/ 33 w 56"/>
                <a:gd name="T35" fmla="*/ 1 h 64"/>
                <a:gd name="T36" fmla="*/ 31 w 56"/>
                <a:gd name="T37" fmla="*/ 9 h 64"/>
                <a:gd name="T38" fmla="*/ 28 w 56"/>
                <a:gd name="T39" fmla="*/ 15 h 64"/>
                <a:gd name="T40" fmla="*/ 26 w 56"/>
                <a:gd name="T41" fmla="*/ 21 h 64"/>
                <a:gd name="T42" fmla="*/ 27 w 56"/>
                <a:gd name="T43" fmla="*/ 24 h 64"/>
                <a:gd name="T44" fmla="*/ 34 w 56"/>
                <a:gd name="T45" fmla="*/ 17 h 64"/>
                <a:gd name="T46" fmla="*/ 38 w 56"/>
                <a:gd name="T47" fmla="*/ 15 h 64"/>
                <a:gd name="T48" fmla="*/ 40 w 56"/>
                <a:gd name="T49" fmla="*/ 13 h 64"/>
                <a:gd name="T50" fmla="*/ 48 w 56"/>
                <a:gd name="T51" fmla="*/ 9 h 64"/>
                <a:gd name="T52" fmla="*/ 43 w 56"/>
                <a:gd name="T53" fmla="*/ 17 h 64"/>
                <a:gd name="T54" fmla="*/ 38 w 56"/>
                <a:gd name="T55" fmla="*/ 22 h 64"/>
                <a:gd name="T56" fmla="*/ 32 w 56"/>
                <a:gd name="T57" fmla="*/ 28 h 64"/>
                <a:gd name="T58" fmla="*/ 34 w 56"/>
                <a:gd name="T59" fmla="*/ 28 h 64"/>
                <a:gd name="T60" fmla="*/ 39 w 56"/>
                <a:gd name="T61" fmla="*/ 25 h 64"/>
                <a:gd name="T62" fmla="*/ 45 w 56"/>
                <a:gd name="T63" fmla="*/ 22 h 64"/>
                <a:gd name="T64" fmla="*/ 54 w 56"/>
                <a:gd name="T65" fmla="*/ 18 h 64"/>
                <a:gd name="T66" fmla="*/ 48 w 56"/>
                <a:gd name="T67" fmla="*/ 25 h 64"/>
                <a:gd name="T68" fmla="*/ 42 w 56"/>
                <a:gd name="T69" fmla="*/ 30 h 64"/>
                <a:gd name="T70" fmla="*/ 35 w 56"/>
                <a:gd name="T71" fmla="*/ 34 h 64"/>
                <a:gd name="T72" fmla="*/ 37 w 56"/>
                <a:gd name="T73" fmla="*/ 35 h 64"/>
                <a:gd name="T74" fmla="*/ 41 w 56"/>
                <a:gd name="T75" fmla="*/ 35 h 64"/>
                <a:gd name="T76" fmla="*/ 46 w 56"/>
                <a:gd name="T77" fmla="*/ 34 h 64"/>
                <a:gd name="T78" fmla="*/ 55 w 56"/>
                <a:gd name="T79" fmla="*/ 33 h 64"/>
                <a:gd name="T80" fmla="*/ 48 w 56"/>
                <a:gd name="T81" fmla="*/ 38 h 64"/>
                <a:gd name="T82" fmla="*/ 42 w 56"/>
                <a:gd name="T83" fmla="*/ 40 h 64"/>
                <a:gd name="T84" fmla="*/ 36 w 56"/>
                <a:gd name="T85" fmla="*/ 42 h 64"/>
                <a:gd name="T86" fmla="*/ 33 w 56"/>
                <a:gd name="T87" fmla="*/ 44 h 64"/>
                <a:gd name="T88" fmla="*/ 26 w 56"/>
                <a:gd name="T89" fmla="*/ 52 h 64"/>
                <a:gd name="T90" fmla="*/ 25 w 56"/>
                <a:gd name="T91" fmla="*/ 53 h 64"/>
                <a:gd name="T92" fmla="*/ 26 w 56"/>
                <a:gd name="T93" fmla="*/ 64 h 64"/>
                <a:gd name="T94" fmla="*/ 17 w 56"/>
                <a:gd name="T95" fmla="*/ 62 h 64"/>
                <a:gd name="T96" fmla="*/ 9 w 56"/>
                <a:gd name="T97"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64">
                  <a:moveTo>
                    <a:pt x="9" y="59"/>
                  </a:moveTo>
                  <a:cubicBezTo>
                    <a:pt x="9" y="56"/>
                    <a:pt x="6" y="49"/>
                    <a:pt x="6" y="47"/>
                  </a:cubicBezTo>
                  <a:cubicBezTo>
                    <a:pt x="6" y="47"/>
                    <a:pt x="5" y="44"/>
                    <a:pt x="5" y="42"/>
                  </a:cubicBezTo>
                  <a:cubicBezTo>
                    <a:pt x="5" y="39"/>
                    <a:pt x="4" y="35"/>
                    <a:pt x="4" y="34"/>
                  </a:cubicBezTo>
                  <a:cubicBezTo>
                    <a:pt x="3" y="32"/>
                    <a:pt x="4" y="32"/>
                    <a:pt x="4" y="30"/>
                  </a:cubicBezTo>
                  <a:cubicBezTo>
                    <a:pt x="4" y="28"/>
                    <a:pt x="3" y="27"/>
                    <a:pt x="3" y="25"/>
                  </a:cubicBezTo>
                  <a:cubicBezTo>
                    <a:pt x="3" y="24"/>
                    <a:pt x="3" y="22"/>
                    <a:pt x="3" y="20"/>
                  </a:cubicBezTo>
                  <a:cubicBezTo>
                    <a:pt x="3" y="19"/>
                    <a:pt x="3" y="19"/>
                    <a:pt x="2" y="17"/>
                  </a:cubicBezTo>
                  <a:cubicBezTo>
                    <a:pt x="2" y="16"/>
                    <a:pt x="0" y="14"/>
                    <a:pt x="2" y="13"/>
                  </a:cubicBezTo>
                  <a:cubicBezTo>
                    <a:pt x="3" y="13"/>
                    <a:pt x="5" y="14"/>
                    <a:pt x="6" y="15"/>
                  </a:cubicBezTo>
                  <a:cubicBezTo>
                    <a:pt x="7" y="17"/>
                    <a:pt x="8" y="18"/>
                    <a:pt x="8" y="21"/>
                  </a:cubicBezTo>
                  <a:cubicBezTo>
                    <a:pt x="9" y="23"/>
                    <a:pt x="9" y="25"/>
                    <a:pt x="10" y="26"/>
                  </a:cubicBezTo>
                  <a:cubicBezTo>
                    <a:pt x="10" y="27"/>
                    <a:pt x="10" y="29"/>
                    <a:pt x="12" y="29"/>
                  </a:cubicBezTo>
                  <a:cubicBezTo>
                    <a:pt x="13" y="29"/>
                    <a:pt x="15" y="27"/>
                    <a:pt x="16" y="25"/>
                  </a:cubicBezTo>
                  <a:cubicBezTo>
                    <a:pt x="17" y="23"/>
                    <a:pt x="18" y="21"/>
                    <a:pt x="19" y="20"/>
                  </a:cubicBezTo>
                  <a:cubicBezTo>
                    <a:pt x="20" y="17"/>
                    <a:pt x="21" y="15"/>
                    <a:pt x="23" y="12"/>
                  </a:cubicBezTo>
                  <a:cubicBezTo>
                    <a:pt x="24" y="10"/>
                    <a:pt x="26" y="8"/>
                    <a:pt x="26" y="7"/>
                  </a:cubicBezTo>
                  <a:cubicBezTo>
                    <a:pt x="28" y="3"/>
                    <a:pt x="30" y="0"/>
                    <a:pt x="33" y="1"/>
                  </a:cubicBezTo>
                  <a:cubicBezTo>
                    <a:pt x="33" y="1"/>
                    <a:pt x="35" y="2"/>
                    <a:pt x="31" y="9"/>
                  </a:cubicBezTo>
                  <a:cubicBezTo>
                    <a:pt x="30" y="11"/>
                    <a:pt x="29" y="13"/>
                    <a:pt x="28" y="15"/>
                  </a:cubicBezTo>
                  <a:cubicBezTo>
                    <a:pt x="28" y="17"/>
                    <a:pt x="26" y="19"/>
                    <a:pt x="26" y="21"/>
                  </a:cubicBezTo>
                  <a:cubicBezTo>
                    <a:pt x="26" y="22"/>
                    <a:pt x="26" y="24"/>
                    <a:pt x="27" y="24"/>
                  </a:cubicBezTo>
                  <a:cubicBezTo>
                    <a:pt x="28" y="24"/>
                    <a:pt x="32" y="19"/>
                    <a:pt x="34" y="17"/>
                  </a:cubicBezTo>
                  <a:cubicBezTo>
                    <a:pt x="36" y="16"/>
                    <a:pt x="36" y="16"/>
                    <a:pt x="38" y="15"/>
                  </a:cubicBezTo>
                  <a:cubicBezTo>
                    <a:pt x="38" y="14"/>
                    <a:pt x="40" y="13"/>
                    <a:pt x="40" y="13"/>
                  </a:cubicBezTo>
                  <a:cubicBezTo>
                    <a:pt x="43" y="11"/>
                    <a:pt x="46" y="7"/>
                    <a:pt x="48" y="9"/>
                  </a:cubicBezTo>
                  <a:cubicBezTo>
                    <a:pt x="51" y="12"/>
                    <a:pt x="46" y="15"/>
                    <a:pt x="43" y="17"/>
                  </a:cubicBezTo>
                  <a:cubicBezTo>
                    <a:pt x="41" y="19"/>
                    <a:pt x="40" y="21"/>
                    <a:pt x="38" y="22"/>
                  </a:cubicBezTo>
                  <a:cubicBezTo>
                    <a:pt x="36" y="23"/>
                    <a:pt x="35" y="25"/>
                    <a:pt x="32" y="28"/>
                  </a:cubicBezTo>
                  <a:cubicBezTo>
                    <a:pt x="32" y="28"/>
                    <a:pt x="31" y="28"/>
                    <a:pt x="34" y="28"/>
                  </a:cubicBezTo>
                  <a:cubicBezTo>
                    <a:pt x="34" y="28"/>
                    <a:pt x="36" y="27"/>
                    <a:pt x="39" y="25"/>
                  </a:cubicBezTo>
                  <a:cubicBezTo>
                    <a:pt x="41" y="24"/>
                    <a:pt x="43" y="23"/>
                    <a:pt x="45" y="22"/>
                  </a:cubicBezTo>
                  <a:cubicBezTo>
                    <a:pt x="49" y="19"/>
                    <a:pt x="52" y="16"/>
                    <a:pt x="54" y="18"/>
                  </a:cubicBezTo>
                  <a:cubicBezTo>
                    <a:pt x="56" y="21"/>
                    <a:pt x="50" y="23"/>
                    <a:pt x="48" y="25"/>
                  </a:cubicBezTo>
                  <a:cubicBezTo>
                    <a:pt x="45" y="28"/>
                    <a:pt x="44" y="28"/>
                    <a:pt x="42" y="30"/>
                  </a:cubicBezTo>
                  <a:cubicBezTo>
                    <a:pt x="40" y="31"/>
                    <a:pt x="37" y="32"/>
                    <a:pt x="35" y="34"/>
                  </a:cubicBezTo>
                  <a:cubicBezTo>
                    <a:pt x="36" y="35"/>
                    <a:pt x="36" y="35"/>
                    <a:pt x="37" y="35"/>
                  </a:cubicBezTo>
                  <a:cubicBezTo>
                    <a:pt x="38" y="35"/>
                    <a:pt x="41" y="35"/>
                    <a:pt x="41" y="35"/>
                  </a:cubicBezTo>
                  <a:cubicBezTo>
                    <a:pt x="43" y="34"/>
                    <a:pt x="45" y="34"/>
                    <a:pt x="46" y="34"/>
                  </a:cubicBezTo>
                  <a:cubicBezTo>
                    <a:pt x="48" y="33"/>
                    <a:pt x="54" y="30"/>
                    <a:pt x="55" y="33"/>
                  </a:cubicBezTo>
                  <a:cubicBezTo>
                    <a:pt x="55" y="35"/>
                    <a:pt x="51" y="37"/>
                    <a:pt x="48" y="38"/>
                  </a:cubicBezTo>
                  <a:cubicBezTo>
                    <a:pt x="46" y="39"/>
                    <a:pt x="44" y="39"/>
                    <a:pt x="42" y="40"/>
                  </a:cubicBezTo>
                  <a:cubicBezTo>
                    <a:pt x="40" y="40"/>
                    <a:pt x="38" y="41"/>
                    <a:pt x="36" y="42"/>
                  </a:cubicBezTo>
                  <a:cubicBezTo>
                    <a:pt x="35" y="42"/>
                    <a:pt x="34" y="44"/>
                    <a:pt x="33" y="44"/>
                  </a:cubicBezTo>
                  <a:cubicBezTo>
                    <a:pt x="31" y="47"/>
                    <a:pt x="29" y="49"/>
                    <a:pt x="26" y="52"/>
                  </a:cubicBezTo>
                  <a:cubicBezTo>
                    <a:pt x="26" y="52"/>
                    <a:pt x="26" y="53"/>
                    <a:pt x="25" y="53"/>
                  </a:cubicBezTo>
                  <a:cubicBezTo>
                    <a:pt x="25" y="54"/>
                    <a:pt x="26" y="63"/>
                    <a:pt x="26" y="64"/>
                  </a:cubicBezTo>
                  <a:cubicBezTo>
                    <a:pt x="26" y="64"/>
                    <a:pt x="22" y="64"/>
                    <a:pt x="17" y="62"/>
                  </a:cubicBezTo>
                  <a:cubicBezTo>
                    <a:pt x="14" y="61"/>
                    <a:pt x="9" y="59"/>
                    <a:pt x="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8" name="Freeform 123">
              <a:extLst>
                <a:ext uri="{FF2B5EF4-FFF2-40B4-BE49-F238E27FC236}">
                  <a16:creationId xmlns:a16="http://schemas.microsoft.com/office/drawing/2014/main" id="{7838729F-BF4F-4221-95B8-78BD59F009EA}"/>
                </a:ext>
              </a:extLst>
            </p:cNvPr>
            <p:cNvSpPr>
              <a:spLocks/>
            </p:cNvSpPr>
            <p:nvPr/>
          </p:nvSpPr>
          <p:spPr bwMode="auto">
            <a:xfrm>
              <a:off x="7147" y="5380"/>
              <a:ext cx="286" cy="283"/>
            </a:xfrm>
            <a:custGeom>
              <a:avLst/>
              <a:gdLst>
                <a:gd name="T0" fmla="*/ 20 w 121"/>
                <a:gd name="T1" fmla="*/ 95 h 120"/>
                <a:gd name="T2" fmla="*/ 26 w 121"/>
                <a:gd name="T3" fmla="*/ 19 h 120"/>
                <a:gd name="T4" fmla="*/ 101 w 121"/>
                <a:gd name="T5" fmla="*/ 25 h 120"/>
                <a:gd name="T6" fmla="*/ 95 w 121"/>
                <a:gd name="T7" fmla="*/ 101 h 120"/>
                <a:gd name="T8" fmla="*/ 20 w 121"/>
                <a:gd name="T9" fmla="*/ 95 h 120"/>
              </a:gdLst>
              <a:ahLst/>
              <a:cxnLst>
                <a:cxn ang="0">
                  <a:pos x="T0" y="T1"/>
                </a:cxn>
                <a:cxn ang="0">
                  <a:pos x="T2" y="T3"/>
                </a:cxn>
                <a:cxn ang="0">
                  <a:pos x="T4" y="T5"/>
                </a:cxn>
                <a:cxn ang="0">
                  <a:pos x="T6" y="T7"/>
                </a:cxn>
                <a:cxn ang="0">
                  <a:pos x="T8" y="T9"/>
                </a:cxn>
              </a:cxnLst>
              <a:rect l="0" t="0" r="r" b="b"/>
              <a:pathLst>
                <a:path w="121" h="120">
                  <a:moveTo>
                    <a:pt x="20" y="95"/>
                  </a:moveTo>
                  <a:cubicBezTo>
                    <a:pt x="0" y="72"/>
                    <a:pt x="3" y="39"/>
                    <a:pt x="26" y="19"/>
                  </a:cubicBezTo>
                  <a:cubicBezTo>
                    <a:pt x="48" y="0"/>
                    <a:pt x="82" y="3"/>
                    <a:pt x="101" y="25"/>
                  </a:cubicBezTo>
                  <a:cubicBezTo>
                    <a:pt x="121" y="48"/>
                    <a:pt x="118" y="82"/>
                    <a:pt x="95" y="101"/>
                  </a:cubicBezTo>
                  <a:cubicBezTo>
                    <a:pt x="73" y="120"/>
                    <a:pt x="39" y="118"/>
                    <a:pt x="20" y="95"/>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69" name="Freeform 124">
              <a:extLst>
                <a:ext uri="{FF2B5EF4-FFF2-40B4-BE49-F238E27FC236}">
                  <a16:creationId xmlns:a16="http://schemas.microsoft.com/office/drawing/2014/main" id="{970257A2-91DC-402B-9FE7-8727244466A3}"/>
                </a:ext>
              </a:extLst>
            </p:cNvPr>
            <p:cNvSpPr>
              <a:spLocks/>
            </p:cNvSpPr>
            <p:nvPr/>
          </p:nvSpPr>
          <p:spPr bwMode="auto">
            <a:xfrm>
              <a:off x="7177" y="5415"/>
              <a:ext cx="218" cy="234"/>
            </a:xfrm>
            <a:custGeom>
              <a:avLst/>
              <a:gdLst>
                <a:gd name="T0" fmla="*/ 45 w 92"/>
                <a:gd name="T1" fmla="*/ 99 h 99"/>
                <a:gd name="T2" fmla="*/ 32 w 92"/>
                <a:gd name="T3" fmla="*/ 85 h 99"/>
                <a:gd name="T4" fmla="*/ 27 w 92"/>
                <a:gd name="T5" fmla="*/ 79 h 99"/>
                <a:gd name="T6" fmla="*/ 19 w 92"/>
                <a:gd name="T7" fmla="*/ 68 h 99"/>
                <a:gd name="T8" fmla="*/ 16 w 92"/>
                <a:gd name="T9" fmla="*/ 63 h 99"/>
                <a:gd name="T10" fmla="*/ 12 w 92"/>
                <a:gd name="T11" fmla="*/ 56 h 99"/>
                <a:gd name="T12" fmla="*/ 8 w 92"/>
                <a:gd name="T13" fmla="*/ 50 h 99"/>
                <a:gd name="T14" fmla="*/ 5 w 92"/>
                <a:gd name="T15" fmla="*/ 47 h 99"/>
                <a:gd name="T16" fmla="*/ 1 w 92"/>
                <a:gd name="T17" fmla="*/ 41 h 99"/>
                <a:gd name="T18" fmla="*/ 8 w 92"/>
                <a:gd name="T19" fmla="*/ 41 h 99"/>
                <a:gd name="T20" fmla="*/ 16 w 92"/>
                <a:gd name="T21" fmla="*/ 47 h 99"/>
                <a:gd name="T22" fmla="*/ 22 w 92"/>
                <a:gd name="T23" fmla="*/ 54 h 99"/>
                <a:gd name="T24" fmla="*/ 27 w 92"/>
                <a:gd name="T25" fmla="*/ 56 h 99"/>
                <a:gd name="T26" fmla="*/ 30 w 92"/>
                <a:gd name="T27" fmla="*/ 47 h 99"/>
                <a:gd name="T28" fmla="*/ 30 w 92"/>
                <a:gd name="T29" fmla="*/ 37 h 99"/>
                <a:gd name="T30" fmla="*/ 30 w 92"/>
                <a:gd name="T31" fmla="*/ 24 h 99"/>
                <a:gd name="T32" fmla="*/ 31 w 92"/>
                <a:gd name="T33" fmla="*/ 14 h 99"/>
                <a:gd name="T34" fmla="*/ 35 w 92"/>
                <a:gd name="T35" fmla="*/ 1 h 99"/>
                <a:gd name="T36" fmla="*/ 39 w 92"/>
                <a:gd name="T37" fmla="*/ 14 h 99"/>
                <a:gd name="T38" fmla="*/ 39 w 92"/>
                <a:gd name="T39" fmla="*/ 24 h 99"/>
                <a:gd name="T40" fmla="*/ 41 w 92"/>
                <a:gd name="T41" fmla="*/ 35 h 99"/>
                <a:gd name="T42" fmla="*/ 44 w 92"/>
                <a:gd name="T43" fmla="*/ 37 h 99"/>
                <a:gd name="T44" fmla="*/ 50 w 92"/>
                <a:gd name="T45" fmla="*/ 23 h 99"/>
                <a:gd name="T46" fmla="*/ 52 w 92"/>
                <a:gd name="T47" fmla="*/ 17 h 99"/>
                <a:gd name="T48" fmla="*/ 55 w 92"/>
                <a:gd name="T49" fmla="*/ 12 h 99"/>
                <a:gd name="T50" fmla="*/ 63 w 92"/>
                <a:gd name="T51" fmla="*/ 1 h 99"/>
                <a:gd name="T52" fmla="*/ 62 w 92"/>
                <a:gd name="T53" fmla="*/ 15 h 99"/>
                <a:gd name="T54" fmla="*/ 58 w 92"/>
                <a:gd name="T55" fmla="*/ 27 h 99"/>
                <a:gd name="T56" fmla="*/ 54 w 92"/>
                <a:gd name="T57" fmla="*/ 39 h 99"/>
                <a:gd name="T58" fmla="*/ 57 w 92"/>
                <a:gd name="T59" fmla="*/ 39 h 99"/>
                <a:gd name="T60" fmla="*/ 61 w 92"/>
                <a:gd name="T61" fmla="*/ 30 h 99"/>
                <a:gd name="T62" fmla="*/ 68 w 92"/>
                <a:gd name="T63" fmla="*/ 21 h 99"/>
                <a:gd name="T64" fmla="*/ 77 w 92"/>
                <a:gd name="T65" fmla="*/ 10 h 99"/>
                <a:gd name="T66" fmla="*/ 75 w 92"/>
                <a:gd name="T67" fmla="*/ 24 h 99"/>
                <a:gd name="T68" fmla="*/ 70 w 92"/>
                <a:gd name="T69" fmla="*/ 34 h 99"/>
                <a:gd name="T70" fmla="*/ 63 w 92"/>
                <a:gd name="T71" fmla="*/ 46 h 99"/>
                <a:gd name="T72" fmla="*/ 66 w 92"/>
                <a:gd name="T73" fmla="*/ 46 h 99"/>
                <a:gd name="T74" fmla="*/ 72 w 92"/>
                <a:gd name="T75" fmla="*/ 42 h 99"/>
                <a:gd name="T76" fmla="*/ 78 w 92"/>
                <a:gd name="T77" fmla="*/ 37 h 99"/>
                <a:gd name="T78" fmla="*/ 89 w 92"/>
                <a:gd name="T79" fmla="*/ 30 h 99"/>
                <a:gd name="T80" fmla="*/ 83 w 92"/>
                <a:gd name="T81" fmla="*/ 42 h 99"/>
                <a:gd name="T82" fmla="*/ 76 w 92"/>
                <a:gd name="T83" fmla="*/ 49 h 99"/>
                <a:gd name="T84" fmla="*/ 70 w 92"/>
                <a:gd name="T85" fmla="*/ 56 h 99"/>
                <a:gd name="T86" fmla="*/ 67 w 92"/>
                <a:gd name="T87" fmla="*/ 62 h 99"/>
                <a:gd name="T88" fmla="*/ 63 w 92"/>
                <a:gd name="T89" fmla="*/ 77 h 99"/>
                <a:gd name="T90" fmla="*/ 63 w 92"/>
                <a:gd name="T91" fmla="*/ 79 h 99"/>
                <a:gd name="T92" fmla="*/ 72 w 92"/>
                <a:gd name="T93" fmla="*/ 93 h 99"/>
                <a:gd name="T94" fmla="*/ 58 w 92"/>
                <a:gd name="T95" fmla="*/ 98 h 99"/>
                <a:gd name="T96" fmla="*/ 45 w 92"/>
                <a:gd name="T9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99">
                  <a:moveTo>
                    <a:pt x="45" y="99"/>
                  </a:moveTo>
                  <a:cubicBezTo>
                    <a:pt x="43" y="96"/>
                    <a:pt x="34" y="88"/>
                    <a:pt x="32" y="85"/>
                  </a:cubicBezTo>
                  <a:cubicBezTo>
                    <a:pt x="32" y="85"/>
                    <a:pt x="28" y="81"/>
                    <a:pt x="27" y="79"/>
                  </a:cubicBezTo>
                  <a:cubicBezTo>
                    <a:pt x="24" y="75"/>
                    <a:pt x="20" y="70"/>
                    <a:pt x="19" y="68"/>
                  </a:cubicBezTo>
                  <a:cubicBezTo>
                    <a:pt x="17" y="65"/>
                    <a:pt x="17" y="65"/>
                    <a:pt x="16" y="63"/>
                  </a:cubicBezTo>
                  <a:cubicBezTo>
                    <a:pt x="15" y="60"/>
                    <a:pt x="14" y="59"/>
                    <a:pt x="12" y="56"/>
                  </a:cubicBezTo>
                  <a:cubicBezTo>
                    <a:pt x="11" y="54"/>
                    <a:pt x="9" y="52"/>
                    <a:pt x="8" y="50"/>
                  </a:cubicBezTo>
                  <a:cubicBezTo>
                    <a:pt x="7" y="49"/>
                    <a:pt x="6" y="48"/>
                    <a:pt x="5" y="47"/>
                  </a:cubicBezTo>
                  <a:cubicBezTo>
                    <a:pt x="3" y="45"/>
                    <a:pt x="0" y="43"/>
                    <a:pt x="1" y="41"/>
                  </a:cubicBezTo>
                  <a:cubicBezTo>
                    <a:pt x="3" y="39"/>
                    <a:pt x="6" y="40"/>
                    <a:pt x="8" y="41"/>
                  </a:cubicBezTo>
                  <a:cubicBezTo>
                    <a:pt x="11" y="42"/>
                    <a:pt x="13" y="43"/>
                    <a:pt x="16" y="47"/>
                  </a:cubicBezTo>
                  <a:cubicBezTo>
                    <a:pt x="18" y="49"/>
                    <a:pt x="20" y="52"/>
                    <a:pt x="22" y="54"/>
                  </a:cubicBezTo>
                  <a:cubicBezTo>
                    <a:pt x="22" y="54"/>
                    <a:pt x="24" y="57"/>
                    <a:pt x="27" y="56"/>
                  </a:cubicBezTo>
                  <a:cubicBezTo>
                    <a:pt x="29" y="55"/>
                    <a:pt x="29" y="50"/>
                    <a:pt x="30" y="47"/>
                  </a:cubicBezTo>
                  <a:cubicBezTo>
                    <a:pt x="30" y="43"/>
                    <a:pt x="30" y="40"/>
                    <a:pt x="30" y="37"/>
                  </a:cubicBezTo>
                  <a:cubicBezTo>
                    <a:pt x="30" y="33"/>
                    <a:pt x="30" y="29"/>
                    <a:pt x="30" y="24"/>
                  </a:cubicBezTo>
                  <a:cubicBezTo>
                    <a:pt x="30" y="20"/>
                    <a:pt x="31" y="17"/>
                    <a:pt x="31" y="14"/>
                  </a:cubicBezTo>
                  <a:cubicBezTo>
                    <a:pt x="31" y="7"/>
                    <a:pt x="31" y="1"/>
                    <a:pt x="35" y="1"/>
                  </a:cubicBezTo>
                  <a:cubicBezTo>
                    <a:pt x="36" y="1"/>
                    <a:pt x="39" y="0"/>
                    <a:pt x="39" y="14"/>
                  </a:cubicBezTo>
                  <a:cubicBezTo>
                    <a:pt x="39" y="17"/>
                    <a:pt x="39" y="20"/>
                    <a:pt x="39" y="24"/>
                  </a:cubicBezTo>
                  <a:cubicBezTo>
                    <a:pt x="40" y="28"/>
                    <a:pt x="39" y="32"/>
                    <a:pt x="41" y="35"/>
                  </a:cubicBezTo>
                  <a:cubicBezTo>
                    <a:pt x="41" y="36"/>
                    <a:pt x="43" y="37"/>
                    <a:pt x="44" y="37"/>
                  </a:cubicBezTo>
                  <a:cubicBezTo>
                    <a:pt x="45" y="36"/>
                    <a:pt x="47" y="27"/>
                    <a:pt x="50" y="23"/>
                  </a:cubicBezTo>
                  <a:cubicBezTo>
                    <a:pt x="51" y="20"/>
                    <a:pt x="51" y="20"/>
                    <a:pt x="52" y="17"/>
                  </a:cubicBezTo>
                  <a:cubicBezTo>
                    <a:pt x="53" y="16"/>
                    <a:pt x="54" y="13"/>
                    <a:pt x="55" y="12"/>
                  </a:cubicBezTo>
                  <a:cubicBezTo>
                    <a:pt x="57" y="7"/>
                    <a:pt x="58" y="0"/>
                    <a:pt x="63" y="1"/>
                  </a:cubicBezTo>
                  <a:cubicBezTo>
                    <a:pt x="69" y="3"/>
                    <a:pt x="63" y="11"/>
                    <a:pt x="62" y="15"/>
                  </a:cubicBezTo>
                  <a:cubicBezTo>
                    <a:pt x="60" y="20"/>
                    <a:pt x="59" y="24"/>
                    <a:pt x="58" y="27"/>
                  </a:cubicBezTo>
                  <a:cubicBezTo>
                    <a:pt x="57" y="30"/>
                    <a:pt x="56" y="32"/>
                    <a:pt x="54" y="39"/>
                  </a:cubicBezTo>
                  <a:cubicBezTo>
                    <a:pt x="54" y="39"/>
                    <a:pt x="54" y="40"/>
                    <a:pt x="57" y="39"/>
                  </a:cubicBezTo>
                  <a:cubicBezTo>
                    <a:pt x="57" y="39"/>
                    <a:pt x="59" y="35"/>
                    <a:pt x="61" y="30"/>
                  </a:cubicBezTo>
                  <a:cubicBezTo>
                    <a:pt x="63" y="28"/>
                    <a:pt x="66" y="24"/>
                    <a:pt x="68" y="21"/>
                  </a:cubicBezTo>
                  <a:cubicBezTo>
                    <a:pt x="72" y="15"/>
                    <a:pt x="72" y="8"/>
                    <a:pt x="77" y="10"/>
                  </a:cubicBezTo>
                  <a:cubicBezTo>
                    <a:pt x="82" y="12"/>
                    <a:pt x="76" y="20"/>
                    <a:pt x="75" y="24"/>
                  </a:cubicBezTo>
                  <a:cubicBezTo>
                    <a:pt x="72" y="31"/>
                    <a:pt x="71" y="31"/>
                    <a:pt x="70" y="34"/>
                  </a:cubicBezTo>
                  <a:cubicBezTo>
                    <a:pt x="68" y="37"/>
                    <a:pt x="65" y="41"/>
                    <a:pt x="63" y="46"/>
                  </a:cubicBezTo>
                  <a:cubicBezTo>
                    <a:pt x="64" y="46"/>
                    <a:pt x="65" y="47"/>
                    <a:pt x="66" y="46"/>
                  </a:cubicBezTo>
                  <a:cubicBezTo>
                    <a:pt x="68" y="45"/>
                    <a:pt x="71" y="43"/>
                    <a:pt x="72" y="42"/>
                  </a:cubicBezTo>
                  <a:cubicBezTo>
                    <a:pt x="73" y="41"/>
                    <a:pt x="76" y="39"/>
                    <a:pt x="78" y="37"/>
                  </a:cubicBezTo>
                  <a:cubicBezTo>
                    <a:pt x="80" y="35"/>
                    <a:pt x="86" y="26"/>
                    <a:pt x="89" y="30"/>
                  </a:cubicBezTo>
                  <a:cubicBezTo>
                    <a:pt x="92" y="33"/>
                    <a:pt x="87" y="39"/>
                    <a:pt x="83" y="42"/>
                  </a:cubicBezTo>
                  <a:cubicBezTo>
                    <a:pt x="81" y="44"/>
                    <a:pt x="79" y="47"/>
                    <a:pt x="76" y="49"/>
                  </a:cubicBezTo>
                  <a:cubicBezTo>
                    <a:pt x="75" y="51"/>
                    <a:pt x="72" y="53"/>
                    <a:pt x="70" y="56"/>
                  </a:cubicBezTo>
                  <a:cubicBezTo>
                    <a:pt x="69" y="57"/>
                    <a:pt x="68" y="60"/>
                    <a:pt x="67" y="62"/>
                  </a:cubicBezTo>
                  <a:cubicBezTo>
                    <a:pt x="66" y="66"/>
                    <a:pt x="65" y="72"/>
                    <a:pt x="63" y="77"/>
                  </a:cubicBezTo>
                  <a:cubicBezTo>
                    <a:pt x="63" y="78"/>
                    <a:pt x="63" y="78"/>
                    <a:pt x="63" y="79"/>
                  </a:cubicBezTo>
                  <a:cubicBezTo>
                    <a:pt x="63" y="81"/>
                    <a:pt x="71" y="92"/>
                    <a:pt x="72" y="93"/>
                  </a:cubicBezTo>
                  <a:cubicBezTo>
                    <a:pt x="72" y="93"/>
                    <a:pt x="66" y="96"/>
                    <a:pt x="58" y="98"/>
                  </a:cubicBezTo>
                  <a:cubicBezTo>
                    <a:pt x="53" y="99"/>
                    <a:pt x="45" y="99"/>
                    <a:pt x="45"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0" name="Freeform 125">
              <a:extLst>
                <a:ext uri="{FF2B5EF4-FFF2-40B4-BE49-F238E27FC236}">
                  <a16:creationId xmlns:a16="http://schemas.microsoft.com/office/drawing/2014/main" id="{395929E4-33FA-41F1-8FD9-C5379ED32553}"/>
                </a:ext>
              </a:extLst>
            </p:cNvPr>
            <p:cNvSpPr>
              <a:spLocks/>
            </p:cNvSpPr>
            <p:nvPr/>
          </p:nvSpPr>
          <p:spPr bwMode="auto">
            <a:xfrm>
              <a:off x="6419" y="5205"/>
              <a:ext cx="435" cy="435"/>
            </a:xfrm>
            <a:custGeom>
              <a:avLst/>
              <a:gdLst>
                <a:gd name="T0" fmla="*/ 82 w 184"/>
                <a:gd name="T1" fmla="*/ 178 h 184"/>
                <a:gd name="T2" fmla="*/ 6 w 184"/>
                <a:gd name="T3" fmla="*/ 82 h 184"/>
                <a:gd name="T4" fmla="*/ 103 w 184"/>
                <a:gd name="T5" fmla="*/ 6 h 184"/>
                <a:gd name="T6" fmla="*/ 179 w 184"/>
                <a:gd name="T7" fmla="*/ 103 h 184"/>
                <a:gd name="T8" fmla="*/ 82 w 184"/>
                <a:gd name="T9" fmla="*/ 178 h 184"/>
              </a:gdLst>
              <a:ahLst/>
              <a:cxnLst>
                <a:cxn ang="0">
                  <a:pos x="T0" y="T1"/>
                </a:cxn>
                <a:cxn ang="0">
                  <a:pos x="T2" y="T3"/>
                </a:cxn>
                <a:cxn ang="0">
                  <a:pos x="T4" y="T5"/>
                </a:cxn>
                <a:cxn ang="0">
                  <a:pos x="T6" y="T7"/>
                </a:cxn>
                <a:cxn ang="0">
                  <a:pos x="T8" y="T9"/>
                </a:cxn>
              </a:cxnLst>
              <a:rect l="0" t="0" r="r" b="b"/>
              <a:pathLst>
                <a:path w="184" h="184">
                  <a:moveTo>
                    <a:pt x="82" y="178"/>
                  </a:moveTo>
                  <a:cubicBezTo>
                    <a:pt x="34" y="173"/>
                    <a:pt x="0" y="129"/>
                    <a:pt x="6" y="82"/>
                  </a:cubicBezTo>
                  <a:cubicBezTo>
                    <a:pt x="12" y="34"/>
                    <a:pt x="55" y="0"/>
                    <a:pt x="103" y="6"/>
                  </a:cubicBezTo>
                  <a:cubicBezTo>
                    <a:pt x="150" y="12"/>
                    <a:pt x="184" y="55"/>
                    <a:pt x="179" y="103"/>
                  </a:cubicBezTo>
                  <a:cubicBezTo>
                    <a:pt x="173" y="150"/>
                    <a:pt x="129" y="184"/>
                    <a:pt x="82" y="178"/>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1" name="Freeform 126">
              <a:extLst>
                <a:ext uri="{FF2B5EF4-FFF2-40B4-BE49-F238E27FC236}">
                  <a16:creationId xmlns:a16="http://schemas.microsoft.com/office/drawing/2014/main" id="{F789A72B-4D3E-401B-91BE-186EDD4A2F98}"/>
                </a:ext>
              </a:extLst>
            </p:cNvPr>
            <p:cNvSpPr>
              <a:spLocks/>
            </p:cNvSpPr>
            <p:nvPr/>
          </p:nvSpPr>
          <p:spPr bwMode="auto">
            <a:xfrm>
              <a:off x="6475" y="5240"/>
              <a:ext cx="355" cy="340"/>
            </a:xfrm>
            <a:custGeom>
              <a:avLst/>
              <a:gdLst>
                <a:gd name="T0" fmla="*/ 124 w 150"/>
                <a:gd name="T1" fmla="*/ 144 h 144"/>
                <a:gd name="T2" fmla="*/ 94 w 150"/>
                <a:gd name="T3" fmla="*/ 141 h 144"/>
                <a:gd name="T4" fmla="*/ 81 w 150"/>
                <a:gd name="T5" fmla="*/ 140 h 144"/>
                <a:gd name="T6" fmla="*/ 59 w 150"/>
                <a:gd name="T7" fmla="*/ 136 h 144"/>
                <a:gd name="T8" fmla="*/ 50 w 150"/>
                <a:gd name="T9" fmla="*/ 133 h 144"/>
                <a:gd name="T10" fmla="*/ 38 w 150"/>
                <a:gd name="T11" fmla="*/ 129 h 144"/>
                <a:gd name="T12" fmla="*/ 27 w 150"/>
                <a:gd name="T13" fmla="*/ 126 h 144"/>
                <a:gd name="T14" fmla="*/ 19 w 150"/>
                <a:gd name="T15" fmla="*/ 125 h 144"/>
                <a:gd name="T16" fmla="*/ 8 w 150"/>
                <a:gd name="T17" fmla="*/ 123 h 144"/>
                <a:gd name="T18" fmla="*/ 17 w 150"/>
                <a:gd name="T19" fmla="*/ 115 h 144"/>
                <a:gd name="T20" fmla="*/ 33 w 150"/>
                <a:gd name="T21" fmla="*/ 114 h 144"/>
                <a:gd name="T22" fmla="*/ 47 w 150"/>
                <a:gd name="T23" fmla="*/ 115 h 144"/>
                <a:gd name="T24" fmla="*/ 55 w 150"/>
                <a:gd name="T25" fmla="*/ 112 h 144"/>
                <a:gd name="T26" fmla="*/ 48 w 150"/>
                <a:gd name="T27" fmla="*/ 98 h 144"/>
                <a:gd name="T28" fmla="*/ 39 w 150"/>
                <a:gd name="T29" fmla="*/ 87 h 144"/>
                <a:gd name="T30" fmla="*/ 24 w 150"/>
                <a:gd name="T31" fmla="*/ 71 h 144"/>
                <a:gd name="T32" fmla="*/ 14 w 150"/>
                <a:gd name="T33" fmla="*/ 59 h 144"/>
                <a:gd name="T34" fmla="*/ 5 w 150"/>
                <a:gd name="T35" fmla="*/ 38 h 144"/>
                <a:gd name="T36" fmla="*/ 24 w 150"/>
                <a:gd name="T37" fmla="*/ 50 h 144"/>
                <a:gd name="T38" fmla="*/ 35 w 150"/>
                <a:gd name="T39" fmla="*/ 61 h 144"/>
                <a:gd name="T40" fmla="*/ 49 w 150"/>
                <a:gd name="T41" fmla="*/ 72 h 144"/>
                <a:gd name="T42" fmla="*/ 55 w 150"/>
                <a:gd name="T43" fmla="*/ 70 h 144"/>
                <a:gd name="T44" fmla="*/ 46 w 150"/>
                <a:gd name="T45" fmla="*/ 48 h 144"/>
                <a:gd name="T46" fmla="*/ 43 w 150"/>
                <a:gd name="T47" fmla="*/ 38 h 144"/>
                <a:gd name="T48" fmla="*/ 40 w 150"/>
                <a:gd name="T49" fmla="*/ 30 h 144"/>
                <a:gd name="T50" fmla="*/ 39 w 150"/>
                <a:gd name="T51" fmla="*/ 8 h 144"/>
                <a:gd name="T52" fmla="*/ 52 w 150"/>
                <a:gd name="T53" fmla="*/ 26 h 144"/>
                <a:gd name="T54" fmla="*/ 61 w 150"/>
                <a:gd name="T55" fmla="*/ 44 h 144"/>
                <a:gd name="T56" fmla="*/ 69 w 150"/>
                <a:gd name="T57" fmla="*/ 64 h 144"/>
                <a:gd name="T58" fmla="*/ 72 w 150"/>
                <a:gd name="T59" fmla="*/ 60 h 144"/>
                <a:gd name="T60" fmla="*/ 69 w 150"/>
                <a:gd name="T61" fmla="*/ 45 h 144"/>
                <a:gd name="T62" fmla="*/ 66 w 150"/>
                <a:gd name="T63" fmla="*/ 26 h 144"/>
                <a:gd name="T64" fmla="*/ 65 w 150"/>
                <a:gd name="T65" fmla="*/ 3 h 144"/>
                <a:gd name="T66" fmla="*/ 77 w 150"/>
                <a:gd name="T67" fmla="*/ 22 h 144"/>
                <a:gd name="T68" fmla="*/ 82 w 150"/>
                <a:gd name="T69" fmla="*/ 40 h 144"/>
                <a:gd name="T70" fmla="*/ 88 w 150"/>
                <a:gd name="T71" fmla="*/ 61 h 144"/>
                <a:gd name="T72" fmla="*/ 92 w 150"/>
                <a:gd name="T73" fmla="*/ 58 h 144"/>
                <a:gd name="T74" fmla="*/ 94 w 150"/>
                <a:gd name="T75" fmla="*/ 47 h 144"/>
                <a:gd name="T76" fmla="*/ 96 w 150"/>
                <a:gd name="T77" fmla="*/ 34 h 144"/>
                <a:gd name="T78" fmla="*/ 102 w 150"/>
                <a:gd name="T79" fmla="*/ 13 h 144"/>
                <a:gd name="T80" fmla="*/ 107 w 150"/>
                <a:gd name="T81" fmla="*/ 34 h 144"/>
                <a:gd name="T82" fmla="*/ 106 w 150"/>
                <a:gd name="T83" fmla="*/ 50 h 144"/>
                <a:gd name="T84" fmla="*/ 107 w 150"/>
                <a:gd name="T85" fmla="*/ 65 h 144"/>
                <a:gd name="T86" fmla="*/ 109 w 150"/>
                <a:gd name="T87" fmla="*/ 75 h 144"/>
                <a:gd name="T88" fmla="*/ 122 w 150"/>
                <a:gd name="T89" fmla="*/ 98 h 144"/>
                <a:gd name="T90" fmla="*/ 124 w 150"/>
                <a:gd name="T91" fmla="*/ 101 h 144"/>
                <a:gd name="T92" fmla="*/ 150 w 150"/>
                <a:gd name="T93" fmla="*/ 107 h 144"/>
                <a:gd name="T94" fmla="*/ 139 w 150"/>
                <a:gd name="T95" fmla="*/ 128 h 144"/>
                <a:gd name="T96" fmla="*/ 124 w 150"/>
                <a:gd name="T9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44">
                  <a:moveTo>
                    <a:pt x="124" y="144"/>
                  </a:moveTo>
                  <a:cubicBezTo>
                    <a:pt x="118" y="143"/>
                    <a:pt x="99" y="143"/>
                    <a:pt x="94" y="141"/>
                  </a:cubicBezTo>
                  <a:cubicBezTo>
                    <a:pt x="94" y="141"/>
                    <a:pt x="85" y="142"/>
                    <a:pt x="81" y="140"/>
                  </a:cubicBezTo>
                  <a:cubicBezTo>
                    <a:pt x="73" y="138"/>
                    <a:pt x="62" y="137"/>
                    <a:pt x="59" y="136"/>
                  </a:cubicBezTo>
                  <a:cubicBezTo>
                    <a:pt x="54" y="135"/>
                    <a:pt x="54" y="134"/>
                    <a:pt x="50" y="133"/>
                  </a:cubicBezTo>
                  <a:cubicBezTo>
                    <a:pt x="46" y="131"/>
                    <a:pt x="43" y="131"/>
                    <a:pt x="38" y="129"/>
                  </a:cubicBezTo>
                  <a:cubicBezTo>
                    <a:pt x="34" y="128"/>
                    <a:pt x="31" y="127"/>
                    <a:pt x="27" y="126"/>
                  </a:cubicBezTo>
                  <a:cubicBezTo>
                    <a:pt x="24" y="126"/>
                    <a:pt x="22" y="125"/>
                    <a:pt x="19" y="125"/>
                  </a:cubicBezTo>
                  <a:cubicBezTo>
                    <a:pt x="15" y="126"/>
                    <a:pt x="9" y="127"/>
                    <a:pt x="8" y="123"/>
                  </a:cubicBezTo>
                  <a:cubicBezTo>
                    <a:pt x="8" y="119"/>
                    <a:pt x="13" y="116"/>
                    <a:pt x="17" y="115"/>
                  </a:cubicBezTo>
                  <a:cubicBezTo>
                    <a:pt x="21" y="114"/>
                    <a:pt x="24" y="112"/>
                    <a:pt x="33" y="114"/>
                  </a:cubicBezTo>
                  <a:cubicBezTo>
                    <a:pt x="38" y="114"/>
                    <a:pt x="43" y="115"/>
                    <a:pt x="47" y="115"/>
                  </a:cubicBezTo>
                  <a:cubicBezTo>
                    <a:pt x="47" y="115"/>
                    <a:pt x="54" y="117"/>
                    <a:pt x="55" y="112"/>
                  </a:cubicBezTo>
                  <a:cubicBezTo>
                    <a:pt x="56" y="110"/>
                    <a:pt x="52" y="103"/>
                    <a:pt x="48" y="98"/>
                  </a:cubicBezTo>
                  <a:cubicBezTo>
                    <a:pt x="45" y="94"/>
                    <a:pt x="42" y="90"/>
                    <a:pt x="39" y="87"/>
                  </a:cubicBezTo>
                  <a:cubicBezTo>
                    <a:pt x="34" y="81"/>
                    <a:pt x="29" y="77"/>
                    <a:pt x="24" y="71"/>
                  </a:cubicBezTo>
                  <a:cubicBezTo>
                    <a:pt x="19" y="67"/>
                    <a:pt x="17" y="61"/>
                    <a:pt x="14" y="59"/>
                  </a:cubicBezTo>
                  <a:cubicBezTo>
                    <a:pt x="7" y="50"/>
                    <a:pt x="0" y="44"/>
                    <a:pt x="5" y="38"/>
                  </a:cubicBezTo>
                  <a:cubicBezTo>
                    <a:pt x="6" y="37"/>
                    <a:pt x="9" y="33"/>
                    <a:pt x="24" y="50"/>
                  </a:cubicBezTo>
                  <a:cubicBezTo>
                    <a:pt x="27" y="53"/>
                    <a:pt x="31" y="57"/>
                    <a:pt x="35" y="61"/>
                  </a:cubicBezTo>
                  <a:cubicBezTo>
                    <a:pt x="40" y="65"/>
                    <a:pt x="44" y="70"/>
                    <a:pt x="49" y="72"/>
                  </a:cubicBezTo>
                  <a:cubicBezTo>
                    <a:pt x="51" y="73"/>
                    <a:pt x="55" y="73"/>
                    <a:pt x="55" y="70"/>
                  </a:cubicBezTo>
                  <a:cubicBezTo>
                    <a:pt x="56" y="69"/>
                    <a:pt x="48" y="56"/>
                    <a:pt x="46" y="48"/>
                  </a:cubicBezTo>
                  <a:cubicBezTo>
                    <a:pt x="45" y="43"/>
                    <a:pt x="45" y="44"/>
                    <a:pt x="43" y="38"/>
                  </a:cubicBezTo>
                  <a:cubicBezTo>
                    <a:pt x="42" y="37"/>
                    <a:pt x="41" y="32"/>
                    <a:pt x="40" y="30"/>
                  </a:cubicBezTo>
                  <a:cubicBezTo>
                    <a:pt x="38" y="21"/>
                    <a:pt x="31" y="11"/>
                    <a:pt x="39" y="8"/>
                  </a:cubicBezTo>
                  <a:cubicBezTo>
                    <a:pt x="48" y="4"/>
                    <a:pt x="49" y="19"/>
                    <a:pt x="52" y="26"/>
                  </a:cubicBezTo>
                  <a:cubicBezTo>
                    <a:pt x="55" y="33"/>
                    <a:pt x="59" y="39"/>
                    <a:pt x="61" y="44"/>
                  </a:cubicBezTo>
                  <a:cubicBezTo>
                    <a:pt x="62" y="49"/>
                    <a:pt x="65" y="52"/>
                    <a:pt x="69" y="64"/>
                  </a:cubicBezTo>
                  <a:cubicBezTo>
                    <a:pt x="69" y="63"/>
                    <a:pt x="70" y="65"/>
                    <a:pt x="72" y="60"/>
                  </a:cubicBezTo>
                  <a:cubicBezTo>
                    <a:pt x="72" y="60"/>
                    <a:pt x="70" y="53"/>
                    <a:pt x="69" y="45"/>
                  </a:cubicBezTo>
                  <a:cubicBezTo>
                    <a:pt x="68" y="39"/>
                    <a:pt x="66" y="32"/>
                    <a:pt x="66" y="26"/>
                  </a:cubicBezTo>
                  <a:cubicBezTo>
                    <a:pt x="64" y="15"/>
                    <a:pt x="57" y="5"/>
                    <a:pt x="65" y="3"/>
                  </a:cubicBezTo>
                  <a:cubicBezTo>
                    <a:pt x="73" y="0"/>
                    <a:pt x="75" y="15"/>
                    <a:pt x="77" y="22"/>
                  </a:cubicBezTo>
                  <a:cubicBezTo>
                    <a:pt x="81" y="33"/>
                    <a:pt x="81" y="34"/>
                    <a:pt x="82" y="40"/>
                  </a:cubicBezTo>
                  <a:cubicBezTo>
                    <a:pt x="84" y="46"/>
                    <a:pt x="85" y="54"/>
                    <a:pt x="88" y="61"/>
                  </a:cubicBezTo>
                  <a:cubicBezTo>
                    <a:pt x="89" y="61"/>
                    <a:pt x="91" y="59"/>
                    <a:pt x="92" y="58"/>
                  </a:cubicBezTo>
                  <a:cubicBezTo>
                    <a:pt x="93" y="55"/>
                    <a:pt x="93" y="49"/>
                    <a:pt x="94" y="47"/>
                  </a:cubicBezTo>
                  <a:cubicBezTo>
                    <a:pt x="94" y="43"/>
                    <a:pt x="95" y="38"/>
                    <a:pt x="96" y="34"/>
                  </a:cubicBezTo>
                  <a:cubicBezTo>
                    <a:pt x="96" y="30"/>
                    <a:pt x="93" y="13"/>
                    <a:pt x="102" y="13"/>
                  </a:cubicBezTo>
                  <a:cubicBezTo>
                    <a:pt x="107" y="14"/>
                    <a:pt x="107" y="27"/>
                    <a:pt x="107" y="34"/>
                  </a:cubicBezTo>
                  <a:cubicBezTo>
                    <a:pt x="107" y="40"/>
                    <a:pt x="107" y="45"/>
                    <a:pt x="106" y="50"/>
                  </a:cubicBezTo>
                  <a:cubicBezTo>
                    <a:pt x="107" y="54"/>
                    <a:pt x="106" y="59"/>
                    <a:pt x="107" y="65"/>
                  </a:cubicBezTo>
                  <a:cubicBezTo>
                    <a:pt x="107" y="68"/>
                    <a:pt x="108" y="73"/>
                    <a:pt x="109" y="75"/>
                  </a:cubicBezTo>
                  <a:cubicBezTo>
                    <a:pt x="113" y="82"/>
                    <a:pt x="118" y="90"/>
                    <a:pt x="122" y="98"/>
                  </a:cubicBezTo>
                  <a:cubicBezTo>
                    <a:pt x="123" y="99"/>
                    <a:pt x="123" y="100"/>
                    <a:pt x="124" y="101"/>
                  </a:cubicBezTo>
                  <a:cubicBezTo>
                    <a:pt x="126" y="103"/>
                    <a:pt x="148" y="107"/>
                    <a:pt x="150" y="107"/>
                  </a:cubicBezTo>
                  <a:cubicBezTo>
                    <a:pt x="150" y="107"/>
                    <a:pt x="146" y="119"/>
                    <a:pt x="139" y="128"/>
                  </a:cubicBezTo>
                  <a:cubicBezTo>
                    <a:pt x="134" y="136"/>
                    <a:pt x="124" y="144"/>
                    <a:pt x="124" y="1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2" name="Freeform 127">
              <a:extLst>
                <a:ext uri="{FF2B5EF4-FFF2-40B4-BE49-F238E27FC236}">
                  <a16:creationId xmlns:a16="http://schemas.microsoft.com/office/drawing/2014/main" id="{020C077B-BDED-47AD-A8A7-6FE5ADAD4986}"/>
                </a:ext>
              </a:extLst>
            </p:cNvPr>
            <p:cNvSpPr>
              <a:spLocks/>
            </p:cNvSpPr>
            <p:nvPr/>
          </p:nvSpPr>
          <p:spPr bwMode="auto">
            <a:xfrm>
              <a:off x="7258" y="6176"/>
              <a:ext cx="347" cy="345"/>
            </a:xfrm>
            <a:custGeom>
              <a:avLst/>
              <a:gdLst>
                <a:gd name="T0" fmla="*/ 103 w 147"/>
                <a:gd name="T1" fmla="*/ 16 h 146"/>
                <a:gd name="T2" fmla="*/ 131 w 147"/>
                <a:gd name="T3" fmla="*/ 102 h 146"/>
                <a:gd name="T4" fmla="*/ 44 w 147"/>
                <a:gd name="T5" fmla="*/ 130 h 146"/>
                <a:gd name="T6" fmla="*/ 17 w 147"/>
                <a:gd name="T7" fmla="*/ 43 h 146"/>
                <a:gd name="T8" fmla="*/ 103 w 147"/>
                <a:gd name="T9" fmla="*/ 16 h 146"/>
              </a:gdLst>
              <a:ahLst/>
              <a:cxnLst>
                <a:cxn ang="0">
                  <a:pos x="T0" y="T1"/>
                </a:cxn>
                <a:cxn ang="0">
                  <a:pos x="T2" y="T3"/>
                </a:cxn>
                <a:cxn ang="0">
                  <a:pos x="T4" y="T5"/>
                </a:cxn>
                <a:cxn ang="0">
                  <a:pos x="T6" y="T7"/>
                </a:cxn>
                <a:cxn ang="0">
                  <a:pos x="T8" y="T9"/>
                </a:cxn>
              </a:cxnLst>
              <a:rect l="0" t="0" r="r" b="b"/>
              <a:pathLst>
                <a:path w="147" h="146">
                  <a:moveTo>
                    <a:pt x="103" y="16"/>
                  </a:moveTo>
                  <a:cubicBezTo>
                    <a:pt x="135" y="32"/>
                    <a:pt x="147" y="71"/>
                    <a:pt x="131" y="102"/>
                  </a:cubicBezTo>
                  <a:cubicBezTo>
                    <a:pt x="115" y="134"/>
                    <a:pt x="76" y="146"/>
                    <a:pt x="44" y="130"/>
                  </a:cubicBezTo>
                  <a:cubicBezTo>
                    <a:pt x="13" y="114"/>
                    <a:pt x="0" y="75"/>
                    <a:pt x="17" y="43"/>
                  </a:cubicBezTo>
                  <a:cubicBezTo>
                    <a:pt x="33" y="12"/>
                    <a:pt x="72" y="0"/>
                    <a:pt x="103" y="16"/>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3" name="Freeform 128">
              <a:extLst>
                <a:ext uri="{FF2B5EF4-FFF2-40B4-BE49-F238E27FC236}">
                  <a16:creationId xmlns:a16="http://schemas.microsoft.com/office/drawing/2014/main" id="{960E3D93-4484-40C3-9F13-F79475CA5433}"/>
                </a:ext>
              </a:extLst>
            </p:cNvPr>
            <p:cNvSpPr>
              <a:spLocks/>
            </p:cNvSpPr>
            <p:nvPr/>
          </p:nvSpPr>
          <p:spPr bwMode="auto">
            <a:xfrm>
              <a:off x="7317" y="6205"/>
              <a:ext cx="243" cy="276"/>
            </a:xfrm>
            <a:custGeom>
              <a:avLst/>
              <a:gdLst>
                <a:gd name="T0" fmla="*/ 27 w 103"/>
                <a:gd name="T1" fmla="*/ 0 h 117"/>
                <a:gd name="T2" fmla="*/ 47 w 103"/>
                <a:gd name="T3" fmla="*/ 10 h 117"/>
                <a:gd name="T4" fmla="*/ 56 w 103"/>
                <a:gd name="T5" fmla="*/ 14 h 117"/>
                <a:gd name="T6" fmla="*/ 70 w 103"/>
                <a:gd name="T7" fmla="*/ 23 h 117"/>
                <a:gd name="T8" fmla="*/ 76 w 103"/>
                <a:gd name="T9" fmla="*/ 27 h 117"/>
                <a:gd name="T10" fmla="*/ 83 w 103"/>
                <a:gd name="T11" fmla="*/ 33 h 117"/>
                <a:gd name="T12" fmla="*/ 90 w 103"/>
                <a:gd name="T13" fmla="*/ 37 h 117"/>
                <a:gd name="T14" fmla="*/ 95 w 103"/>
                <a:gd name="T15" fmla="*/ 40 h 117"/>
                <a:gd name="T16" fmla="*/ 102 w 103"/>
                <a:gd name="T17" fmla="*/ 44 h 117"/>
                <a:gd name="T18" fmla="*/ 94 w 103"/>
                <a:gd name="T19" fmla="*/ 48 h 117"/>
                <a:gd name="T20" fmla="*/ 82 w 103"/>
                <a:gd name="T21" fmla="*/ 44 h 117"/>
                <a:gd name="T22" fmla="*/ 73 w 103"/>
                <a:gd name="T23" fmla="*/ 40 h 117"/>
                <a:gd name="T24" fmla="*/ 67 w 103"/>
                <a:gd name="T25" fmla="*/ 40 h 117"/>
                <a:gd name="T26" fmla="*/ 68 w 103"/>
                <a:gd name="T27" fmla="*/ 51 h 117"/>
                <a:gd name="T28" fmla="*/ 72 w 103"/>
                <a:gd name="T29" fmla="*/ 62 h 117"/>
                <a:gd name="T30" fmla="*/ 78 w 103"/>
                <a:gd name="T31" fmla="*/ 76 h 117"/>
                <a:gd name="T32" fmla="*/ 81 w 103"/>
                <a:gd name="T33" fmla="*/ 88 h 117"/>
                <a:gd name="T34" fmla="*/ 82 w 103"/>
                <a:gd name="T35" fmla="*/ 104 h 117"/>
                <a:gd name="T36" fmla="*/ 73 w 103"/>
                <a:gd name="T37" fmla="*/ 91 h 117"/>
                <a:gd name="T38" fmla="*/ 67 w 103"/>
                <a:gd name="T39" fmla="*/ 81 h 117"/>
                <a:gd name="T40" fmla="*/ 61 w 103"/>
                <a:gd name="T41" fmla="*/ 69 h 117"/>
                <a:gd name="T42" fmla="*/ 56 w 103"/>
                <a:gd name="T43" fmla="*/ 69 h 117"/>
                <a:gd name="T44" fmla="*/ 57 w 103"/>
                <a:gd name="T45" fmla="*/ 86 h 117"/>
                <a:gd name="T46" fmla="*/ 56 w 103"/>
                <a:gd name="T47" fmla="*/ 94 h 117"/>
                <a:gd name="T48" fmla="*/ 56 w 103"/>
                <a:gd name="T49" fmla="*/ 101 h 117"/>
                <a:gd name="T50" fmla="*/ 51 w 103"/>
                <a:gd name="T51" fmla="*/ 116 h 117"/>
                <a:gd name="T52" fmla="*/ 47 w 103"/>
                <a:gd name="T53" fmla="*/ 100 h 117"/>
                <a:gd name="T54" fmla="*/ 45 w 103"/>
                <a:gd name="T55" fmla="*/ 86 h 117"/>
                <a:gd name="T56" fmla="*/ 45 w 103"/>
                <a:gd name="T57" fmla="*/ 70 h 117"/>
                <a:gd name="T58" fmla="*/ 42 w 103"/>
                <a:gd name="T59" fmla="*/ 72 h 117"/>
                <a:gd name="T60" fmla="*/ 40 w 103"/>
                <a:gd name="T61" fmla="*/ 83 h 117"/>
                <a:gd name="T62" fmla="*/ 37 w 103"/>
                <a:gd name="T63" fmla="*/ 97 h 117"/>
                <a:gd name="T64" fmla="*/ 32 w 103"/>
                <a:gd name="T65" fmla="*/ 113 h 117"/>
                <a:gd name="T66" fmla="*/ 28 w 103"/>
                <a:gd name="T67" fmla="*/ 97 h 117"/>
                <a:gd name="T68" fmla="*/ 29 w 103"/>
                <a:gd name="T69" fmla="*/ 83 h 117"/>
                <a:gd name="T70" fmla="*/ 31 w 103"/>
                <a:gd name="T71" fmla="*/ 67 h 117"/>
                <a:gd name="T72" fmla="*/ 27 w 103"/>
                <a:gd name="T73" fmla="*/ 68 h 117"/>
                <a:gd name="T74" fmla="*/ 23 w 103"/>
                <a:gd name="T75" fmla="*/ 75 h 117"/>
                <a:gd name="T76" fmla="*/ 19 w 103"/>
                <a:gd name="T77" fmla="*/ 84 h 117"/>
                <a:gd name="T78" fmla="*/ 9 w 103"/>
                <a:gd name="T79" fmla="*/ 96 h 117"/>
                <a:gd name="T80" fmla="*/ 11 w 103"/>
                <a:gd name="T81" fmla="*/ 81 h 117"/>
                <a:gd name="T82" fmla="*/ 15 w 103"/>
                <a:gd name="T83" fmla="*/ 70 h 117"/>
                <a:gd name="T84" fmla="*/ 19 w 103"/>
                <a:gd name="T85" fmla="*/ 60 h 117"/>
                <a:gd name="T86" fmla="*/ 20 w 103"/>
                <a:gd name="T87" fmla="*/ 52 h 117"/>
                <a:gd name="T88" fmla="*/ 17 w 103"/>
                <a:gd name="T89" fmla="*/ 33 h 117"/>
                <a:gd name="T90" fmla="*/ 16 w 103"/>
                <a:gd name="T91" fmla="*/ 30 h 117"/>
                <a:gd name="T92" fmla="*/ 0 w 103"/>
                <a:gd name="T93" fmla="*/ 19 h 117"/>
                <a:gd name="T94" fmla="*/ 13 w 103"/>
                <a:gd name="T95" fmla="*/ 7 h 117"/>
                <a:gd name="T96" fmla="*/ 27 w 103"/>
                <a:gd name="T9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3" h="117">
                  <a:moveTo>
                    <a:pt x="27" y="0"/>
                  </a:moveTo>
                  <a:cubicBezTo>
                    <a:pt x="31" y="3"/>
                    <a:pt x="44" y="7"/>
                    <a:pt x="47" y="10"/>
                  </a:cubicBezTo>
                  <a:cubicBezTo>
                    <a:pt x="47" y="10"/>
                    <a:pt x="54" y="12"/>
                    <a:pt x="56" y="14"/>
                  </a:cubicBezTo>
                  <a:cubicBezTo>
                    <a:pt x="61" y="17"/>
                    <a:pt x="68" y="21"/>
                    <a:pt x="70" y="23"/>
                  </a:cubicBezTo>
                  <a:cubicBezTo>
                    <a:pt x="73" y="25"/>
                    <a:pt x="73" y="25"/>
                    <a:pt x="76" y="27"/>
                  </a:cubicBezTo>
                  <a:cubicBezTo>
                    <a:pt x="78" y="29"/>
                    <a:pt x="80" y="30"/>
                    <a:pt x="83" y="33"/>
                  </a:cubicBezTo>
                  <a:cubicBezTo>
                    <a:pt x="85" y="34"/>
                    <a:pt x="88" y="36"/>
                    <a:pt x="90" y="37"/>
                  </a:cubicBezTo>
                  <a:cubicBezTo>
                    <a:pt x="92" y="39"/>
                    <a:pt x="93" y="39"/>
                    <a:pt x="95" y="40"/>
                  </a:cubicBezTo>
                  <a:cubicBezTo>
                    <a:pt x="98" y="41"/>
                    <a:pt x="103" y="42"/>
                    <a:pt x="102" y="44"/>
                  </a:cubicBezTo>
                  <a:cubicBezTo>
                    <a:pt x="101" y="47"/>
                    <a:pt x="97" y="48"/>
                    <a:pt x="94" y="48"/>
                  </a:cubicBezTo>
                  <a:cubicBezTo>
                    <a:pt x="91" y="48"/>
                    <a:pt x="88" y="48"/>
                    <a:pt x="82" y="44"/>
                  </a:cubicBezTo>
                  <a:cubicBezTo>
                    <a:pt x="79" y="43"/>
                    <a:pt x="76" y="41"/>
                    <a:pt x="73" y="40"/>
                  </a:cubicBezTo>
                  <a:cubicBezTo>
                    <a:pt x="73" y="40"/>
                    <a:pt x="69" y="37"/>
                    <a:pt x="67" y="40"/>
                  </a:cubicBezTo>
                  <a:cubicBezTo>
                    <a:pt x="65" y="41"/>
                    <a:pt x="67" y="47"/>
                    <a:pt x="68" y="51"/>
                  </a:cubicBezTo>
                  <a:cubicBezTo>
                    <a:pt x="69" y="55"/>
                    <a:pt x="70" y="59"/>
                    <a:pt x="72" y="62"/>
                  </a:cubicBezTo>
                  <a:cubicBezTo>
                    <a:pt x="74" y="67"/>
                    <a:pt x="76" y="71"/>
                    <a:pt x="78" y="76"/>
                  </a:cubicBezTo>
                  <a:cubicBezTo>
                    <a:pt x="80" y="81"/>
                    <a:pt x="80" y="85"/>
                    <a:pt x="81" y="88"/>
                  </a:cubicBezTo>
                  <a:cubicBezTo>
                    <a:pt x="84" y="95"/>
                    <a:pt x="87" y="102"/>
                    <a:pt x="82" y="104"/>
                  </a:cubicBezTo>
                  <a:cubicBezTo>
                    <a:pt x="81" y="104"/>
                    <a:pt x="78" y="107"/>
                    <a:pt x="73" y="91"/>
                  </a:cubicBezTo>
                  <a:cubicBezTo>
                    <a:pt x="71" y="88"/>
                    <a:pt x="70" y="85"/>
                    <a:pt x="67" y="81"/>
                  </a:cubicBezTo>
                  <a:cubicBezTo>
                    <a:pt x="65" y="77"/>
                    <a:pt x="64" y="72"/>
                    <a:pt x="61" y="69"/>
                  </a:cubicBezTo>
                  <a:cubicBezTo>
                    <a:pt x="60" y="68"/>
                    <a:pt x="57" y="67"/>
                    <a:pt x="56" y="69"/>
                  </a:cubicBezTo>
                  <a:cubicBezTo>
                    <a:pt x="55" y="70"/>
                    <a:pt x="57" y="80"/>
                    <a:pt x="57" y="86"/>
                  </a:cubicBezTo>
                  <a:cubicBezTo>
                    <a:pt x="56" y="90"/>
                    <a:pt x="57" y="90"/>
                    <a:pt x="56" y="94"/>
                  </a:cubicBezTo>
                  <a:cubicBezTo>
                    <a:pt x="56" y="96"/>
                    <a:pt x="56" y="99"/>
                    <a:pt x="56" y="101"/>
                  </a:cubicBezTo>
                  <a:cubicBezTo>
                    <a:pt x="56" y="107"/>
                    <a:pt x="58" y="116"/>
                    <a:pt x="51" y="116"/>
                  </a:cubicBezTo>
                  <a:cubicBezTo>
                    <a:pt x="44" y="117"/>
                    <a:pt x="47" y="106"/>
                    <a:pt x="47" y="100"/>
                  </a:cubicBezTo>
                  <a:cubicBezTo>
                    <a:pt x="46" y="95"/>
                    <a:pt x="45" y="90"/>
                    <a:pt x="45" y="86"/>
                  </a:cubicBezTo>
                  <a:cubicBezTo>
                    <a:pt x="45" y="82"/>
                    <a:pt x="45" y="79"/>
                    <a:pt x="45" y="70"/>
                  </a:cubicBezTo>
                  <a:cubicBezTo>
                    <a:pt x="44" y="70"/>
                    <a:pt x="44" y="69"/>
                    <a:pt x="42" y="72"/>
                  </a:cubicBezTo>
                  <a:cubicBezTo>
                    <a:pt x="42" y="72"/>
                    <a:pt x="41" y="77"/>
                    <a:pt x="40" y="83"/>
                  </a:cubicBezTo>
                  <a:cubicBezTo>
                    <a:pt x="39" y="87"/>
                    <a:pt x="38" y="93"/>
                    <a:pt x="37" y="97"/>
                  </a:cubicBezTo>
                  <a:cubicBezTo>
                    <a:pt x="36" y="105"/>
                    <a:pt x="38" y="113"/>
                    <a:pt x="32" y="113"/>
                  </a:cubicBezTo>
                  <a:cubicBezTo>
                    <a:pt x="25" y="113"/>
                    <a:pt x="28" y="102"/>
                    <a:pt x="28" y="97"/>
                  </a:cubicBezTo>
                  <a:cubicBezTo>
                    <a:pt x="29" y="88"/>
                    <a:pt x="29" y="88"/>
                    <a:pt x="29" y="83"/>
                  </a:cubicBezTo>
                  <a:cubicBezTo>
                    <a:pt x="30" y="79"/>
                    <a:pt x="31" y="73"/>
                    <a:pt x="31" y="67"/>
                  </a:cubicBezTo>
                  <a:cubicBezTo>
                    <a:pt x="30" y="67"/>
                    <a:pt x="28" y="67"/>
                    <a:pt x="27" y="68"/>
                  </a:cubicBezTo>
                  <a:cubicBezTo>
                    <a:pt x="26" y="70"/>
                    <a:pt x="24" y="74"/>
                    <a:pt x="23" y="75"/>
                  </a:cubicBezTo>
                  <a:cubicBezTo>
                    <a:pt x="22" y="78"/>
                    <a:pt x="20" y="81"/>
                    <a:pt x="19" y="84"/>
                  </a:cubicBezTo>
                  <a:cubicBezTo>
                    <a:pt x="17" y="86"/>
                    <a:pt x="15" y="99"/>
                    <a:pt x="9" y="96"/>
                  </a:cubicBezTo>
                  <a:cubicBezTo>
                    <a:pt x="5" y="95"/>
                    <a:pt x="9" y="86"/>
                    <a:pt x="11" y="81"/>
                  </a:cubicBezTo>
                  <a:cubicBezTo>
                    <a:pt x="13" y="77"/>
                    <a:pt x="13" y="73"/>
                    <a:pt x="15" y="70"/>
                  </a:cubicBezTo>
                  <a:cubicBezTo>
                    <a:pt x="16" y="67"/>
                    <a:pt x="18" y="64"/>
                    <a:pt x="19" y="60"/>
                  </a:cubicBezTo>
                  <a:cubicBezTo>
                    <a:pt x="19" y="57"/>
                    <a:pt x="20" y="54"/>
                    <a:pt x="20" y="52"/>
                  </a:cubicBezTo>
                  <a:cubicBezTo>
                    <a:pt x="19" y="46"/>
                    <a:pt x="18" y="39"/>
                    <a:pt x="17" y="33"/>
                  </a:cubicBezTo>
                  <a:cubicBezTo>
                    <a:pt x="17" y="32"/>
                    <a:pt x="17" y="31"/>
                    <a:pt x="16" y="30"/>
                  </a:cubicBezTo>
                  <a:cubicBezTo>
                    <a:pt x="15" y="28"/>
                    <a:pt x="1" y="20"/>
                    <a:pt x="0" y="19"/>
                  </a:cubicBezTo>
                  <a:cubicBezTo>
                    <a:pt x="0" y="19"/>
                    <a:pt x="5" y="12"/>
                    <a:pt x="13" y="7"/>
                  </a:cubicBezTo>
                  <a:cubicBezTo>
                    <a:pt x="18" y="4"/>
                    <a:pt x="27"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4" name="Freeform 129">
              <a:extLst>
                <a:ext uri="{FF2B5EF4-FFF2-40B4-BE49-F238E27FC236}">
                  <a16:creationId xmlns:a16="http://schemas.microsoft.com/office/drawing/2014/main" id="{424F4299-D499-4B08-A262-64D1ECCC3C41}"/>
                </a:ext>
              </a:extLst>
            </p:cNvPr>
            <p:cNvSpPr>
              <a:spLocks/>
            </p:cNvSpPr>
            <p:nvPr/>
          </p:nvSpPr>
          <p:spPr bwMode="auto">
            <a:xfrm>
              <a:off x="8496" y="7590"/>
              <a:ext cx="149" cy="149"/>
            </a:xfrm>
            <a:custGeom>
              <a:avLst/>
              <a:gdLst>
                <a:gd name="T0" fmla="*/ 44 w 63"/>
                <a:gd name="T1" fmla="*/ 7 h 63"/>
                <a:gd name="T2" fmla="*/ 56 w 63"/>
                <a:gd name="T3" fmla="*/ 44 h 63"/>
                <a:gd name="T4" fmla="*/ 19 w 63"/>
                <a:gd name="T5" fmla="*/ 56 h 63"/>
                <a:gd name="T6" fmla="*/ 7 w 63"/>
                <a:gd name="T7" fmla="*/ 19 h 63"/>
                <a:gd name="T8" fmla="*/ 44 w 63"/>
                <a:gd name="T9" fmla="*/ 7 h 63"/>
              </a:gdLst>
              <a:ahLst/>
              <a:cxnLst>
                <a:cxn ang="0">
                  <a:pos x="T0" y="T1"/>
                </a:cxn>
                <a:cxn ang="0">
                  <a:pos x="T2" y="T3"/>
                </a:cxn>
                <a:cxn ang="0">
                  <a:pos x="T4" y="T5"/>
                </a:cxn>
                <a:cxn ang="0">
                  <a:pos x="T6" y="T7"/>
                </a:cxn>
                <a:cxn ang="0">
                  <a:pos x="T8" y="T9"/>
                </a:cxn>
              </a:cxnLst>
              <a:rect l="0" t="0" r="r" b="b"/>
              <a:pathLst>
                <a:path w="63" h="63">
                  <a:moveTo>
                    <a:pt x="44" y="7"/>
                  </a:moveTo>
                  <a:cubicBezTo>
                    <a:pt x="58" y="14"/>
                    <a:pt x="63" y="31"/>
                    <a:pt x="56" y="44"/>
                  </a:cubicBezTo>
                  <a:cubicBezTo>
                    <a:pt x="49" y="58"/>
                    <a:pt x="32" y="63"/>
                    <a:pt x="19" y="56"/>
                  </a:cubicBezTo>
                  <a:cubicBezTo>
                    <a:pt x="5" y="49"/>
                    <a:pt x="0" y="33"/>
                    <a:pt x="7" y="19"/>
                  </a:cubicBezTo>
                  <a:cubicBezTo>
                    <a:pt x="14" y="6"/>
                    <a:pt x="31" y="0"/>
                    <a:pt x="44" y="7"/>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5" name="Freeform 130">
              <a:extLst>
                <a:ext uri="{FF2B5EF4-FFF2-40B4-BE49-F238E27FC236}">
                  <a16:creationId xmlns:a16="http://schemas.microsoft.com/office/drawing/2014/main" id="{6188741F-A16C-4A91-A328-A5030D04D194}"/>
                </a:ext>
              </a:extLst>
            </p:cNvPr>
            <p:cNvSpPr>
              <a:spLocks/>
            </p:cNvSpPr>
            <p:nvPr/>
          </p:nvSpPr>
          <p:spPr bwMode="auto">
            <a:xfrm>
              <a:off x="8522" y="7604"/>
              <a:ext cx="104" cy="118"/>
            </a:xfrm>
            <a:custGeom>
              <a:avLst/>
              <a:gdLst>
                <a:gd name="T0" fmla="*/ 11 w 44"/>
                <a:gd name="T1" fmla="*/ 0 h 50"/>
                <a:gd name="T2" fmla="*/ 20 w 44"/>
                <a:gd name="T3" fmla="*/ 4 h 50"/>
                <a:gd name="T4" fmla="*/ 24 w 44"/>
                <a:gd name="T5" fmla="*/ 6 h 50"/>
                <a:gd name="T6" fmla="*/ 30 w 44"/>
                <a:gd name="T7" fmla="*/ 9 h 50"/>
                <a:gd name="T8" fmla="*/ 32 w 44"/>
                <a:gd name="T9" fmla="*/ 11 h 50"/>
                <a:gd name="T10" fmla="*/ 35 w 44"/>
                <a:gd name="T11" fmla="*/ 14 h 50"/>
                <a:gd name="T12" fmla="*/ 38 w 44"/>
                <a:gd name="T13" fmla="*/ 16 h 50"/>
                <a:gd name="T14" fmla="*/ 40 w 44"/>
                <a:gd name="T15" fmla="*/ 17 h 50"/>
                <a:gd name="T16" fmla="*/ 43 w 44"/>
                <a:gd name="T17" fmla="*/ 19 h 50"/>
                <a:gd name="T18" fmla="*/ 40 w 44"/>
                <a:gd name="T19" fmla="*/ 20 h 50"/>
                <a:gd name="T20" fmla="*/ 35 w 44"/>
                <a:gd name="T21" fmla="*/ 19 h 50"/>
                <a:gd name="T22" fmla="*/ 31 w 44"/>
                <a:gd name="T23" fmla="*/ 17 h 50"/>
                <a:gd name="T24" fmla="*/ 28 w 44"/>
                <a:gd name="T25" fmla="*/ 17 h 50"/>
                <a:gd name="T26" fmla="*/ 29 w 44"/>
                <a:gd name="T27" fmla="*/ 22 h 50"/>
                <a:gd name="T28" fmla="*/ 30 w 44"/>
                <a:gd name="T29" fmla="*/ 26 h 50"/>
                <a:gd name="T30" fmla="*/ 33 w 44"/>
                <a:gd name="T31" fmla="*/ 32 h 50"/>
                <a:gd name="T32" fmla="*/ 34 w 44"/>
                <a:gd name="T33" fmla="*/ 37 h 50"/>
                <a:gd name="T34" fmla="*/ 35 w 44"/>
                <a:gd name="T35" fmla="*/ 44 h 50"/>
                <a:gd name="T36" fmla="*/ 31 w 44"/>
                <a:gd name="T37" fmla="*/ 39 h 50"/>
                <a:gd name="T38" fmla="*/ 29 w 44"/>
                <a:gd name="T39" fmla="*/ 34 h 50"/>
                <a:gd name="T40" fmla="*/ 26 w 44"/>
                <a:gd name="T41" fmla="*/ 29 h 50"/>
                <a:gd name="T42" fmla="*/ 24 w 44"/>
                <a:gd name="T43" fmla="*/ 29 h 50"/>
                <a:gd name="T44" fmla="*/ 24 w 44"/>
                <a:gd name="T45" fmla="*/ 37 h 50"/>
                <a:gd name="T46" fmla="*/ 24 w 44"/>
                <a:gd name="T47" fmla="*/ 40 h 50"/>
                <a:gd name="T48" fmla="*/ 24 w 44"/>
                <a:gd name="T49" fmla="*/ 43 h 50"/>
                <a:gd name="T50" fmla="*/ 22 w 44"/>
                <a:gd name="T51" fmla="*/ 50 h 50"/>
                <a:gd name="T52" fmla="*/ 20 w 44"/>
                <a:gd name="T53" fmla="*/ 43 h 50"/>
                <a:gd name="T54" fmla="*/ 19 w 44"/>
                <a:gd name="T55" fmla="*/ 36 h 50"/>
                <a:gd name="T56" fmla="*/ 19 w 44"/>
                <a:gd name="T57" fmla="*/ 30 h 50"/>
                <a:gd name="T58" fmla="*/ 17 w 44"/>
                <a:gd name="T59" fmla="*/ 30 h 50"/>
                <a:gd name="T60" fmla="*/ 17 w 44"/>
                <a:gd name="T61" fmla="*/ 35 h 50"/>
                <a:gd name="T62" fmla="*/ 16 w 44"/>
                <a:gd name="T63" fmla="*/ 41 h 50"/>
                <a:gd name="T64" fmla="*/ 13 w 44"/>
                <a:gd name="T65" fmla="*/ 48 h 50"/>
                <a:gd name="T66" fmla="*/ 12 w 44"/>
                <a:gd name="T67" fmla="*/ 41 h 50"/>
                <a:gd name="T68" fmla="*/ 12 w 44"/>
                <a:gd name="T69" fmla="*/ 35 h 50"/>
                <a:gd name="T70" fmla="*/ 13 w 44"/>
                <a:gd name="T71" fmla="*/ 28 h 50"/>
                <a:gd name="T72" fmla="*/ 11 w 44"/>
                <a:gd name="T73" fmla="*/ 29 h 50"/>
                <a:gd name="T74" fmla="*/ 10 w 44"/>
                <a:gd name="T75" fmla="*/ 32 h 50"/>
                <a:gd name="T76" fmla="*/ 8 w 44"/>
                <a:gd name="T77" fmla="*/ 36 h 50"/>
                <a:gd name="T78" fmla="*/ 4 w 44"/>
                <a:gd name="T79" fmla="*/ 41 h 50"/>
                <a:gd name="T80" fmla="*/ 4 w 44"/>
                <a:gd name="T81" fmla="*/ 34 h 50"/>
                <a:gd name="T82" fmla="*/ 6 w 44"/>
                <a:gd name="T83" fmla="*/ 30 h 50"/>
                <a:gd name="T84" fmla="*/ 8 w 44"/>
                <a:gd name="T85" fmla="*/ 25 h 50"/>
                <a:gd name="T86" fmla="*/ 8 w 44"/>
                <a:gd name="T87" fmla="*/ 22 h 50"/>
                <a:gd name="T88" fmla="*/ 7 w 44"/>
                <a:gd name="T89" fmla="*/ 14 h 50"/>
                <a:gd name="T90" fmla="*/ 6 w 44"/>
                <a:gd name="T91" fmla="*/ 12 h 50"/>
                <a:gd name="T92" fmla="*/ 0 w 44"/>
                <a:gd name="T93" fmla="*/ 8 h 50"/>
                <a:gd name="T94" fmla="*/ 5 w 44"/>
                <a:gd name="T95" fmla="*/ 3 h 50"/>
                <a:gd name="T96" fmla="*/ 11 w 44"/>
                <a:gd name="T9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0">
                  <a:moveTo>
                    <a:pt x="11" y="0"/>
                  </a:moveTo>
                  <a:cubicBezTo>
                    <a:pt x="13" y="1"/>
                    <a:pt x="19" y="3"/>
                    <a:pt x="20" y="4"/>
                  </a:cubicBezTo>
                  <a:cubicBezTo>
                    <a:pt x="20" y="4"/>
                    <a:pt x="23" y="5"/>
                    <a:pt x="24" y="6"/>
                  </a:cubicBezTo>
                  <a:cubicBezTo>
                    <a:pt x="26" y="7"/>
                    <a:pt x="29" y="9"/>
                    <a:pt x="30" y="9"/>
                  </a:cubicBezTo>
                  <a:cubicBezTo>
                    <a:pt x="31" y="10"/>
                    <a:pt x="31" y="10"/>
                    <a:pt x="32" y="11"/>
                  </a:cubicBezTo>
                  <a:cubicBezTo>
                    <a:pt x="33" y="12"/>
                    <a:pt x="34" y="12"/>
                    <a:pt x="35" y="14"/>
                  </a:cubicBezTo>
                  <a:cubicBezTo>
                    <a:pt x="36" y="14"/>
                    <a:pt x="37" y="15"/>
                    <a:pt x="38" y="16"/>
                  </a:cubicBezTo>
                  <a:cubicBezTo>
                    <a:pt x="39" y="16"/>
                    <a:pt x="40" y="16"/>
                    <a:pt x="40" y="17"/>
                  </a:cubicBezTo>
                  <a:cubicBezTo>
                    <a:pt x="42" y="17"/>
                    <a:pt x="44" y="17"/>
                    <a:pt x="43" y="19"/>
                  </a:cubicBezTo>
                  <a:cubicBezTo>
                    <a:pt x="43" y="20"/>
                    <a:pt x="41" y="20"/>
                    <a:pt x="40" y="20"/>
                  </a:cubicBezTo>
                  <a:cubicBezTo>
                    <a:pt x="38" y="20"/>
                    <a:pt x="37" y="20"/>
                    <a:pt x="35" y="19"/>
                  </a:cubicBezTo>
                  <a:cubicBezTo>
                    <a:pt x="34" y="18"/>
                    <a:pt x="32" y="17"/>
                    <a:pt x="31" y="17"/>
                  </a:cubicBezTo>
                  <a:cubicBezTo>
                    <a:pt x="31" y="17"/>
                    <a:pt x="29" y="15"/>
                    <a:pt x="28" y="17"/>
                  </a:cubicBezTo>
                  <a:cubicBezTo>
                    <a:pt x="28" y="17"/>
                    <a:pt x="28" y="20"/>
                    <a:pt x="29" y="22"/>
                  </a:cubicBezTo>
                  <a:cubicBezTo>
                    <a:pt x="29" y="23"/>
                    <a:pt x="30" y="25"/>
                    <a:pt x="30" y="26"/>
                  </a:cubicBezTo>
                  <a:cubicBezTo>
                    <a:pt x="31" y="28"/>
                    <a:pt x="32" y="30"/>
                    <a:pt x="33" y="32"/>
                  </a:cubicBezTo>
                  <a:cubicBezTo>
                    <a:pt x="34" y="34"/>
                    <a:pt x="34" y="36"/>
                    <a:pt x="34" y="37"/>
                  </a:cubicBezTo>
                  <a:cubicBezTo>
                    <a:pt x="36" y="40"/>
                    <a:pt x="37" y="43"/>
                    <a:pt x="35" y="44"/>
                  </a:cubicBezTo>
                  <a:cubicBezTo>
                    <a:pt x="35" y="44"/>
                    <a:pt x="33" y="45"/>
                    <a:pt x="31" y="39"/>
                  </a:cubicBezTo>
                  <a:cubicBezTo>
                    <a:pt x="30" y="37"/>
                    <a:pt x="29" y="36"/>
                    <a:pt x="29" y="34"/>
                  </a:cubicBezTo>
                  <a:cubicBezTo>
                    <a:pt x="27" y="32"/>
                    <a:pt x="27" y="31"/>
                    <a:pt x="26" y="29"/>
                  </a:cubicBezTo>
                  <a:cubicBezTo>
                    <a:pt x="25" y="29"/>
                    <a:pt x="24" y="29"/>
                    <a:pt x="24" y="29"/>
                  </a:cubicBezTo>
                  <a:cubicBezTo>
                    <a:pt x="23" y="30"/>
                    <a:pt x="24" y="34"/>
                    <a:pt x="24" y="37"/>
                  </a:cubicBezTo>
                  <a:cubicBezTo>
                    <a:pt x="24" y="38"/>
                    <a:pt x="24" y="38"/>
                    <a:pt x="24" y="40"/>
                  </a:cubicBezTo>
                  <a:cubicBezTo>
                    <a:pt x="24" y="41"/>
                    <a:pt x="24" y="42"/>
                    <a:pt x="24" y="43"/>
                  </a:cubicBezTo>
                  <a:cubicBezTo>
                    <a:pt x="23" y="46"/>
                    <a:pt x="24" y="49"/>
                    <a:pt x="22" y="50"/>
                  </a:cubicBezTo>
                  <a:cubicBezTo>
                    <a:pt x="19" y="50"/>
                    <a:pt x="20" y="45"/>
                    <a:pt x="20" y="43"/>
                  </a:cubicBezTo>
                  <a:cubicBezTo>
                    <a:pt x="19" y="40"/>
                    <a:pt x="19" y="38"/>
                    <a:pt x="19" y="36"/>
                  </a:cubicBezTo>
                  <a:cubicBezTo>
                    <a:pt x="19" y="35"/>
                    <a:pt x="19" y="33"/>
                    <a:pt x="19" y="30"/>
                  </a:cubicBezTo>
                  <a:cubicBezTo>
                    <a:pt x="19" y="30"/>
                    <a:pt x="19" y="29"/>
                    <a:pt x="17" y="30"/>
                  </a:cubicBezTo>
                  <a:cubicBezTo>
                    <a:pt x="17" y="30"/>
                    <a:pt x="17" y="33"/>
                    <a:pt x="17" y="35"/>
                  </a:cubicBezTo>
                  <a:cubicBezTo>
                    <a:pt x="16" y="37"/>
                    <a:pt x="16" y="39"/>
                    <a:pt x="16" y="41"/>
                  </a:cubicBezTo>
                  <a:cubicBezTo>
                    <a:pt x="15" y="45"/>
                    <a:pt x="16" y="48"/>
                    <a:pt x="13" y="48"/>
                  </a:cubicBezTo>
                  <a:cubicBezTo>
                    <a:pt x="10" y="48"/>
                    <a:pt x="12" y="43"/>
                    <a:pt x="12" y="41"/>
                  </a:cubicBezTo>
                  <a:cubicBezTo>
                    <a:pt x="12" y="37"/>
                    <a:pt x="12" y="37"/>
                    <a:pt x="12" y="35"/>
                  </a:cubicBezTo>
                  <a:cubicBezTo>
                    <a:pt x="12" y="33"/>
                    <a:pt x="13" y="31"/>
                    <a:pt x="13" y="28"/>
                  </a:cubicBezTo>
                  <a:cubicBezTo>
                    <a:pt x="12" y="28"/>
                    <a:pt x="12" y="28"/>
                    <a:pt x="11" y="29"/>
                  </a:cubicBezTo>
                  <a:cubicBezTo>
                    <a:pt x="11" y="30"/>
                    <a:pt x="10" y="31"/>
                    <a:pt x="10" y="32"/>
                  </a:cubicBezTo>
                  <a:cubicBezTo>
                    <a:pt x="9" y="33"/>
                    <a:pt x="8" y="34"/>
                    <a:pt x="8" y="36"/>
                  </a:cubicBezTo>
                  <a:cubicBezTo>
                    <a:pt x="7" y="37"/>
                    <a:pt x="6" y="42"/>
                    <a:pt x="4" y="41"/>
                  </a:cubicBezTo>
                  <a:cubicBezTo>
                    <a:pt x="2" y="40"/>
                    <a:pt x="3" y="36"/>
                    <a:pt x="4" y="34"/>
                  </a:cubicBezTo>
                  <a:cubicBezTo>
                    <a:pt x="5" y="33"/>
                    <a:pt x="5" y="31"/>
                    <a:pt x="6" y="30"/>
                  </a:cubicBezTo>
                  <a:cubicBezTo>
                    <a:pt x="7" y="28"/>
                    <a:pt x="7" y="27"/>
                    <a:pt x="8" y="25"/>
                  </a:cubicBezTo>
                  <a:cubicBezTo>
                    <a:pt x="8" y="24"/>
                    <a:pt x="8" y="23"/>
                    <a:pt x="8" y="22"/>
                  </a:cubicBezTo>
                  <a:cubicBezTo>
                    <a:pt x="8" y="19"/>
                    <a:pt x="7" y="16"/>
                    <a:pt x="7" y="14"/>
                  </a:cubicBezTo>
                  <a:cubicBezTo>
                    <a:pt x="7" y="13"/>
                    <a:pt x="7" y="13"/>
                    <a:pt x="6" y="12"/>
                  </a:cubicBezTo>
                  <a:cubicBezTo>
                    <a:pt x="6" y="11"/>
                    <a:pt x="0" y="8"/>
                    <a:pt x="0" y="8"/>
                  </a:cubicBezTo>
                  <a:cubicBezTo>
                    <a:pt x="0" y="8"/>
                    <a:pt x="2" y="5"/>
                    <a:pt x="5" y="3"/>
                  </a:cubicBezTo>
                  <a:cubicBezTo>
                    <a:pt x="7" y="1"/>
                    <a:pt x="11"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6" name="Freeform 131">
              <a:extLst>
                <a:ext uri="{FF2B5EF4-FFF2-40B4-BE49-F238E27FC236}">
                  <a16:creationId xmlns:a16="http://schemas.microsoft.com/office/drawing/2014/main" id="{CC3A4573-AFCF-45F3-BB87-4D0FBFA707CD}"/>
                </a:ext>
              </a:extLst>
            </p:cNvPr>
            <p:cNvSpPr>
              <a:spLocks/>
            </p:cNvSpPr>
            <p:nvPr/>
          </p:nvSpPr>
          <p:spPr bwMode="auto">
            <a:xfrm>
              <a:off x="-1524" y="-2518"/>
              <a:ext cx="1305" cy="1305"/>
            </a:xfrm>
            <a:custGeom>
              <a:avLst/>
              <a:gdLst>
                <a:gd name="T0" fmla="*/ 144 w 552"/>
                <a:gd name="T1" fmla="*/ 73 h 552"/>
                <a:gd name="T2" fmla="*/ 479 w 552"/>
                <a:gd name="T3" fmla="*/ 144 h 552"/>
                <a:gd name="T4" fmla="*/ 408 w 552"/>
                <a:gd name="T5" fmla="*/ 479 h 552"/>
                <a:gd name="T6" fmla="*/ 72 w 552"/>
                <a:gd name="T7" fmla="*/ 408 h 552"/>
                <a:gd name="T8" fmla="*/ 144 w 552"/>
                <a:gd name="T9" fmla="*/ 73 h 552"/>
              </a:gdLst>
              <a:ahLst/>
              <a:cxnLst>
                <a:cxn ang="0">
                  <a:pos x="T0" y="T1"/>
                </a:cxn>
                <a:cxn ang="0">
                  <a:pos x="T2" y="T3"/>
                </a:cxn>
                <a:cxn ang="0">
                  <a:pos x="T4" y="T5"/>
                </a:cxn>
                <a:cxn ang="0">
                  <a:pos x="T6" y="T7"/>
                </a:cxn>
                <a:cxn ang="0">
                  <a:pos x="T8" y="T9"/>
                </a:cxn>
              </a:cxnLst>
              <a:rect l="0" t="0" r="r" b="b"/>
              <a:pathLst>
                <a:path w="552" h="552">
                  <a:moveTo>
                    <a:pt x="144" y="73"/>
                  </a:moveTo>
                  <a:cubicBezTo>
                    <a:pt x="256" y="0"/>
                    <a:pt x="406" y="32"/>
                    <a:pt x="479" y="144"/>
                  </a:cubicBezTo>
                  <a:cubicBezTo>
                    <a:pt x="552" y="256"/>
                    <a:pt x="520" y="406"/>
                    <a:pt x="408" y="479"/>
                  </a:cubicBezTo>
                  <a:cubicBezTo>
                    <a:pt x="295" y="552"/>
                    <a:pt x="145" y="520"/>
                    <a:pt x="72" y="408"/>
                  </a:cubicBezTo>
                  <a:cubicBezTo>
                    <a:pt x="0" y="296"/>
                    <a:pt x="31" y="145"/>
                    <a:pt x="144" y="73"/>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7" name="Freeform 132">
              <a:extLst>
                <a:ext uri="{FF2B5EF4-FFF2-40B4-BE49-F238E27FC236}">
                  <a16:creationId xmlns:a16="http://schemas.microsoft.com/office/drawing/2014/main" id="{D2828CB0-4609-4145-9F22-FF0323C8FEA7}"/>
                </a:ext>
              </a:extLst>
            </p:cNvPr>
            <p:cNvSpPr>
              <a:spLocks/>
            </p:cNvSpPr>
            <p:nvPr/>
          </p:nvSpPr>
          <p:spPr bwMode="auto">
            <a:xfrm>
              <a:off x="-1450" y="-2367"/>
              <a:ext cx="1063" cy="986"/>
            </a:xfrm>
            <a:custGeom>
              <a:avLst/>
              <a:gdLst>
                <a:gd name="T0" fmla="*/ 6 w 450"/>
                <a:gd name="T1" fmla="*/ 168 h 417"/>
                <a:gd name="T2" fmla="*/ 75 w 450"/>
                <a:gd name="T3" fmla="*/ 121 h 417"/>
                <a:gd name="T4" fmla="*/ 104 w 450"/>
                <a:gd name="T5" fmla="*/ 100 h 417"/>
                <a:gd name="T6" fmla="*/ 160 w 450"/>
                <a:gd name="T7" fmla="*/ 69 h 417"/>
                <a:gd name="T8" fmla="*/ 184 w 450"/>
                <a:gd name="T9" fmla="*/ 60 h 417"/>
                <a:gd name="T10" fmla="*/ 217 w 450"/>
                <a:gd name="T11" fmla="*/ 46 h 417"/>
                <a:gd name="T12" fmla="*/ 245 w 450"/>
                <a:gd name="T13" fmla="*/ 32 h 417"/>
                <a:gd name="T14" fmla="*/ 263 w 450"/>
                <a:gd name="T15" fmla="*/ 20 h 417"/>
                <a:gd name="T16" fmla="*/ 290 w 450"/>
                <a:gd name="T17" fmla="*/ 6 h 417"/>
                <a:gd name="T18" fmla="*/ 287 w 450"/>
                <a:gd name="T19" fmla="*/ 39 h 417"/>
                <a:gd name="T20" fmla="*/ 254 w 450"/>
                <a:gd name="T21" fmla="*/ 71 h 417"/>
                <a:gd name="T22" fmla="*/ 222 w 450"/>
                <a:gd name="T23" fmla="*/ 92 h 417"/>
                <a:gd name="T24" fmla="*/ 209 w 450"/>
                <a:gd name="T25" fmla="*/ 113 h 417"/>
                <a:gd name="T26" fmla="*/ 249 w 450"/>
                <a:gd name="T27" fmla="*/ 131 h 417"/>
                <a:gd name="T28" fmla="*/ 291 w 450"/>
                <a:gd name="T29" fmla="*/ 139 h 417"/>
                <a:gd name="T30" fmla="*/ 349 w 450"/>
                <a:gd name="T31" fmla="*/ 145 h 417"/>
                <a:gd name="T32" fmla="*/ 393 w 450"/>
                <a:gd name="T33" fmla="*/ 155 h 417"/>
                <a:gd name="T34" fmla="*/ 449 w 450"/>
                <a:gd name="T35" fmla="*/ 182 h 417"/>
                <a:gd name="T36" fmla="*/ 387 w 450"/>
                <a:gd name="T37" fmla="*/ 190 h 417"/>
                <a:gd name="T38" fmla="*/ 344 w 450"/>
                <a:gd name="T39" fmla="*/ 187 h 417"/>
                <a:gd name="T40" fmla="*/ 294 w 450"/>
                <a:gd name="T41" fmla="*/ 187 h 417"/>
                <a:gd name="T42" fmla="*/ 284 w 450"/>
                <a:gd name="T43" fmla="*/ 203 h 417"/>
                <a:gd name="T44" fmla="*/ 343 w 450"/>
                <a:gd name="T45" fmla="*/ 234 h 417"/>
                <a:gd name="T46" fmla="*/ 369 w 450"/>
                <a:gd name="T47" fmla="*/ 249 h 417"/>
                <a:gd name="T48" fmla="*/ 388 w 450"/>
                <a:gd name="T49" fmla="*/ 262 h 417"/>
                <a:gd name="T50" fmla="*/ 431 w 450"/>
                <a:gd name="T51" fmla="*/ 308 h 417"/>
                <a:gd name="T52" fmla="*/ 370 w 450"/>
                <a:gd name="T53" fmla="*/ 293 h 417"/>
                <a:gd name="T54" fmla="*/ 320 w 450"/>
                <a:gd name="T55" fmla="*/ 269 h 417"/>
                <a:gd name="T56" fmla="*/ 267 w 450"/>
                <a:gd name="T57" fmla="*/ 242 h 417"/>
                <a:gd name="T58" fmla="*/ 267 w 450"/>
                <a:gd name="T59" fmla="*/ 256 h 417"/>
                <a:gd name="T60" fmla="*/ 302 w 450"/>
                <a:gd name="T61" fmla="*/ 282 h 417"/>
                <a:gd name="T62" fmla="*/ 341 w 450"/>
                <a:gd name="T63" fmla="*/ 316 h 417"/>
                <a:gd name="T64" fmla="*/ 385 w 450"/>
                <a:gd name="T65" fmla="*/ 364 h 417"/>
                <a:gd name="T66" fmla="*/ 324 w 450"/>
                <a:gd name="T67" fmla="*/ 345 h 417"/>
                <a:gd name="T68" fmla="*/ 281 w 450"/>
                <a:gd name="T69" fmla="*/ 316 h 417"/>
                <a:gd name="T70" fmla="*/ 233 w 450"/>
                <a:gd name="T71" fmla="*/ 281 h 417"/>
                <a:gd name="T72" fmla="*/ 229 w 450"/>
                <a:gd name="T73" fmla="*/ 295 h 417"/>
                <a:gd name="T74" fmla="*/ 245 w 450"/>
                <a:gd name="T75" fmla="*/ 323 h 417"/>
                <a:gd name="T76" fmla="*/ 264 w 450"/>
                <a:gd name="T77" fmla="*/ 353 h 417"/>
                <a:gd name="T78" fmla="*/ 288 w 450"/>
                <a:gd name="T79" fmla="*/ 407 h 417"/>
                <a:gd name="T80" fmla="*/ 238 w 450"/>
                <a:gd name="T81" fmla="*/ 372 h 417"/>
                <a:gd name="T82" fmla="*/ 212 w 450"/>
                <a:gd name="T83" fmla="*/ 339 h 417"/>
                <a:gd name="T84" fmla="*/ 185 w 450"/>
                <a:gd name="T85" fmla="*/ 307 h 417"/>
                <a:gd name="T86" fmla="*/ 160 w 450"/>
                <a:gd name="T87" fmla="*/ 290 h 417"/>
                <a:gd name="T88" fmla="*/ 93 w 450"/>
                <a:gd name="T89" fmla="*/ 263 h 417"/>
                <a:gd name="T90" fmla="*/ 83 w 450"/>
                <a:gd name="T91" fmla="*/ 261 h 417"/>
                <a:gd name="T92" fmla="*/ 16 w 450"/>
                <a:gd name="T93" fmla="*/ 293 h 417"/>
                <a:gd name="T94" fmla="*/ 3 w 450"/>
                <a:gd name="T95" fmla="*/ 229 h 417"/>
                <a:gd name="T96" fmla="*/ 6 w 450"/>
                <a:gd name="T97" fmla="*/ 16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0" h="417">
                  <a:moveTo>
                    <a:pt x="6" y="168"/>
                  </a:moveTo>
                  <a:cubicBezTo>
                    <a:pt x="22" y="161"/>
                    <a:pt x="61" y="126"/>
                    <a:pt x="75" y="121"/>
                  </a:cubicBezTo>
                  <a:cubicBezTo>
                    <a:pt x="75" y="121"/>
                    <a:pt x="94" y="104"/>
                    <a:pt x="104" y="100"/>
                  </a:cubicBezTo>
                  <a:cubicBezTo>
                    <a:pt x="125" y="91"/>
                    <a:pt x="150" y="74"/>
                    <a:pt x="160" y="69"/>
                  </a:cubicBezTo>
                  <a:cubicBezTo>
                    <a:pt x="172" y="64"/>
                    <a:pt x="172" y="65"/>
                    <a:pt x="184" y="60"/>
                  </a:cubicBezTo>
                  <a:cubicBezTo>
                    <a:pt x="195" y="56"/>
                    <a:pt x="202" y="53"/>
                    <a:pt x="217" y="46"/>
                  </a:cubicBezTo>
                  <a:cubicBezTo>
                    <a:pt x="226" y="43"/>
                    <a:pt x="235" y="37"/>
                    <a:pt x="245" y="32"/>
                  </a:cubicBezTo>
                  <a:cubicBezTo>
                    <a:pt x="252" y="29"/>
                    <a:pt x="257" y="25"/>
                    <a:pt x="263" y="20"/>
                  </a:cubicBezTo>
                  <a:cubicBezTo>
                    <a:pt x="272" y="13"/>
                    <a:pt x="283" y="0"/>
                    <a:pt x="290" y="6"/>
                  </a:cubicBezTo>
                  <a:cubicBezTo>
                    <a:pt x="298" y="14"/>
                    <a:pt x="293" y="30"/>
                    <a:pt x="287" y="39"/>
                  </a:cubicBezTo>
                  <a:cubicBezTo>
                    <a:pt x="280" y="50"/>
                    <a:pt x="276" y="60"/>
                    <a:pt x="254" y="71"/>
                  </a:cubicBezTo>
                  <a:cubicBezTo>
                    <a:pt x="244" y="79"/>
                    <a:pt x="232" y="85"/>
                    <a:pt x="222" y="92"/>
                  </a:cubicBezTo>
                  <a:cubicBezTo>
                    <a:pt x="221" y="92"/>
                    <a:pt x="204" y="101"/>
                    <a:pt x="209" y="113"/>
                  </a:cubicBezTo>
                  <a:cubicBezTo>
                    <a:pt x="212" y="121"/>
                    <a:pt x="234" y="128"/>
                    <a:pt x="249" y="131"/>
                  </a:cubicBezTo>
                  <a:cubicBezTo>
                    <a:pt x="265" y="135"/>
                    <a:pt x="278" y="136"/>
                    <a:pt x="291" y="139"/>
                  </a:cubicBezTo>
                  <a:cubicBezTo>
                    <a:pt x="310" y="141"/>
                    <a:pt x="328" y="142"/>
                    <a:pt x="349" y="145"/>
                  </a:cubicBezTo>
                  <a:cubicBezTo>
                    <a:pt x="368" y="147"/>
                    <a:pt x="382" y="153"/>
                    <a:pt x="393" y="155"/>
                  </a:cubicBezTo>
                  <a:cubicBezTo>
                    <a:pt x="423" y="159"/>
                    <a:pt x="450" y="161"/>
                    <a:pt x="449" y="182"/>
                  </a:cubicBezTo>
                  <a:cubicBezTo>
                    <a:pt x="448" y="186"/>
                    <a:pt x="450" y="201"/>
                    <a:pt x="387" y="190"/>
                  </a:cubicBezTo>
                  <a:cubicBezTo>
                    <a:pt x="376" y="190"/>
                    <a:pt x="362" y="188"/>
                    <a:pt x="344" y="187"/>
                  </a:cubicBezTo>
                  <a:cubicBezTo>
                    <a:pt x="326" y="188"/>
                    <a:pt x="310" y="183"/>
                    <a:pt x="294" y="187"/>
                  </a:cubicBezTo>
                  <a:cubicBezTo>
                    <a:pt x="288" y="189"/>
                    <a:pt x="282" y="197"/>
                    <a:pt x="284" y="203"/>
                  </a:cubicBezTo>
                  <a:cubicBezTo>
                    <a:pt x="286" y="207"/>
                    <a:pt x="325" y="221"/>
                    <a:pt x="343" y="234"/>
                  </a:cubicBezTo>
                  <a:cubicBezTo>
                    <a:pt x="356" y="243"/>
                    <a:pt x="354" y="240"/>
                    <a:pt x="369" y="249"/>
                  </a:cubicBezTo>
                  <a:cubicBezTo>
                    <a:pt x="373" y="252"/>
                    <a:pt x="383" y="259"/>
                    <a:pt x="388" y="262"/>
                  </a:cubicBezTo>
                  <a:cubicBezTo>
                    <a:pt x="409" y="276"/>
                    <a:pt x="442" y="286"/>
                    <a:pt x="431" y="308"/>
                  </a:cubicBezTo>
                  <a:cubicBezTo>
                    <a:pt x="420" y="331"/>
                    <a:pt x="389" y="302"/>
                    <a:pt x="370" y="293"/>
                  </a:cubicBezTo>
                  <a:cubicBezTo>
                    <a:pt x="351" y="283"/>
                    <a:pt x="334" y="278"/>
                    <a:pt x="320" y="269"/>
                  </a:cubicBezTo>
                  <a:cubicBezTo>
                    <a:pt x="308" y="262"/>
                    <a:pt x="297" y="258"/>
                    <a:pt x="267" y="242"/>
                  </a:cubicBezTo>
                  <a:cubicBezTo>
                    <a:pt x="267" y="244"/>
                    <a:pt x="263" y="241"/>
                    <a:pt x="267" y="256"/>
                  </a:cubicBezTo>
                  <a:cubicBezTo>
                    <a:pt x="267" y="256"/>
                    <a:pt x="284" y="267"/>
                    <a:pt x="302" y="282"/>
                  </a:cubicBezTo>
                  <a:cubicBezTo>
                    <a:pt x="314" y="292"/>
                    <a:pt x="330" y="305"/>
                    <a:pt x="341" y="316"/>
                  </a:cubicBezTo>
                  <a:cubicBezTo>
                    <a:pt x="366" y="337"/>
                    <a:pt x="397" y="345"/>
                    <a:pt x="385" y="364"/>
                  </a:cubicBezTo>
                  <a:cubicBezTo>
                    <a:pt x="372" y="387"/>
                    <a:pt x="342" y="355"/>
                    <a:pt x="324" y="345"/>
                  </a:cubicBezTo>
                  <a:cubicBezTo>
                    <a:pt x="296" y="329"/>
                    <a:pt x="295" y="327"/>
                    <a:pt x="281" y="316"/>
                  </a:cubicBezTo>
                  <a:cubicBezTo>
                    <a:pt x="267" y="306"/>
                    <a:pt x="251" y="291"/>
                    <a:pt x="233" y="281"/>
                  </a:cubicBezTo>
                  <a:cubicBezTo>
                    <a:pt x="229" y="285"/>
                    <a:pt x="228" y="291"/>
                    <a:pt x="229" y="295"/>
                  </a:cubicBezTo>
                  <a:cubicBezTo>
                    <a:pt x="232" y="302"/>
                    <a:pt x="242" y="317"/>
                    <a:pt x="245" y="323"/>
                  </a:cubicBezTo>
                  <a:cubicBezTo>
                    <a:pt x="250" y="330"/>
                    <a:pt x="257" y="342"/>
                    <a:pt x="264" y="353"/>
                  </a:cubicBezTo>
                  <a:cubicBezTo>
                    <a:pt x="269" y="362"/>
                    <a:pt x="306" y="393"/>
                    <a:pt x="288" y="407"/>
                  </a:cubicBezTo>
                  <a:cubicBezTo>
                    <a:pt x="275" y="417"/>
                    <a:pt x="251" y="390"/>
                    <a:pt x="238" y="372"/>
                  </a:cubicBezTo>
                  <a:cubicBezTo>
                    <a:pt x="229" y="360"/>
                    <a:pt x="219" y="351"/>
                    <a:pt x="212" y="339"/>
                  </a:cubicBezTo>
                  <a:cubicBezTo>
                    <a:pt x="205" y="330"/>
                    <a:pt x="196" y="318"/>
                    <a:pt x="185" y="307"/>
                  </a:cubicBezTo>
                  <a:cubicBezTo>
                    <a:pt x="178" y="301"/>
                    <a:pt x="167" y="293"/>
                    <a:pt x="160" y="290"/>
                  </a:cubicBezTo>
                  <a:cubicBezTo>
                    <a:pt x="139" y="282"/>
                    <a:pt x="116" y="274"/>
                    <a:pt x="93" y="263"/>
                  </a:cubicBezTo>
                  <a:cubicBezTo>
                    <a:pt x="89" y="262"/>
                    <a:pt x="88" y="261"/>
                    <a:pt x="83" y="261"/>
                  </a:cubicBezTo>
                  <a:cubicBezTo>
                    <a:pt x="74" y="259"/>
                    <a:pt x="21" y="290"/>
                    <a:pt x="16" y="293"/>
                  </a:cubicBezTo>
                  <a:cubicBezTo>
                    <a:pt x="16" y="293"/>
                    <a:pt x="5" y="263"/>
                    <a:pt x="3" y="229"/>
                  </a:cubicBezTo>
                  <a:cubicBezTo>
                    <a:pt x="0" y="204"/>
                    <a:pt x="5" y="169"/>
                    <a:pt x="6" y="1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8" name="Freeform 133">
              <a:extLst>
                <a:ext uri="{FF2B5EF4-FFF2-40B4-BE49-F238E27FC236}">
                  <a16:creationId xmlns:a16="http://schemas.microsoft.com/office/drawing/2014/main" id="{07CFC559-23A8-465A-A5D7-90D5BCB600FB}"/>
                </a:ext>
              </a:extLst>
            </p:cNvPr>
            <p:cNvSpPr>
              <a:spLocks/>
            </p:cNvSpPr>
            <p:nvPr/>
          </p:nvSpPr>
          <p:spPr bwMode="auto">
            <a:xfrm>
              <a:off x="7497" y="5273"/>
              <a:ext cx="184" cy="187"/>
            </a:xfrm>
            <a:custGeom>
              <a:avLst/>
              <a:gdLst>
                <a:gd name="T0" fmla="*/ 55 w 78"/>
                <a:gd name="T1" fmla="*/ 70 h 79"/>
                <a:gd name="T2" fmla="*/ 9 w 78"/>
                <a:gd name="T3" fmla="*/ 55 h 79"/>
                <a:gd name="T4" fmla="*/ 24 w 78"/>
                <a:gd name="T5" fmla="*/ 9 h 79"/>
                <a:gd name="T6" fmla="*/ 70 w 78"/>
                <a:gd name="T7" fmla="*/ 24 h 79"/>
                <a:gd name="T8" fmla="*/ 55 w 78"/>
                <a:gd name="T9" fmla="*/ 70 h 79"/>
              </a:gdLst>
              <a:ahLst/>
              <a:cxnLst>
                <a:cxn ang="0">
                  <a:pos x="T0" y="T1"/>
                </a:cxn>
                <a:cxn ang="0">
                  <a:pos x="T2" y="T3"/>
                </a:cxn>
                <a:cxn ang="0">
                  <a:pos x="T4" y="T5"/>
                </a:cxn>
                <a:cxn ang="0">
                  <a:pos x="T6" y="T7"/>
                </a:cxn>
                <a:cxn ang="0">
                  <a:pos x="T8" y="T9"/>
                </a:cxn>
              </a:cxnLst>
              <a:rect l="0" t="0" r="r" b="b"/>
              <a:pathLst>
                <a:path w="78" h="79">
                  <a:moveTo>
                    <a:pt x="55" y="70"/>
                  </a:moveTo>
                  <a:cubicBezTo>
                    <a:pt x="38" y="79"/>
                    <a:pt x="17" y="72"/>
                    <a:pt x="9" y="55"/>
                  </a:cubicBezTo>
                  <a:cubicBezTo>
                    <a:pt x="0" y="38"/>
                    <a:pt x="7" y="17"/>
                    <a:pt x="24" y="9"/>
                  </a:cubicBezTo>
                  <a:cubicBezTo>
                    <a:pt x="41" y="0"/>
                    <a:pt x="61" y="7"/>
                    <a:pt x="70" y="24"/>
                  </a:cubicBezTo>
                  <a:cubicBezTo>
                    <a:pt x="78" y="41"/>
                    <a:pt x="72" y="62"/>
                    <a:pt x="55" y="70"/>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79" name="Freeform 134">
              <a:extLst>
                <a:ext uri="{FF2B5EF4-FFF2-40B4-BE49-F238E27FC236}">
                  <a16:creationId xmlns:a16="http://schemas.microsoft.com/office/drawing/2014/main" id="{A35B8889-6675-4D2F-826F-8C76AA578EA4}"/>
                </a:ext>
              </a:extLst>
            </p:cNvPr>
            <p:cNvSpPr>
              <a:spLocks/>
            </p:cNvSpPr>
            <p:nvPr/>
          </p:nvSpPr>
          <p:spPr bwMode="auto">
            <a:xfrm>
              <a:off x="7520" y="5297"/>
              <a:ext cx="151" cy="139"/>
            </a:xfrm>
            <a:custGeom>
              <a:avLst/>
              <a:gdLst>
                <a:gd name="T0" fmla="*/ 62 w 64"/>
                <a:gd name="T1" fmla="*/ 39 h 59"/>
                <a:gd name="T2" fmla="*/ 52 w 64"/>
                <a:gd name="T3" fmla="*/ 45 h 59"/>
                <a:gd name="T4" fmla="*/ 47 w 64"/>
                <a:gd name="T5" fmla="*/ 48 h 59"/>
                <a:gd name="T6" fmla="*/ 39 w 64"/>
                <a:gd name="T7" fmla="*/ 51 h 59"/>
                <a:gd name="T8" fmla="*/ 35 w 64"/>
                <a:gd name="T9" fmla="*/ 52 h 59"/>
                <a:gd name="T10" fmla="*/ 31 w 64"/>
                <a:gd name="T11" fmla="*/ 53 h 59"/>
                <a:gd name="T12" fmla="*/ 26 w 64"/>
                <a:gd name="T13" fmla="*/ 55 h 59"/>
                <a:gd name="T14" fmla="*/ 24 w 64"/>
                <a:gd name="T15" fmla="*/ 56 h 59"/>
                <a:gd name="T16" fmla="*/ 20 w 64"/>
                <a:gd name="T17" fmla="*/ 58 h 59"/>
                <a:gd name="T18" fmla="*/ 21 w 64"/>
                <a:gd name="T19" fmla="*/ 53 h 59"/>
                <a:gd name="T20" fmla="*/ 26 w 64"/>
                <a:gd name="T21" fmla="*/ 49 h 59"/>
                <a:gd name="T22" fmla="*/ 31 w 64"/>
                <a:gd name="T23" fmla="*/ 47 h 59"/>
                <a:gd name="T24" fmla="*/ 33 w 64"/>
                <a:gd name="T25" fmla="*/ 44 h 59"/>
                <a:gd name="T26" fmla="*/ 27 w 64"/>
                <a:gd name="T27" fmla="*/ 41 h 59"/>
                <a:gd name="T28" fmla="*/ 22 w 64"/>
                <a:gd name="T29" fmla="*/ 39 h 59"/>
                <a:gd name="T30" fmla="*/ 14 w 64"/>
                <a:gd name="T31" fmla="*/ 37 h 59"/>
                <a:gd name="T32" fmla="*/ 8 w 64"/>
                <a:gd name="T33" fmla="*/ 35 h 59"/>
                <a:gd name="T34" fmla="*/ 0 w 64"/>
                <a:gd name="T35" fmla="*/ 31 h 59"/>
                <a:gd name="T36" fmla="*/ 9 w 64"/>
                <a:gd name="T37" fmla="*/ 30 h 59"/>
                <a:gd name="T38" fmla="*/ 15 w 64"/>
                <a:gd name="T39" fmla="*/ 31 h 59"/>
                <a:gd name="T40" fmla="*/ 22 w 64"/>
                <a:gd name="T41" fmla="*/ 32 h 59"/>
                <a:gd name="T42" fmla="*/ 24 w 64"/>
                <a:gd name="T43" fmla="*/ 30 h 59"/>
                <a:gd name="T44" fmla="*/ 16 w 64"/>
                <a:gd name="T45" fmla="*/ 25 h 59"/>
                <a:gd name="T46" fmla="*/ 12 w 64"/>
                <a:gd name="T47" fmla="*/ 22 h 59"/>
                <a:gd name="T48" fmla="*/ 10 w 64"/>
                <a:gd name="T49" fmla="*/ 20 h 59"/>
                <a:gd name="T50" fmla="*/ 5 w 64"/>
                <a:gd name="T51" fmla="*/ 13 h 59"/>
                <a:gd name="T52" fmla="*/ 13 w 64"/>
                <a:gd name="T53" fmla="*/ 16 h 59"/>
                <a:gd name="T54" fmla="*/ 20 w 64"/>
                <a:gd name="T55" fmla="*/ 20 h 59"/>
                <a:gd name="T56" fmla="*/ 27 w 64"/>
                <a:gd name="T57" fmla="*/ 25 h 59"/>
                <a:gd name="T58" fmla="*/ 27 w 64"/>
                <a:gd name="T59" fmla="*/ 23 h 59"/>
                <a:gd name="T60" fmla="*/ 22 w 64"/>
                <a:gd name="T61" fmla="*/ 19 h 59"/>
                <a:gd name="T62" fmla="*/ 17 w 64"/>
                <a:gd name="T63" fmla="*/ 13 h 59"/>
                <a:gd name="T64" fmla="*/ 12 w 64"/>
                <a:gd name="T65" fmla="*/ 6 h 59"/>
                <a:gd name="T66" fmla="*/ 20 w 64"/>
                <a:gd name="T67" fmla="*/ 10 h 59"/>
                <a:gd name="T68" fmla="*/ 26 w 64"/>
                <a:gd name="T69" fmla="*/ 14 h 59"/>
                <a:gd name="T70" fmla="*/ 32 w 64"/>
                <a:gd name="T71" fmla="*/ 20 h 59"/>
                <a:gd name="T72" fmla="*/ 33 w 64"/>
                <a:gd name="T73" fmla="*/ 18 h 59"/>
                <a:gd name="T74" fmla="*/ 31 w 64"/>
                <a:gd name="T75" fmla="*/ 14 h 59"/>
                <a:gd name="T76" fmla="*/ 29 w 64"/>
                <a:gd name="T77" fmla="*/ 9 h 59"/>
                <a:gd name="T78" fmla="*/ 26 w 64"/>
                <a:gd name="T79" fmla="*/ 1 h 59"/>
                <a:gd name="T80" fmla="*/ 33 w 64"/>
                <a:gd name="T81" fmla="*/ 7 h 59"/>
                <a:gd name="T82" fmla="*/ 36 w 64"/>
                <a:gd name="T83" fmla="*/ 12 h 59"/>
                <a:gd name="T84" fmla="*/ 39 w 64"/>
                <a:gd name="T85" fmla="*/ 17 h 59"/>
                <a:gd name="T86" fmla="*/ 42 w 64"/>
                <a:gd name="T87" fmla="*/ 20 h 59"/>
                <a:gd name="T88" fmla="*/ 51 w 64"/>
                <a:gd name="T89" fmla="*/ 25 h 59"/>
                <a:gd name="T90" fmla="*/ 53 w 64"/>
                <a:gd name="T91" fmla="*/ 25 h 59"/>
                <a:gd name="T92" fmla="*/ 63 w 64"/>
                <a:gd name="T93" fmla="*/ 22 h 59"/>
                <a:gd name="T94" fmla="*/ 64 w 64"/>
                <a:gd name="T95" fmla="*/ 31 h 59"/>
                <a:gd name="T96" fmla="*/ 62 w 64"/>
                <a:gd name="T97"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59">
                  <a:moveTo>
                    <a:pt x="62" y="39"/>
                  </a:moveTo>
                  <a:cubicBezTo>
                    <a:pt x="60" y="40"/>
                    <a:pt x="54" y="45"/>
                    <a:pt x="52" y="45"/>
                  </a:cubicBezTo>
                  <a:cubicBezTo>
                    <a:pt x="52" y="45"/>
                    <a:pt x="49" y="47"/>
                    <a:pt x="47" y="48"/>
                  </a:cubicBezTo>
                  <a:cubicBezTo>
                    <a:pt x="44" y="48"/>
                    <a:pt x="40" y="50"/>
                    <a:pt x="39" y="51"/>
                  </a:cubicBezTo>
                  <a:cubicBezTo>
                    <a:pt x="37" y="52"/>
                    <a:pt x="37" y="51"/>
                    <a:pt x="35" y="52"/>
                  </a:cubicBezTo>
                  <a:cubicBezTo>
                    <a:pt x="34" y="52"/>
                    <a:pt x="33" y="53"/>
                    <a:pt x="31" y="53"/>
                  </a:cubicBezTo>
                  <a:cubicBezTo>
                    <a:pt x="29" y="54"/>
                    <a:pt x="28" y="54"/>
                    <a:pt x="26" y="55"/>
                  </a:cubicBezTo>
                  <a:cubicBezTo>
                    <a:pt x="25" y="55"/>
                    <a:pt x="25" y="56"/>
                    <a:pt x="24" y="56"/>
                  </a:cubicBezTo>
                  <a:cubicBezTo>
                    <a:pt x="22" y="57"/>
                    <a:pt x="21" y="59"/>
                    <a:pt x="20" y="58"/>
                  </a:cubicBezTo>
                  <a:cubicBezTo>
                    <a:pt x="19" y="57"/>
                    <a:pt x="20" y="54"/>
                    <a:pt x="21" y="53"/>
                  </a:cubicBezTo>
                  <a:cubicBezTo>
                    <a:pt x="22" y="52"/>
                    <a:pt x="22" y="50"/>
                    <a:pt x="26" y="49"/>
                  </a:cubicBezTo>
                  <a:cubicBezTo>
                    <a:pt x="27" y="48"/>
                    <a:pt x="29" y="47"/>
                    <a:pt x="31" y="47"/>
                  </a:cubicBezTo>
                  <a:cubicBezTo>
                    <a:pt x="31" y="47"/>
                    <a:pt x="33" y="46"/>
                    <a:pt x="33" y="44"/>
                  </a:cubicBezTo>
                  <a:cubicBezTo>
                    <a:pt x="32" y="43"/>
                    <a:pt x="29" y="42"/>
                    <a:pt x="27" y="41"/>
                  </a:cubicBezTo>
                  <a:cubicBezTo>
                    <a:pt x="25" y="40"/>
                    <a:pt x="24" y="40"/>
                    <a:pt x="22" y="39"/>
                  </a:cubicBezTo>
                  <a:cubicBezTo>
                    <a:pt x="19" y="38"/>
                    <a:pt x="17" y="38"/>
                    <a:pt x="14" y="37"/>
                  </a:cubicBezTo>
                  <a:cubicBezTo>
                    <a:pt x="11" y="37"/>
                    <a:pt x="9" y="36"/>
                    <a:pt x="8" y="35"/>
                  </a:cubicBezTo>
                  <a:cubicBezTo>
                    <a:pt x="3" y="34"/>
                    <a:pt x="0" y="33"/>
                    <a:pt x="0" y="31"/>
                  </a:cubicBezTo>
                  <a:cubicBezTo>
                    <a:pt x="0" y="30"/>
                    <a:pt x="0" y="28"/>
                    <a:pt x="9" y="30"/>
                  </a:cubicBezTo>
                  <a:cubicBezTo>
                    <a:pt x="10" y="31"/>
                    <a:pt x="13" y="31"/>
                    <a:pt x="15" y="31"/>
                  </a:cubicBezTo>
                  <a:cubicBezTo>
                    <a:pt x="17" y="32"/>
                    <a:pt x="20" y="33"/>
                    <a:pt x="22" y="32"/>
                  </a:cubicBezTo>
                  <a:cubicBezTo>
                    <a:pt x="23" y="32"/>
                    <a:pt x="24" y="31"/>
                    <a:pt x="24" y="30"/>
                  </a:cubicBezTo>
                  <a:cubicBezTo>
                    <a:pt x="23" y="30"/>
                    <a:pt x="18" y="27"/>
                    <a:pt x="16" y="25"/>
                  </a:cubicBezTo>
                  <a:cubicBezTo>
                    <a:pt x="14" y="23"/>
                    <a:pt x="14" y="24"/>
                    <a:pt x="12" y="22"/>
                  </a:cubicBezTo>
                  <a:cubicBezTo>
                    <a:pt x="12" y="22"/>
                    <a:pt x="11" y="21"/>
                    <a:pt x="10" y="20"/>
                  </a:cubicBezTo>
                  <a:cubicBezTo>
                    <a:pt x="7" y="18"/>
                    <a:pt x="3" y="16"/>
                    <a:pt x="5" y="13"/>
                  </a:cubicBezTo>
                  <a:cubicBezTo>
                    <a:pt x="7" y="10"/>
                    <a:pt x="11" y="15"/>
                    <a:pt x="13" y="16"/>
                  </a:cubicBezTo>
                  <a:cubicBezTo>
                    <a:pt x="15" y="18"/>
                    <a:pt x="18" y="19"/>
                    <a:pt x="20" y="20"/>
                  </a:cubicBezTo>
                  <a:cubicBezTo>
                    <a:pt x="21" y="21"/>
                    <a:pt x="23" y="22"/>
                    <a:pt x="27" y="25"/>
                  </a:cubicBezTo>
                  <a:cubicBezTo>
                    <a:pt x="27" y="25"/>
                    <a:pt x="27" y="25"/>
                    <a:pt x="27" y="23"/>
                  </a:cubicBezTo>
                  <a:cubicBezTo>
                    <a:pt x="27" y="23"/>
                    <a:pt x="25" y="21"/>
                    <a:pt x="22" y="19"/>
                  </a:cubicBezTo>
                  <a:cubicBezTo>
                    <a:pt x="21" y="17"/>
                    <a:pt x="19" y="15"/>
                    <a:pt x="17" y="13"/>
                  </a:cubicBezTo>
                  <a:cubicBezTo>
                    <a:pt x="14" y="10"/>
                    <a:pt x="10" y="8"/>
                    <a:pt x="12" y="6"/>
                  </a:cubicBezTo>
                  <a:cubicBezTo>
                    <a:pt x="14" y="3"/>
                    <a:pt x="18" y="8"/>
                    <a:pt x="20" y="10"/>
                  </a:cubicBezTo>
                  <a:cubicBezTo>
                    <a:pt x="24" y="12"/>
                    <a:pt x="24" y="13"/>
                    <a:pt x="26" y="14"/>
                  </a:cubicBezTo>
                  <a:cubicBezTo>
                    <a:pt x="28" y="16"/>
                    <a:pt x="30" y="18"/>
                    <a:pt x="32" y="20"/>
                  </a:cubicBezTo>
                  <a:cubicBezTo>
                    <a:pt x="33" y="20"/>
                    <a:pt x="33" y="19"/>
                    <a:pt x="33" y="18"/>
                  </a:cubicBezTo>
                  <a:cubicBezTo>
                    <a:pt x="32" y="17"/>
                    <a:pt x="31" y="15"/>
                    <a:pt x="31" y="14"/>
                  </a:cubicBezTo>
                  <a:cubicBezTo>
                    <a:pt x="31" y="13"/>
                    <a:pt x="30" y="11"/>
                    <a:pt x="29" y="9"/>
                  </a:cubicBezTo>
                  <a:cubicBezTo>
                    <a:pt x="28" y="8"/>
                    <a:pt x="24" y="3"/>
                    <a:pt x="26" y="1"/>
                  </a:cubicBezTo>
                  <a:cubicBezTo>
                    <a:pt x="28" y="0"/>
                    <a:pt x="31" y="4"/>
                    <a:pt x="33" y="7"/>
                  </a:cubicBezTo>
                  <a:cubicBezTo>
                    <a:pt x="34" y="9"/>
                    <a:pt x="35" y="10"/>
                    <a:pt x="36" y="12"/>
                  </a:cubicBezTo>
                  <a:cubicBezTo>
                    <a:pt x="37" y="14"/>
                    <a:pt x="38" y="15"/>
                    <a:pt x="39" y="17"/>
                  </a:cubicBezTo>
                  <a:cubicBezTo>
                    <a:pt x="40" y="18"/>
                    <a:pt x="41" y="19"/>
                    <a:pt x="42" y="20"/>
                  </a:cubicBezTo>
                  <a:cubicBezTo>
                    <a:pt x="45" y="21"/>
                    <a:pt x="48" y="23"/>
                    <a:pt x="51" y="25"/>
                  </a:cubicBezTo>
                  <a:cubicBezTo>
                    <a:pt x="52" y="25"/>
                    <a:pt x="52" y="25"/>
                    <a:pt x="53" y="25"/>
                  </a:cubicBezTo>
                  <a:cubicBezTo>
                    <a:pt x="54" y="26"/>
                    <a:pt x="62" y="22"/>
                    <a:pt x="63" y="22"/>
                  </a:cubicBezTo>
                  <a:cubicBezTo>
                    <a:pt x="63" y="22"/>
                    <a:pt x="64" y="26"/>
                    <a:pt x="64" y="31"/>
                  </a:cubicBezTo>
                  <a:cubicBezTo>
                    <a:pt x="63" y="34"/>
                    <a:pt x="62" y="39"/>
                    <a:pt x="62"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0" name="Freeform 135">
              <a:extLst>
                <a:ext uri="{FF2B5EF4-FFF2-40B4-BE49-F238E27FC236}">
                  <a16:creationId xmlns:a16="http://schemas.microsoft.com/office/drawing/2014/main" id="{955923E3-77A5-4CC0-A33D-42F89738689A}"/>
                </a:ext>
              </a:extLst>
            </p:cNvPr>
            <p:cNvSpPr>
              <a:spLocks/>
            </p:cNvSpPr>
            <p:nvPr/>
          </p:nvSpPr>
          <p:spPr bwMode="auto">
            <a:xfrm>
              <a:off x="3582" y="2219"/>
              <a:ext cx="463" cy="463"/>
            </a:xfrm>
            <a:custGeom>
              <a:avLst/>
              <a:gdLst>
                <a:gd name="T0" fmla="*/ 11 w 196"/>
                <a:gd name="T1" fmla="*/ 118 h 196"/>
                <a:gd name="T2" fmla="*/ 78 w 196"/>
                <a:gd name="T3" fmla="*/ 11 h 196"/>
                <a:gd name="T4" fmla="*/ 185 w 196"/>
                <a:gd name="T5" fmla="*/ 78 h 196"/>
                <a:gd name="T6" fmla="*/ 118 w 196"/>
                <a:gd name="T7" fmla="*/ 185 h 196"/>
                <a:gd name="T8" fmla="*/ 11 w 196"/>
                <a:gd name="T9" fmla="*/ 118 h 196"/>
              </a:gdLst>
              <a:ahLst/>
              <a:cxnLst>
                <a:cxn ang="0">
                  <a:pos x="T0" y="T1"/>
                </a:cxn>
                <a:cxn ang="0">
                  <a:pos x="T2" y="T3"/>
                </a:cxn>
                <a:cxn ang="0">
                  <a:pos x="T4" y="T5"/>
                </a:cxn>
                <a:cxn ang="0">
                  <a:pos x="T6" y="T7"/>
                </a:cxn>
                <a:cxn ang="0">
                  <a:pos x="T8" y="T9"/>
                </a:cxn>
              </a:cxnLst>
              <a:rect l="0" t="0" r="r" b="b"/>
              <a:pathLst>
                <a:path w="196" h="196">
                  <a:moveTo>
                    <a:pt x="11" y="118"/>
                  </a:moveTo>
                  <a:cubicBezTo>
                    <a:pt x="0" y="70"/>
                    <a:pt x="30" y="22"/>
                    <a:pt x="78" y="11"/>
                  </a:cubicBezTo>
                  <a:cubicBezTo>
                    <a:pt x="126" y="0"/>
                    <a:pt x="174" y="30"/>
                    <a:pt x="185" y="78"/>
                  </a:cubicBezTo>
                  <a:cubicBezTo>
                    <a:pt x="196" y="126"/>
                    <a:pt x="166" y="174"/>
                    <a:pt x="118" y="185"/>
                  </a:cubicBezTo>
                  <a:cubicBezTo>
                    <a:pt x="70" y="196"/>
                    <a:pt x="22" y="166"/>
                    <a:pt x="11" y="118"/>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1" name="Freeform 136">
              <a:extLst>
                <a:ext uri="{FF2B5EF4-FFF2-40B4-BE49-F238E27FC236}">
                  <a16:creationId xmlns:a16="http://schemas.microsoft.com/office/drawing/2014/main" id="{093795E9-5C36-482B-8E83-3F3AD9869774}"/>
                </a:ext>
              </a:extLst>
            </p:cNvPr>
            <p:cNvSpPr>
              <a:spLocks/>
            </p:cNvSpPr>
            <p:nvPr/>
          </p:nvSpPr>
          <p:spPr bwMode="auto">
            <a:xfrm>
              <a:off x="3651" y="2266"/>
              <a:ext cx="345" cy="397"/>
            </a:xfrm>
            <a:custGeom>
              <a:avLst/>
              <a:gdLst>
                <a:gd name="T0" fmla="*/ 24 w 146"/>
                <a:gd name="T1" fmla="*/ 155 h 168"/>
                <a:gd name="T2" fmla="*/ 16 w 146"/>
                <a:gd name="T3" fmla="*/ 125 h 168"/>
                <a:gd name="T4" fmla="*/ 12 w 146"/>
                <a:gd name="T5" fmla="*/ 112 h 168"/>
                <a:gd name="T6" fmla="*/ 9 w 146"/>
                <a:gd name="T7" fmla="*/ 89 h 168"/>
                <a:gd name="T8" fmla="*/ 9 w 146"/>
                <a:gd name="T9" fmla="*/ 80 h 168"/>
                <a:gd name="T10" fmla="*/ 8 w 146"/>
                <a:gd name="T11" fmla="*/ 67 h 168"/>
                <a:gd name="T12" fmla="*/ 7 w 146"/>
                <a:gd name="T13" fmla="*/ 55 h 168"/>
                <a:gd name="T14" fmla="*/ 5 w 146"/>
                <a:gd name="T15" fmla="*/ 47 h 168"/>
                <a:gd name="T16" fmla="*/ 4 w 146"/>
                <a:gd name="T17" fmla="*/ 36 h 168"/>
                <a:gd name="T18" fmla="*/ 14 w 146"/>
                <a:gd name="T19" fmla="*/ 41 h 168"/>
                <a:gd name="T20" fmla="*/ 21 w 146"/>
                <a:gd name="T21" fmla="*/ 57 h 168"/>
                <a:gd name="T22" fmla="*/ 24 w 146"/>
                <a:gd name="T23" fmla="*/ 71 h 168"/>
                <a:gd name="T24" fmla="*/ 30 w 146"/>
                <a:gd name="T25" fmla="*/ 78 h 168"/>
                <a:gd name="T26" fmla="*/ 42 w 146"/>
                <a:gd name="T27" fmla="*/ 66 h 168"/>
                <a:gd name="T28" fmla="*/ 50 w 146"/>
                <a:gd name="T29" fmla="*/ 53 h 168"/>
                <a:gd name="T30" fmla="*/ 59 w 146"/>
                <a:gd name="T31" fmla="*/ 33 h 168"/>
                <a:gd name="T32" fmla="*/ 68 w 146"/>
                <a:gd name="T33" fmla="*/ 19 h 168"/>
                <a:gd name="T34" fmla="*/ 84 w 146"/>
                <a:gd name="T35" fmla="*/ 4 h 168"/>
                <a:gd name="T36" fmla="*/ 79 w 146"/>
                <a:gd name="T37" fmla="*/ 26 h 168"/>
                <a:gd name="T38" fmla="*/ 73 w 146"/>
                <a:gd name="T39" fmla="*/ 40 h 168"/>
                <a:gd name="T40" fmla="*/ 67 w 146"/>
                <a:gd name="T41" fmla="*/ 58 h 168"/>
                <a:gd name="T42" fmla="*/ 71 w 146"/>
                <a:gd name="T43" fmla="*/ 63 h 168"/>
                <a:gd name="T44" fmla="*/ 89 w 146"/>
                <a:gd name="T45" fmla="*/ 47 h 168"/>
                <a:gd name="T46" fmla="*/ 98 w 146"/>
                <a:gd name="T47" fmla="*/ 40 h 168"/>
                <a:gd name="T48" fmla="*/ 105 w 146"/>
                <a:gd name="T49" fmla="*/ 35 h 168"/>
                <a:gd name="T50" fmla="*/ 126 w 146"/>
                <a:gd name="T51" fmla="*/ 26 h 168"/>
                <a:gd name="T52" fmla="*/ 113 w 146"/>
                <a:gd name="T53" fmla="*/ 45 h 168"/>
                <a:gd name="T54" fmla="*/ 98 w 146"/>
                <a:gd name="T55" fmla="*/ 59 h 168"/>
                <a:gd name="T56" fmla="*/ 82 w 146"/>
                <a:gd name="T57" fmla="*/ 74 h 168"/>
                <a:gd name="T58" fmla="*/ 87 w 146"/>
                <a:gd name="T59" fmla="*/ 76 h 168"/>
                <a:gd name="T60" fmla="*/ 100 w 146"/>
                <a:gd name="T61" fmla="*/ 67 h 168"/>
                <a:gd name="T62" fmla="*/ 117 w 146"/>
                <a:gd name="T63" fmla="*/ 58 h 168"/>
                <a:gd name="T64" fmla="*/ 140 w 146"/>
                <a:gd name="T65" fmla="*/ 49 h 168"/>
                <a:gd name="T66" fmla="*/ 125 w 146"/>
                <a:gd name="T67" fmla="*/ 68 h 168"/>
                <a:gd name="T68" fmla="*/ 110 w 146"/>
                <a:gd name="T69" fmla="*/ 79 h 168"/>
                <a:gd name="T70" fmla="*/ 91 w 146"/>
                <a:gd name="T71" fmla="*/ 91 h 168"/>
                <a:gd name="T72" fmla="*/ 96 w 146"/>
                <a:gd name="T73" fmla="*/ 94 h 168"/>
                <a:gd name="T74" fmla="*/ 107 w 146"/>
                <a:gd name="T75" fmla="*/ 92 h 168"/>
                <a:gd name="T76" fmla="*/ 120 w 146"/>
                <a:gd name="T77" fmla="*/ 89 h 168"/>
                <a:gd name="T78" fmla="*/ 142 w 146"/>
                <a:gd name="T79" fmla="*/ 88 h 168"/>
                <a:gd name="T80" fmla="*/ 124 w 146"/>
                <a:gd name="T81" fmla="*/ 101 h 168"/>
                <a:gd name="T82" fmla="*/ 109 w 146"/>
                <a:gd name="T83" fmla="*/ 105 h 168"/>
                <a:gd name="T84" fmla="*/ 94 w 146"/>
                <a:gd name="T85" fmla="*/ 111 h 168"/>
                <a:gd name="T86" fmla="*/ 85 w 146"/>
                <a:gd name="T87" fmla="*/ 117 h 168"/>
                <a:gd name="T88" fmla="*/ 68 w 146"/>
                <a:gd name="T89" fmla="*/ 137 h 168"/>
                <a:gd name="T90" fmla="*/ 65 w 146"/>
                <a:gd name="T91" fmla="*/ 140 h 168"/>
                <a:gd name="T92" fmla="*/ 68 w 146"/>
                <a:gd name="T93" fmla="*/ 167 h 168"/>
                <a:gd name="T94" fmla="*/ 44 w 146"/>
                <a:gd name="T95" fmla="*/ 164 h 168"/>
                <a:gd name="T96" fmla="*/ 24 w 146"/>
                <a:gd name="T97" fmla="*/ 15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168">
                  <a:moveTo>
                    <a:pt x="24" y="155"/>
                  </a:moveTo>
                  <a:cubicBezTo>
                    <a:pt x="23" y="149"/>
                    <a:pt x="16" y="131"/>
                    <a:pt x="16" y="125"/>
                  </a:cubicBezTo>
                  <a:cubicBezTo>
                    <a:pt x="16" y="125"/>
                    <a:pt x="12" y="116"/>
                    <a:pt x="12" y="112"/>
                  </a:cubicBezTo>
                  <a:cubicBezTo>
                    <a:pt x="12" y="104"/>
                    <a:pt x="9" y="93"/>
                    <a:pt x="9" y="89"/>
                  </a:cubicBezTo>
                  <a:cubicBezTo>
                    <a:pt x="8" y="84"/>
                    <a:pt x="9" y="85"/>
                    <a:pt x="9" y="80"/>
                  </a:cubicBezTo>
                  <a:cubicBezTo>
                    <a:pt x="9" y="75"/>
                    <a:pt x="8" y="73"/>
                    <a:pt x="8" y="67"/>
                  </a:cubicBezTo>
                  <a:cubicBezTo>
                    <a:pt x="8" y="63"/>
                    <a:pt x="7" y="59"/>
                    <a:pt x="7" y="55"/>
                  </a:cubicBezTo>
                  <a:cubicBezTo>
                    <a:pt x="7" y="52"/>
                    <a:pt x="6" y="50"/>
                    <a:pt x="5" y="47"/>
                  </a:cubicBezTo>
                  <a:cubicBezTo>
                    <a:pt x="4" y="43"/>
                    <a:pt x="0" y="38"/>
                    <a:pt x="4" y="36"/>
                  </a:cubicBezTo>
                  <a:cubicBezTo>
                    <a:pt x="7" y="35"/>
                    <a:pt x="12" y="38"/>
                    <a:pt x="14" y="41"/>
                  </a:cubicBezTo>
                  <a:cubicBezTo>
                    <a:pt x="17" y="45"/>
                    <a:pt x="20" y="48"/>
                    <a:pt x="21" y="57"/>
                  </a:cubicBezTo>
                  <a:cubicBezTo>
                    <a:pt x="23" y="61"/>
                    <a:pt x="24" y="66"/>
                    <a:pt x="24" y="71"/>
                  </a:cubicBezTo>
                  <a:cubicBezTo>
                    <a:pt x="24" y="71"/>
                    <a:pt x="25" y="78"/>
                    <a:pt x="30" y="78"/>
                  </a:cubicBezTo>
                  <a:cubicBezTo>
                    <a:pt x="33" y="78"/>
                    <a:pt x="39" y="71"/>
                    <a:pt x="42" y="66"/>
                  </a:cubicBezTo>
                  <a:cubicBezTo>
                    <a:pt x="45" y="61"/>
                    <a:pt x="47" y="57"/>
                    <a:pt x="50" y="53"/>
                  </a:cubicBezTo>
                  <a:cubicBezTo>
                    <a:pt x="53" y="46"/>
                    <a:pt x="55" y="40"/>
                    <a:pt x="59" y="33"/>
                  </a:cubicBezTo>
                  <a:cubicBezTo>
                    <a:pt x="62" y="27"/>
                    <a:pt x="66" y="23"/>
                    <a:pt x="68" y="19"/>
                  </a:cubicBezTo>
                  <a:cubicBezTo>
                    <a:pt x="73" y="10"/>
                    <a:pt x="78" y="0"/>
                    <a:pt x="84" y="4"/>
                  </a:cubicBezTo>
                  <a:cubicBezTo>
                    <a:pt x="86" y="4"/>
                    <a:pt x="91" y="6"/>
                    <a:pt x="79" y="26"/>
                  </a:cubicBezTo>
                  <a:cubicBezTo>
                    <a:pt x="78" y="30"/>
                    <a:pt x="76" y="35"/>
                    <a:pt x="73" y="40"/>
                  </a:cubicBezTo>
                  <a:cubicBezTo>
                    <a:pt x="71" y="47"/>
                    <a:pt x="67" y="52"/>
                    <a:pt x="67" y="58"/>
                  </a:cubicBezTo>
                  <a:cubicBezTo>
                    <a:pt x="66" y="60"/>
                    <a:pt x="69" y="63"/>
                    <a:pt x="71" y="63"/>
                  </a:cubicBezTo>
                  <a:cubicBezTo>
                    <a:pt x="73" y="63"/>
                    <a:pt x="82" y="51"/>
                    <a:pt x="89" y="47"/>
                  </a:cubicBezTo>
                  <a:cubicBezTo>
                    <a:pt x="94" y="44"/>
                    <a:pt x="93" y="44"/>
                    <a:pt x="98" y="40"/>
                  </a:cubicBezTo>
                  <a:cubicBezTo>
                    <a:pt x="99" y="39"/>
                    <a:pt x="103" y="36"/>
                    <a:pt x="105" y="35"/>
                  </a:cubicBezTo>
                  <a:cubicBezTo>
                    <a:pt x="112" y="29"/>
                    <a:pt x="120" y="19"/>
                    <a:pt x="126" y="26"/>
                  </a:cubicBezTo>
                  <a:cubicBezTo>
                    <a:pt x="133" y="33"/>
                    <a:pt x="118" y="40"/>
                    <a:pt x="113" y="45"/>
                  </a:cubicBezTo>
                  <a:cubicBezTo>
                    <a:pt x="107" y="50"/>
                    <a:pt x="103" y="56"/>
                    <a:pt x="98" y="59"/>
                  </a:cubicBezTo>
                  <a:cubicBezTo>
                    <a:pt x="94" y="62"/>
                    <a:pt x="92" y="66"/>
                    <a:pt x="82" y="74"/>
                  </a:cubicBezTo>
                  <a:cubicBezTo>
                    <a:pt x="83" y="74"/>
                    <a:pt x="81" y="75"/>
                    <a:pt x="87" y="76"/>
                  </a:cubicBezTo>
                  <a:cubicBezTo>
                    <a:pt x="87" y="76"/>
                    <a:pt x="93" y="71"/>
                    <a:pt x="100" y="67"/>
                  </a:cubicBezTo>
                  <a:cubicBezTo>
                    <a:pt x="106" y="64"/>
                    <a:pt x="112" y="61"/>
                    <a:pt x="117" y="58"/>
                  </a:cubicBezTo>
                  <a:cubicBezTo>
                    <a:pt x="128" y="52"/>
                    <a:pt x="134" y="42"/>
                    <a:pt x="140" y="49"/>
                  </a:cubicBezTo>
                  <a:cubicBezTo>
                    <a:pt x="146" y="56"/>
                    <a:pt x="131" y="63"/>
                    <a:pt x="125" y="68"/>
                  </a:cubicBezTo>
                  <a:cubicBezTo>
                    <a:pt x="116" y="75"/>
                    <a:pt x="115" y="75"/>
                    <a:pt x="110" y="79"/>
                  </a:cubicBezTo>
                  <a:cubicBezTo>
                    <a:pt x="104" y="82"/>
                    <a:pt x="97" y="86"/>
                    <a:pt x="91" y="91"/>
                  </a:cubicBezTo>
                  <a:cubicBezTo>
                    <a:pt x="92" y="93"/>
                    <a:pt x="94" y="94"/>
                    <a:pt x="96" y="94"/>
                  </a:cubicBezTo>
                  <a:cubicBezTo>
                    <a:pt x="99" y="94"/>
                    <a:pt x="105" y="92"/>
                    <a:pt x="107" y="92"/>
                  </a:cubicBezTo>
                  <a:cubicBezTo>
                    <a:pt x="111" y="91"/>
                    <a:pt x="116" y="90"/>
                    <a:pt x="120" y="89"/>
                  </a:cubicBezTo>
                  <a:cubicBezTo>
                    <a:pt x="124" y="89"/>
                    <a:pt x="139" y="80"/>
                    <a:pt x="142" y="88"/>
                  </a:cubicBezTo>
                  <a:cubicBezTo>
                    <a:pt x="144" y="94"/>
                    <a:pt x="131" y="98"/>
                    <a:pt x="124" y="101"/>
                  </a:cubicBezTo>
                  <a:cubicBezTo>
                    <a:pt x="118" y="102"/>
                    <a:pt x="114" y="104"/>
                    <a:pt x="109" y="105"/>
                  </a:cubicBezTo>
                  <a:cubicBezTo>
                    <a:pt x="105" y="107"/>
                    <a:pt x="100" y="108"/>
                    <a:pt x="94" y="111"/>
                  </a:cubicBezTo>
                  <a:cubicBezTo>
                    <a:pt x="91" y="112"/>
                    <a:pt x="87" y="115"/>
                    <a:pt x="85" y="117"/>
                  </a:cubicBezTo>
                  <a:cubicBezTo>
                    <a:pt x="80" y="123"/>
                    <a:pt x="74" y="130"/>
                    <a:pt x="68" y="137"/>
                  </a:cubicBezTo>
                  <a:cubicBezTo>
                    <a:pt x="66" y="138"/>
                    <a:pt x="66" y="139"/>
                    <a:pt x="65" y="140"/>
                  </a:cubicBezTo>
                  <a:cubicBezTo>
                    <a:pt x="64" y="143"/>
                    <a:pt x="68" y="165"/>
                    <a:pt x="68" y="167"/>
                  </a:cubicBezTo>
                  <a:cubicBezTo>
                    <a:pt x="68" y="168"/>
                    <a:pt x="56" y="167"/>
                    <a:pt x="44" y="164"/>
                  </a:cubicBezTo>
                  <a:cubicBezTo>
                    <a:pt x="35" y="162"/>
                    <a:pt x="24" y="156"/>
                    <a:pt x="24"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2" name="Freeform 137">
              <a:extLst>
                <a:ext uri="{FF2B5EF4-FFF2-40B4-BE49-F238E27FC236}">
                  <a16:creationId xmlns:a16="http://schemas.microsoft.com/office/drawing/2014/main" id="{C6F93EB0-D379-46F1-B604-3830E3E231DD}"/>
                </a:ext>
              </a:extLst>
            </p:cNvPr>
            <p:cNvSpPr>
              <a:spLocks/>
            </p:cNvSpPr>
            <p:nvPr/>
          </p:nvSpPr>
          <p:spPr bwMode="auto">
            <a:xfrm>
              <a:off x="3204" y="2630"/>
              <a:ext cx="520" cy="520"/>
            </a:xfrm>
            <a:custGeom>
              <a:avLst/>
              <a:gdLst>
                <a:gd name="T0" fmla="*/ 102 w 220"/>
                <a:gd name="T1" fmla="*/ 216 h 220"/>
                <a:gd name="T2" fmla="*/ 4 w 220"/>
                <a:gd name="T3" fmla="*/ 102 h 220"/>
                <a:gd name="T4" fmla="*/ 118 w 220"/>
                <a:gd name="T5" fmla="*/ 4 h 220"/>
                <a:gd name="T6" fmla="*/ 216 w 220"/>
                <a:gd name="T7" fmla="*/ 118 h 220"/>
                <a:gd name="T8" fmla="*/ 102 w 220"/>
                <a:gd name="T9" fmla="*/ 216 h 220"/>
              </a:gdLst>
              <a:ahLst/>
              <a:cxnLst>
                <a:cxn ang="0">
                  <a:pos x="T0" y="T1"/>
                </a:cxn>
                <a:cxn ang="0">
                  <a:pos x="T2" y="T3"/>
                </a:cxn>
                <a:cxn ang="0">
                  <a:pos x="T4" y="T5"/>
                </a:cxn>
                <a:cxn ang="0">
                  <a:pos x="T6" y="T7"/>
                </a:cxn>
                <a:cxn ang="0">
                  <a:pos x="T8" y="T9"/>
                </a:cxn>
              </a:cxnLst>
              <a:rect l="0" t="0" r="r" b="b"/>
              <a:pathLst>
                <a:path w="220" h="220">
                  <a:moveTo>
                    <a:pt x="102" y="216"/>
                  </a:moveTo>
                  <a:cubicBezTo>
                    <a:pt x="44" y="212"/>
                    <a:pt x="0" y="161"/>
                    <a:pt x="4" y="102"/>
                  </a:cubicBezTo>
                  <a:cubicBezTo>
                    <a:pt x="9" y="44"/>
                    <a:pt x="60" y="0"/>
                    <a:pt x="118" y="4"/>
                  </a:cubicBezTo>
                  <a:cubicBezTo>
                    <a:pt x="176" y="9"/>
                    <a:pt x="220" y="60"/>
                    <a:pt x="216" y="118"/>
                  </a:cubicBezTo>
                  <a:cubicBezTo>
                    <a:pt x="212" y="176"/>
                    <a:pt x="161" y="220"/>
                    <a:pt x="102" y="216"/>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3" name="Freeform 138">
              <a:extLst>
                <a:ext uri="{FF2B5EF4-FFF2-40B4-BE49-F238E27FC236}">
                  <a16:creationId xmlns:a16="http://schemas.microsoft.com/office/drawing/2014/main" id="{FC541120-F55A-406A-B57B-9E952D8D8F59}"/>
                </a:ext>
              </a:extLst>
            </p:cNvPr>
            <p:cNvSpPr>
              <a:spLocks/>
            </p:cNvSpPr>
            <p:nvPr/>
          </p:nvSpPr>
          <p:spPr bwMode="auto">
            <a:xfrm>
              <a:off x="3263" y="2666"/>
              <a:ext cx="440" cy="411"/>
            </a:xfrm>
            <a:custGeom>
              <a:avLst/>
              <a:gdLst>
                <a:gd name="T0" fmla="*/ 157 w 186"/>
                <a:gd name="T1" fmla="*/ 173 h 174"/>
                <a:gd name="T2" fmla="*/ 120 w 186"/>
                <a:gd name="T3" fmla="*/ 172 h 174"/>
                <a:gd name="T4" fmla="*/ 104 w 186"/>
                <a:gd name="T5" fmla="*/ 171 h 174"/>
                <a:gd name="T6" fmla="*/ 77 w 186"/>
                <a:gd name="T7" fmla="*/ 167 h 174"/>
                <a:gd name="T8" fmla="*/ 66 w 186"/>
                <a:gd name="T9" fmla="*/ 164 h 174"/>
                <a:gd name="T10" fmla="*/ 51 w 186"/>
                <a:gd name="T11" fmla="*/ 160 h 174"/>
                <a:gd name="T12" fmla="*/ 37 w 186"/>
                <a:gd name="T13" fmla="*/ 157 h 174"/>
                <a:gd name="T14" fmla="*/ 28 w 186"/>
                <a:gd name="T15" fmla="*/ 157 h 174"/>
                <a:gd name="T16" fmla="*/ 15 w 186"/>
                <a:gd name="T17" fmla="*/ 155 h 174"/>
                <a:gd name="T18" fmla="*/ 24 w 186"/>
                <a:gd name="T19" fmla="*/ 144 h 174"/>
                <a:gd name="T20" fmla="*/ 44 w 186"/>
                <a:gd name="T21" fmla="*/ 142 h 174"/>
                <a:gd name="T22" fmla="*/ 61 w 186"/>
                <a:gd name="T23" fmla="*/ 143 h 174"/>
                <a:gd name="T24" fmla="*/ 71 w 186"/>
                <a:gd name="T25" fmla="*/ 139 h 174"/>
                <a:gd name="T26" fmla="*/ 62 w 186"/>
                <a:gd name="T27" fmla="*/ 122 h 174"/>
                <a:gd name="T28" fmla="*/ 50 w 186"/>
                <a:gd name="T29" fmla="*/ 108 h 174"/>
                <a:gd name="T30" fmla="*/ 31 w 186"/>
                <a:gd name="T31" fmla="*/ 91 h 174"/>
                <a:gd name="T32" fmla="*/ 18 w 186"/>
                <a:gd name="T33" fmla="*/ 76 h 174"/>
                <a:gd name="T34" fmla="*/ 6 w 186"/>
                <a:gd name="T35" fmla="*/ 51 h 174"/>
                <a:gd name="T36" fmla="*/ 29 w 186"/>
                <a:gd name="T37" fmla="*/ 65 h 174"/>
                <a:gd name="T38" fmla="*/ 44 w 186"/>
                <a:gd name="T39" fmla="*/ 77 h 174"/>
                <a:gd name="T40" fmla="*/ 61 w 186"/>
                <a:gd name="T41" fmla="*/ 90 h 174"/>
                <a:gd name="T42" fmla="*/ 69 w 186"/>
                <a:gd name="T43" fmla="*/ 88 h 174"/>
                <a:gd name="T44" fmla="*/ 57 w 186"/>
                <a:gd name="T45" fmla="*/ 61 h 174"/>
                <a:gd name="T46" fmla="*/ 52 w 186"/>
                <a:gd name="T47" fmla="*/ 49 h 174"/>
                <a:gd name="T48" fmla="*/ 48 w 186"/>
                <a:gd name="T49" fmla="*/ 39 h 174"/>
                <a:gd name="T50" fmla="*/ 45 w 186"/>
                <a:gd name="T51" fmla="*/ 12 h 174"/>
                <a:gd name="T52" fmla="*/ 63 w 186"/>
                <a:gd name="T53" fmla="*/ 34 h 174"/>
                <a:gd name="T54" fmla="*/ 74 w 186"/>
                <a:gd name="T55" fmla="*/ 55 h 174"/>
                <a:gd name="T56" fmla="*/ 85 w 186"/>
                <a:gd name="T57" fmla="*/ 79 h 174"/>
                <a:gd name="T58" fmla="*/ 89 w 186"/>
                <a:gd name="T59" fmla="*/ 74 h 174"/>
                <a:gd name="T60" fmla="*/ 84 w 186"/>
                <a:gd name="T61" fmla="*/ 55 h 174"/>
                <a:gd name="T62" fmla="*/ 79 w 186"/>
                <a:gd name="T63" fmla="*/ 33 h 174"/>
                <a:gd name="T64" fmla="*/ 77 w 186"/>
                <a:gd name="T65" fmla="*/ 5 h 174"/>
                <a:gd name="T66" fmla="*/ 93 w 186"/>
                <a:gd name="T67" fmla="*/ 28 h 174"/>
                <a:gd name="T68" fmla="*/ 100 w 186"/>
                <a:gd name="T69" fmla="*/ 49 h 174"/>
                <a:gd name="T70" fmla="*/ 108 w 186"/>
                <a:gd name="T71" fmla="*/ 74 h 174"/>
                <a:gd name="T72" fmla="*/ 113 w 186"/>
                <a:gd name="T73" fmla="*/ 70 h 174"/>
                <a:gd name="T74" fmla="*/ 114 w 186"/>
                <a:gd name="T75" fmla="*/ 56 h 174"/>
                <a:gd name="T76" fmla="*/ 116 w 186"/>
                <a:gd name="T77" fmla="*/ 41 h 174"/>
                <a:gd name="T78" fmla="*/ 122 w 186"/>
                <a:gd name="T79" fmla="*/ 16 h 174"/>
                <a:gd name="T80" fmla="*/ 130 w 186"/>
                <a:gd name="T81" fmla="*/ 41 h 174"/>
                <a:gd name="T82" fmla="*/ 130 w 186"/>
                <a:gd name="T83" fmla="*/ 59 h 174"/>
                <a:gd name="T84" fmla="*/ 131 w 186"/>
                <a:gd name="T85" fmla="*/ 78 h 174"/>
                <a:gd name="T86" fmla="*/ 135 w 186"/>
                <a:gd name="T87" fmla="*/ 90 h 174"/>
                <a:gd name="T88" fmla="*/ 151 w 186"/>
                <a:gd name="T89" fmla="*/ 117 h 174"/>
                <a:gd name="T90" fmla="*/ 155 w 186"/>
                <a:gd name="T91" fmla="*/ 121 h 174"/>
                <a:gd name="T92" fmla="*/ 186 w 186"/>
                <a:gd name="T93" fmla="*/ 127 h 174"/>
                <a:gd name="T94" fmla="*/ 174 w 186"/>
                <a:gd name="T95" fmla="*/ 153 h 174"/>
                <a:gd name="T96" fmla="*/ 157 w 186"/>
                <a:gd name="T9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 h="174">
                  <a:moveTo>
                    <a:pt x="157" y="173"/>
                  </a:moveTo>
                  <a:cubicBezTo>
                    <a:pt x="149" y="172"/>
                    <a:pt x="126" y="174"/>
                    <a:pt x="120" y="172"/>
                  </a:cubicBezTo>
                  <a:cubicBezTo>
                    <a:pt x="120" y="172"/>
                    <a:pt x="109" y="173"/>
                    <a:pt x="104" y="171"/>
                  </a:cubicBezTo>
                  <a:cubicBezTo>
                    <a:pt x="95" y="169"/>
                    <a:pt x="81" y="168"/>
                    <a:pt x="77" y="167"/>
                  </a:cubicBezTo>
                  <a:cubicBezTo>
                    <a:pt x="71" y="166"/>
                    <a:pt x="71" y="166"/>
                    <a:pt x="66" y="164"/>
                  </a:cubicBezTo>
                  <a:cubicBezTo>
                    <a:pt x="61" y="162"/>
                    <a:pt x="58" y="162"/>
                    <a:pt x="51" y="160"/>
                  </a:cubicBezTo>
                  <a:cubicBezTo>
                    <a:pt x="47" y="159"/>
                    <a:pt x="42" y="158"/>
                    <a:pt x="37" y="157"/>
                  </a:cubicBezTo>
                  <a:cubicBezTo>
                    <a:pt x="34" y="157"/>
                    <a:pt x="31" y="157"/>
                    <a:pt x="28" y="157"/>
                  </a:cubicBezTo>
                  <a:cubicBezTo>
                    <a:pt x="23" y="157"/>
                    <a:pt x="15" y="159"/>
                    <a:pt x="15" y="155"/>
                  </a:cubicBezTo>
                  <a:cubicBezTo>
                    <a:pt x="14" y="150"/>
                    <a:pt x="20" y="146"/>
                    <a:pt x="24" y="144"/>
                  </a:cubicBezTo>
                  <a:cubicBezTo>
                    <a:pt x="30" y="142"/>
                    <a:pt x="34" y="140"/>
                    <a:pt x="44" y="142"/>
                  </a:cubicBezTo>
                  <a:cubicBezTo>
                    <a:pt x="50" y="142"/>
                    <a:pt x="56" y="142"/>
                    <a:pt x="61" y="143"/>
                  </a:cubicBezTo>
                  <a:cubicBezTo>
                    <a:pt x="61" y="143"/>
                    <a:pt x="70" y="145"/>
                    <a:pt x="71" y="139"/>
                  </a:cubicBezTo>
                  <a:cubicBezTo>
                    <a:pt x="72" y="135"/>
                    <a:pt x="66" y="127"/>
                    <a:pt x="62" y="122"/>
                  </a:cubicBezTo>
                  <a:cubicBezTo>
                    <a:pt x="58" y="117"/>
                    <a:pt x="54" y="113"/>
                    <a:pt x="50" y="108"/>
                  </a:cubicBezTo>
                  <a:cubicBezTo>
                    <a:pt x="44" y="102"/>
                    <a:pt x="37" y="97"/>
                    <a:pt x="31" y="91"/>
                  </a:cubicBezTo>
                  <a:cubicBezTo>
                    <a:pt x="25" y="85"/>
                    <a:pt x="22" y="79"/>
                    <a:pt x="18" y="76"/>
                  </a:cubicBezTo>
                  <a:cubicBezTo>
                    <a:pt x="9" y="66"/>
                    <a:pt x="0" y="58"/>
                    <a:pt x="6" y="51"/>
                  </a:cubicBezTo>
                  <a:cubicBezTo>
                    <a:pt x="7" y="50"/>
                    <a:pt x="11" y="44"/>
                    <a:pt x="29" y="65"/>
                  </a:cubicBezTo>
                  <a:cubicBezTo>
                    <a:pt x="33" y="68"/>
                    <a:pt x="38" y="72"/>
                    <a:pt x="44" y="77"/>
                  </a:cubicBezTo>
                  <a:cubicBezTo>
                    <a:pt x="50" y="82"/>
                    <a:pt x="55" y="88"/>
                    <a:pt x="61" y="90"/>
                  </a:cubicBezTo>
                  <a:cubicBezTo>
                    <a:pt x="64" y="92"/>
                    <a:pt x="68" y="90"/>
                    <a:pt x="69" y="88"/>
                  </a:cubicBezTo>
                  <a:cubicBezTo>
                    <a:pt x="69" y="86"/>
                    <a:pt x="60" y="71"/>
                    <a:pt x="57" y="61"/>
                  </a:cubicBezTo>
                  <a:cubicBezTo>
                    <a:pt x="55" y="55"/>
                    <a:pt x="54" y="56"/>
                    <a:pt x="52" y="49"/>
                  </a:cubicBezTo>
                  <a:cubicBezTo>
                    <a:pt x="51" y="47"/>
                    <a:pt x="49" y="42"/>
                    <a:pt x="48" y="39"/>
                  </a:cubicBezTo>
                  <a:cubicBezTo>
                    <a:pt x="45" y="29"/>
                    <a:pt x="36" y="17"/>
                    <a:pt x="45" y="12"/>
                  </a:cubicBezTo>
                  <a:cubicBezTo>
                    <a:pt x="56" y="7"/>
                    <a:pt x="59" y="25"/>
                    <a:pt x="63" y="34"/>
                  </a:cubicBezTo>
                  <a:cubicBezTo>
                    <a:pt x="67" y="42"/>
                    <a:pt x="71" y="49"/>
                    <a:pt x="74" y="55"/>
                  </a:cubicBezTo>
                  <a:cubicBezTo>
                    <a:pt x="76" y="61"/>
                    <a:pt x="79" y="65"/>
                    <a:pt x="85" y="79"/>
                  </a:cubicBezTo>
                  <a:cubicBezTo>
                    <a:pt x="86" y="78"/>
                    <a:pt x="86" y="80"/>
                    <a:pt x="89" y="74"/>
                  </a:cubicBezTo>
                  <a:cubicBezTo>
                    <a:pt x="89" y="74"/>
                    <a:pt x="86" y="66"/>
                    <a:pt x="84" y="55"/>
                  </a:cubicBezTo>
                  <a:cubicBezTo>
                    <a:pt x="82" y="49"/>
                    <a:pt x="80" y="40"/>
                    <a:pt x="79" y="33"/>
                  </a:cubicBezTo>
                  <a:cubicBezTo>
                    <a:pt x="76" y="19"/>
                    <a:pt x="67" y="8"/>
                    <a:pt x="77" y="5"/>
                  </a:cubicBezTo>
                  <a:cubicBezTo>
                    <a:pt x="87" y="0"/>
                    <a:pt x="89" y="19"/>
                    <a:pt x="93" y="28"/>
                  </a:cubicBezTo>
                  <a:cubicBezTo>
                    <a:pt x="98" y="41"/>
                    <a:pt x="98" y="41"/>
                    <a:pt x="100" y="49"/>
                  </a:cubicBezTo>
                  <a:cubicBezTo>
                    <a:pt x="102" y="56"/>
                    <a:pt x="104" y="66"/>
                    <a:pt x="108" y="74"/>
                  </a:cubicBezTo>
                  <a:cubicBezTo>
                    <a:pt x="110" y="74"/>
                    <a:pt x="112" y="72"/>
                    <a:pt x="113" y="70"/>
                  </a:cubicBezTo>
                  <a:cubicBezTo>
                    <a:pt x="113" y="67"/>
                    <a:pt x="114" y="59"/>
                    <a:pt x="114" y="56"/>
                  </a:cubicBezTo>
                  <a:cubicBezTo>
                    <a:pt x="115" y="52"/>
                    <a:pt x="115" y="46"/>
                    <a:pt x="116" y="41"/>
                  </a:cubicBezTo>
                  <a:cubicBezTo>
                    <a:pt x="116" y="36"/>
                    <a:pt x="112" y="16"/>
                    <a:pt x="122" y="16"/>
                  </a:cubicBezTo>
                  <a:cubicBezTo>
                    <a:pt x="129" y="15"/>
                    <a:pt x="130" y="31"/>
                    <a:pt x="130" y="41"/>
                  </a:cubicBezTo>
                  <a:cubicBezTo>
                    <a:pt x="130" y="47"/>
                    <a:pt x="131" y="53"/>
                    <a:pt x="130" y="59"/>
                  </a:cubicBezTo>
                  <a:cubicBezTo>
                    <a:pt x="130" y="65"/>
                    <a:pt x="130" y="71"/>
                    <a:pt x="131" y="78"/>
                  </a:cubicBezTo>
                  <a:cubicBezTo>
                    <a:pt x="132" y="82"/>
                    <a:pt x="134" y="87"/>
                    <a:pt x="135" y="90"/>
                  </a:cubicBezTo>
                  <a:cubicBezTo>
                    <a:pt x="140" y="99"/>
                    <a:pt x="146" y="108"/>
                    <a:pt x="151" y="117"/>
                  </a:cubicBezTo>
                  <a:cubicBezTo>
                    <a:pt x="153" y="119"/>
                    <a:pt x="153" y="119"/>
                    <a:pt x="155" y="121"/>
                  </a:cubicBezTo>
                  <a:cubicBezTo>
                    <a:pt x="157" y="124"/>
                    <a:pt x="184" y="127"/>
                    <a:pt x="186" y="127"/>
                  </a:cubicBezTo>
                  <a:cubicBezTo>
                    <a:pt x="186" y="127"/>
                    <a:pt x="182" y="141"/>
                    <a:pt x="174" y="153"/>
                  </a:cubicBezTo>
                  <a:cubicBezTo>
                    <a:pt x="168" y="162"/>
                    <a:pt x="157" y="174"/>
                    <a:pt x="157" y="1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4" name="Freeform 139">
              <a:extLst>
                <a:ext uri="{FF2B5EF4-FFF2-40B4-BE49-F238E27FC236}">
                  <a16:creationId xmlns:a16="http://schemas.microsoft.com/office/drawing/2014/main" id="{F1A00F55-F533-4277-915B-DF930286C3B0}"/>
                </a:ext>
              </a:extLst>
            </p:cNvPr>
            <p:cNvSpPr>
              <a:spLocks/>
            </p:cNvSpPr>
            <p:nvPr/>
          </p:nvSpPr>
          <p:spPr bwMode="auto">
            <a:xfrm>
              <a:off x="2665" y="-577"/>
              <a:ext cx="565" cy="565"/>
            </a:xfrm>
            <a:custGeom>
              <a:avLst/>
              <a:gdLst>
                <a:gd name="T0" fmla="*/ 19 w 239"/>
                <a:gd name="T1" fmla="*/ 154 h 239"/>
                <a:gd name="T2" fmla="*/ 84 w 239"/>
                <a:gd name="T3" fmla="*/ 19 h 239"/>
                <a:gd name="T4" fmla="*/ 219 w 239"/>
                <a:gd name="T5" fmla="*/ 84 h 239"/>
                <a:gd name="T6" fmla="*/ 154 w 239"/>
                <a:gd name="T7" fmla="*/ 219 h 239"/>
                <a:gd name="T8" fmla="*/ 19 w 239"/>
                <a:gd name="T9" fmla="*/ 154 h 239"/>
              </a:gdLst>
              <a:ahLst/>
              <a:cxnLst>
                <a:cxn ang="0">
                  <a:pos x="T0" y="T1"/>
                </a:cxn>
                <a:cxn ang="0">
                  <a:pos x="T2" y="T3"/>
                </a:cxn>
                <a:cxn ang="0">
                  <a:pos x="T4" y="T5"/>
                </a:cxn>
                <a:cxn ang="0">
                  <a:pos x="T6" y="T7"/>
                </a:cxn>
                <a:cxn ang="0">
                  <a:pos x="T8" y="T9"/>
                </a:cxn>
              </a:cxnLst>
              <a:rect l="0" t="0" r="r" b="b"/>
              <a:pathLst>
                <a:path w="239" h="239">
                  <a:moveTo>
                    <a:pt x="19" y="154"/>
                  </a:moveTo>
                  <a:cubicBezTo>
                    <a:pt x="0" y="98"/>
                    <a:pt x="29" y="38"/>
                    <a:pt x="84" y="19"/>
                  </a:cubicBezTo>
                  <a:cubicBezTo>
                    <a:pt x="140" y="0"/>
                    <a:pt x="200" y="29"/>
                    <a:pt x="219" y="84"/>
                  </a:cubicBezTo>
                  <a:cubicBezTo>
                    <a:pt x="239" y="140"/>
                    <a:pt x="209" y="200"/>
                    <a:pt x="154" y="219"/>
                  </a:cubicBezTo>
                  <a:cubicBezTo>
                    <a:pt x="98" y="239"/>
                    <a:pt x="38" y="209"/>
                    <a:pt x="19" y="154"/>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5" name="Freeform 140">
              <a:extLst>
                <a:ext uri="{FF2B5EF4-FFF2-40B4-BE49-F238E27FC236}">
                  <a16:creationId xmlns:a16="http://schemas.microsoft.com/office/drawing/2014/main" id="{87278102-09A4-4C90-9641-5A2F9533BB5B}"/>
                </a:ext>
              </a:extLst>
            </p:cNvPr>
            <p:cNvSpPr>
              <a:spLocks/>
            </p:cNvSpPr>
            <p:nvPr/>
          </p:nvSpPr>
          <p:spPr bwMode="auto">
            <a:xfrm>
              <a:off x="2743" y="-516"/>
              <a:ext cx="418" cy="475"/>
            </a:xfrm>
            <a:custGeom>
              <a:avLst/>
              <a:gdLst>
                <a:gd name="T0" fmla="*/ 43 w 177"/>
                <a:gd name="T1" fmla="*/ 190 h 201"/>
                <a:gd name="T2" fmla="*/ 30 w 177"/>
                <a:gd name="T3" fmla="*/ 156 h 201"/>
                <a:gd name="T4" fmla="*/ 24 w 177"/>
                <a:gd name="T5" fmla="*/ 141 h 201"/>
                <a:gd name="T6" fmla="*/ 17 w 177"/>
                <a:gd name="T7" fmla="*/ 114 h 201"/>
                <a:gd name="T8" fmla="*/ 15 w 177"/>
                <a:gd name="T9" fmla="*/ 103 h 201"/>
                <a:gd name="T10" fmla="*/ 13 w 177"/>
                <a:gd name="T11" fmla="*/ 88 h 201"/>
                <a:gd name="T12" fmla="*/ 10 w 177"/>
                <a:gd name="T13" fmla="*/ 74 h 201"/>
                <a:gd name="T14" fmla="*/ 7 w 177"/>
                <a:gd name="T15" fmla="*/ 65 h 201"/>
                <a:gd name="T16" fmla="*/ 3 w 177"/>
                <a:gd name="T17" fmla="*/ 52 h 201"/>
                <a:gd name="T18" fmla="*/ 17 w 177"/>
                <a:gd name="T19" fmla="*/ 57 h 201"/>
                <a:gd name="T20" fmla="*/ 27 w 177"/>
                <a:gd name="T21" fmla="*/ 74 h 201"/>
                <a:gd name="T22" fmla="*/ 33 w 177"/>
                <a:gd name="T23" fmla="*/ 90 h 201"/>
                <a:gd name="T24" fmla="*/ 41 w 177"/>
                <a:gd name="T25" fmla="*/ 98 h 201"/>
                <a:gd name="T26" fmla="*/ 52 w 177"/>
                <a:gd name="T27" fmla="*/ 83 h 201"/>
                <a:gd name="T28" fmla="*/ 60 w 177"/>
                <a:gd name="T29" fmla="*/ 66 h 201"/>
                <a:gd name="T30" fmla="*/ 69 w 177"/>
                <a:gd name="T31" fmla="*/ 42 h 201"/>
                <a:gd name="T32" fmla="*/ 78 w 177"/>
                <a:gd name="T33" fmla="*/ 24 h 201"/>
                <a:gd name="T34" fmla="*/ 95 w 177"/>
                <a:gd name="T35" fmla="*/ 3 h 201"/>
                <a:gd name="T36" fmla="*/ 92 w 177"/>
                <a:gd name="T37" fmla="*/ 30 h 201"/>
                <a:gd name="T38" fmla="*/ 86 w 177"/>
                <a:gd name="T39" fmla="*/ 48 h 201"/>
                <a:gd name="T40" fmla="*/ 81 w 177"/>
                <a:gd name="T41" fmla="*/ 69 h 201"/>
                <a:gd name="T42" fmla="*/ 86 w 177"/>
                <a:gd name="T43" fmla="*/ 75 h 201"/>
                <a:gd name="T44" fmla="*/ 106 w 177"/>
                <a:gd name="T45" fmla="*/ 54 h 201"/>
                <a:gd name="T46" fmla="*/ 115 w 177"/>
                <a:gd name="T47" fmla="*/ 44 h 201"/>
                <a:gd name="T48" fmla="*/ 123 w 177"/>
                <a:gd name="T49" fmla="*/ 37 h 201"/>
                <a:gd name="T50" fmla="*/ 147 w 177"/>
                <a:gd name="T51" fmla="*/ 24 h 201"/>
                <a:gd name="T52" fmla="*/ 134 w 177"/>
                <a:gd name="T53" fmla="*/ 48 h 201"/>
                <a:gd name="T54" fmla="*/ 119 w 177"/>
                <a:gd name="T55" fmla="*/ 67 h 201"/>
                <a:gd name="T56" fmla="*/ 101 w 177"/>
                <a:gd name="T57" fmla="*/ 87 h 201"/>
                <a:gd name="T58" fmla="*/ 107 w 177"/>
                <a:gd name="T59" fmla="*/ 88 h 201"/>
                <a:gd name="T60" fmla="*/ 122 w 177"/>
                <a:gd name="T61" fmla="*/ 76 h 201"/>
                <a:gd name="T62" fmla="*/ 141 w 177"/>
                <a:gd name="T63" fmla="*/ 63 h 201"/>
                <a:gd name="T64" fmla="*/ 166 w 177"/>
                <a:gd name="T65" fmla="*/ 49 h 201"/>
                <a:gd name="T66" fmla="*/ 151 w 177"/>
                <a:gd name="T67" fmla="*/ 74 h 201"/>
                <a:gd name="T68" fmla="*/ 134 w 177"/>
                <a:gd name="T69" fmla="*/ 89 h 201"/>
                <a:gd name="T70" fmla="*/ 114 w 177"/>
                <a:gd name="T71" fmla="*/ 106 h 201"/>
                <a:gd name="T72" fmla="*/ 120 w 177"/>
                <a:gd name="T73" fmla="*/ 109 h 201"/>
                <a:gd name="T74" fmla="*/ 133 w 177"/>
                <a:gd name="T75" fmla="*/ 105 h 201"/>
                <a:gd name="T76" fmla="*/ 148 w 177"/>
                <a:gd name="T77" fmla="*/ 100 h 201"/>
                <a:gd name="T78" fmla="*/ 174 w 177"/>
                <a:gd name="T79" fmla="*/ 96 h 201"/>
                <a:gd name="T80" fmla="*/ 154 w 177"/>
                <a:gd name="T81" fmla="*/ 113 h 201"/>
                <a:gd name="T82" fmla="*/ 137 w 177"/>
                <a:gd name="T83" fmla="*/ 120 h 201"/>
                <a:gd name="T84" fmla="*/ 120 w 177"/>
                <a:gd name="T85" fmla="*/ 129 h 201"/>
                <a:gd name="T86" fmla="*/ 110 w 177"/>
                <a:gd name="T87" fmla="*/ 137 h 201"/>
                <a:gd name="T88" fmla="*/ 92 w 177"/>
                <a:gd name="T89" fmla="*/ 163 h 201"/>
                <a:gd name="T90" fmla="*/ 90 w 177"/>
                <a:gd name="T91" fmla="*/ 167 h 201"/>
                <a:gd name="T92" fmla="*/ 97 w 177"/>
                <a:gd name="T93" fmla="*/ 199 h 201"/>
                <a:gd name="T94" fmla="*/ 68 w 177"/>
                <a:gd name="T95" fmla="*/ 198 h 201"/>
                <a:gd name="T96" fmla="*/ 43 w 177"/>
                <a:gd name="T97" fmla="*/ 19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7" h="201">
                  <a:moveTo>
                    <a:pt x="43" y="190"/>
                  </a:moveTo>
                  <a:cubicBezTo>
                    <a:pt x="41" y="182"/>
                    <a:pt x="30" y="162"/>
                    <a:pt x="30" y="156"/>
                  </a:cubicBezTo>
                  <a:cubicBezTo>
                    <a:pt x="30" y="156"/>
                    <a:pt x="24" y="146"/>
                    <a:pt x="24" y="141"/>
                  </a:cubicBezTo>
                  <a:cubicBezTo>
                    <a:pt x="22" y="131"/>
                    <a:pt x="17" y="119"/>
                    <a:pt x="17" y="114"/>
                  </a:cubicBezTo>
                  <a:cubicBezTo>
                    <a:pt x="15" y="108"/>
                    <a:pt x="16" y="109"/>
                    <a:pt x="15" y="103"/>
                  </a:cubicBezTo>
                  <a:cubicBezTo>
                    <a:pt x="15" y="98"/>
                    <a:pt x="14" y="95"/>
                    <a:pt x="13" y="88"/>
                  </a:cubicBezTo>
                  <a:cubicBezTo>
                    <a:pt x="12" y="83"/>
                    <a:pt x="11" y="79"/>
                    <a:pt x="10" y="74"/>
                  </a:cubicBezTo>
                  <a:cubicBezTo>
                    <a:pt x="9" y="71"/>
                    <a:pt x="8" y="68"/>
                    <a:pt x="7" y="65"/>
                  </a:cubicBezTo>
                  <a:cubicBezTo>
                    <a:pt x="4" y="61"/>
                    <a:pt x="0" y="55"/>
                    <a:pt x="3" y="52"/>
                  </a:cubicBezTo>
                  <a:cubicBezTo>
                    <a:pt x="7" y="50"/>
                    <a:pt x="14" y="53"/>
                    <a:pt x="17" y="57"/>
                  </a:cubicBezTo>
                  <a:cubicBezTo>
                    <a:pt x="21" y="61"/>
                    <a:pt x="25" y="64"/>
                    <a:pt x="27" y="74"/>
                  </a:cubicBezTo>
                  <a:cubicBezTo>
                    <a:pt x="29" y="80"/>
                    <a:pt x="31" y="85"/>
                    <a:pt x="33" y="90"/>
                  </a:cubicBezTo>
                  <a:cubicBezTo>
                    <a:pt x="33" y="90"/>
                    <a:pt x="35" y="99"/>
                    <a:pt x="41" y="98"/>
                  </a:cubicBezTo>
                  <a:cubicBezTo>
                    <a:pt x="44" y="97"/>
                    <a:pt x="49" y="89"/>
                    <a:pt x="52" y="83"/>
                  </a:cubicBezTo>
                  <a:cubicBezTo>
                    <a:pt x="56" y="77"/>
                    <a:pt x="58" y="71"/>
                    <a:pt x="60" y="66"/>
                  </a:cubicBezTo>
                  <a:cubicBezTo>
                    <a:pt x="63" y="58"/>
                    <a:pt x="65" y="50"/>
                    <a:pt x="69" y="42"/>
                  </a:cubicBezTo>
                  <a:cubicBezTo>
                    <a:pt x="71" y="34"/>
                    <a:pt x="76" y="28"/>
                    <a:pt x="78" y="24"/>
                  </a:cubicBezTo>
                  <a:cubicBezTo>
                    <a:pt x="82" y="12"/>
                    <a:pt x="86" y="0"/>
                    <a:pt x="95" y="3"/>
                  </a:cubicBezTo>
                  <a:cubicBezTo>
                    <a:pt x="97" y="4"/>
                    <a:pt x="103" y="5"/>
                    <a:pt x="92" y="30"/>
                  </a:cubicBezTo>
                  <a:cubicBezTo>
                    <a:pt x="91" y="35"/>
                    <a:pt x="88" y="41"/>
                    <a:pt x="86" y="48"/>
                  </a:cubicBezTo>
                  <a:cubicBezTo>
                    <a:pt x="85" y="56"/>
                    <a:pt x="81" y="62"/>
                    <a:pt x="81" y="69"/>
                  </a:cubicBezTo>
                  <a:cubicBezTo>
                    <a:pt x="81" y="72"/>
                    <a:pt x="84" y="76"/>
                    <a:pt x="86" y="75"/>
                  </a:cubicBezTo>
                  <a:cubicBezTo>
                    <a:pt x="89" y="75"/>
                    <a:pt x="98" y="60"/>
                    <a:pt x="106" y="54"/>
                  </a:cubicBezTo>
                  <a:cubicBezTo>
                    <a:pt x="111" y="49"/>
                    <a:pt x="110" y="50"/>
                    <a:pt x="115" y="44"/>
                  </a:cubicBezTo>
                  <a:cubicBezTo>
                    <a:pt x="117" y="43"/>
                    <a:pt x="121" y="39"/>
                    <a:pt x="123" y="37"/>
                  </a:cubicBezTo>
                  <a:cubicBezTo>
                    <a:pt x="131" y="30"/>
                    <a:pt x="138" y="17"/>
                    <a:pt x="147" y="24"/>
                  </a:cubicBezTo>
                  <a:cubicBezTo>
                    <a:pt x="155" y="31"/>
                    <a:pt x="140" y="41"/>
                    <a:pt x="134" y="48"/>
                  </a:cubicBezTo>
                  <a:cubicBezTo>
                    <a:pt x="128" y="55"/>
                    <a:pt x="123" y="62"/>
                    <a:pt x="119" y="67"/>
                  </a:cubicBezTo>
                  <a:cubicBezTo>
                    <a:pt x="114" y="71"/>
                    <a:pt x="111" y="76"/>
                    <a:pt x="101" y="87"/>
                  </a:cubicBezTo>
                  <a:cubicBezTo>
                    <a:pt x="102" y="87"/>
                    <a:pt x="101" y="88"/>
                    <a:pt x="107" y="88"/>
                  </a:cubicBezTo>
                  <a:cubicBezTo>
                    <a:pt x="107" y="88"/>
                    <a:pt x="114" y="82"/>
                    <a:pt x="122" y="76"/>
                  </a:cubicBezTo>
                  <a:cubicBezTo>
                    <a:pt x="128" y="72"/>
                    <a:pt x="135" y="67"/>
                    <a:pt x="141" y="63"/>
                  </a:cubicBezTo>
                  <a:cubicBezTo>
                    <a:pt x="152" y="55"/>
                    <a:pt x="159" y="43"/>
                    <a:pt x="166" y="49"/>
                  </a:cubicBezTo>
                  <a:cubicBezTo>
                    <a:pt x="174" y="57"/>
                    <a:pt x="157" y="67"/>
                    <a:pt x="151" y="74"/>
                  </a:cubicBezTo>
                  <a:cubicBezTo>
                    <a:pt x="141" y="84"/>
                    <a:pt x="140" y="84"/>
                    <a:pt x="134" y="89"/>
                  </a:cubicBezTo>
                  <a:cubicBezTo>
                    <a:pt x="129" y="93"/>
                    <a:pt x="120" y="99"/>
                    <a:pt x="114" y="106"/>
                  </a:cubicBezTo>
                  <a:cubicBezTo>
                    <a:pt x="115" y="107"/>
                    <a:pt x="118" y="109"/>
                    <a:pt x="120" y="109"/>
                  </a:cubicBezTo>
                  <a:cubicBezTo>
                    <a:pt x="123" y="108"/>
                    <a:pt x="131" y="106"/>
                    <a:pt x="133" y="105"/>
                  </a:cubicBezTo>
                  <a:cubicBezTo>
                    <a:pt x="137" y="104"/>
                    <a:pt x="143" y="102"/>
                    <a:pt x="148" y="100"/>
                  </a:cubicBezTo>
                  <a:cubicBezTo>
                    <a:pt x="152" y="99"/>
                    <a:pt x="170" y="86"/>
                    <a:pt x="174" y="96"/>
                  </a:cubicBezTo>
                  <a:cubicBezTo>
                    <a:pt x="177" y="102"/>
                    <a:pt x="162" y="109"/>
                    <a:pt x="154" y="113"/>
                  </a:cubicBezTo>
                  <a:cubicBezTo>
                    <a:pt x="148" y="115"/>
                    <a:pt x="143" y="119"/>
                    <a:pt x="137" y="120"/>
                  </a:cubicBezTo>
                  <a:cubicBezTo>
                    <a:pt x="132" y="123"/>
                    <a:pt x="126" y="125"/>
                    <a:pt x="120" y="129"/>
                  </a:cubicBezTo>
                  <a:cubicBezTo>
                    <a:pt x="117" y="131"/>
                    <a:pt x="113" y="135"/>
                    <a:pt x="110" y="137"/>
                  </a:cubicBezTo>
                  <a:cubicBezTo>
                    <a:pt x="105" y="145"/>
                    <a:pt x="99" y="154"/>
                    <a:pt x="92" y="163"/>
                  </a:cubicBezTo>
                  <a:cubicBezTo>
                    <a:pt x="91" y="165"/>
                    <a:pt x="91" y="165"/>
                    <a:pt x="90" y="167"/>
                  </a:cubicBezTo>
                  <a:cubicBezTo>
                    <a:pt x="88" y="171"/>
                    <a:pt x="96" y="196"/>
                    <a:pt x="97" y="199"/>
                  </a:cubicBezTo>
                  <a:cubicBezTo>
                    <a:pt x="97" y="199"/>
                    <a:pt x="82" y="201"/>
                    <a:pt x="68" y="198"/>
                  </a:cubicBezTo>
                  <a:cubicBezTo>
                    <a:pt x="57" y="196"/>
                    <a:pt x="43" y="191"/>
                    <a:pt x="43" y="1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6" name="Freeform 141">
              <a:extLst>
                <a:ext uri="{FF2B5EF4-FFF2-40B4-BE49-F238E27FC236}">
                  <a16:creationId xmlns:a16="http://schemas.microsoft.com/office/drawing/2014/main" id="{C1F69511-C659-471D-9EF9-C5791AE338C7}"/>
                </a:ext>
              </a:extLst>
            </p:cNvPr>
            <p:cNvSpPr>
              <a:spLocks/>
            </p:cNvSpPr>
            <p:nvPr/>
          </p:nvSpPr>
          <p:spPr bwMode="auto">
            <a:xfrm>
              <a:off x="4596" y="3630"/>
              <a:ext cx="589" cy="589"/>
            </a:xfrm>
            <a:custGeom>
              <a:avLst/>
              <a:gdLst>
                <a:gd name="T0" fmla="*/ 79 w 249"/>
                <a:gd name="T1" fmla="*/ 25 h 249"/>
                <a:gd name="T2" fmla="*/ 224 w 249"/>
                <a:gd name="T3" fmla="*/ 79 h 249"/>
                <a:gd name="T4" fmla="*/ 170 w 249"/>
                <a:gd name="T5" fmla="*/ 224 h 249"/>
                <a:gd name="T6" fmla="*/ 25 w 249"/>
                <a:gd name="T7" fmla="*/ 170 h 249"/>
                <a:gd name="T8" fmla="*/ 79 w 249"/>
                <a:gd name="T9" fmla="*/ 25 h 249"/>
              </a:gdLst>
              <a:ahLst/>
              <a:cxnLst>
                <a:cxn ang="0">
                  <a:pos x="T0" y="T1"/>
                </a:cxn>
                <a:cxn ang="0">
                  <a:pos x="T2" y="T3"/>
                </a:cxn>
                <a:cxn ang="0">
                  <a:pos x="T4" y="T5"/>
                </a:cxn>
                <a:cxn ang="0">
                  <a:pos x="T6" y="T7"/>
                </a:cxn>
                <a:cxn ang="0">
                  <a:pos x="T8" y="T9"/>
                </a:cxn>
              </a:cxnLst>
              <a:rect l="0" t="0" r="r" b="b"/>
              <a:pathLst>
                <a:path w="249" h="249">
                  <a:moveTo>
                    <a:pt x="79" y="25"/>
                  </a:moveTo>
                  <a:cubicBezTo>
                    <a:pt x="134" y="0"/>
                    <a:pt x="199" y="24"/>
                    <a:pt x="224" y="79"/>
                  </a:cubicBezTo>
                  <a:cubicBezTo>
                    <a:pt x="249" y="134"/>
                    <a:pt x="225" y="199"/>
                    <a:pt x="170" y="224"/>
                  </a:cubicBezTo>
                  <a:cubicBezTo>
                    <a:pt x="115" y="249"/>
                    <a:pt x="50" y="225"/>
                    <a:pt x="25" y="170"/>
                  </a:cubicBezTo>
                  <a:cubicBezTo>
                    <a:pt x="0" y="115"/>
                    <a:pt x="24" y="50"/>
                    <a:pt x="79" y="25"/>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7" name="Freeform 142">
              <a:extLst>
                <a:ext uri="{FF2B5EF4-FFF2-40B4-BE49-F238E27FC236}">
                  <a16:creationId xmlns:a16="http://schemas.microsoft.com/office/drawing/2014/main" id="{05A10523-9739-4B5E-8D7D-39F4C7E81C84}"/>
                </a:ext>
              </a:extLst>
            </p:cNvPr>
            <p:cNvSpPr>
              <a:spLocks/>
            </p:cNvSpPr>
            <p:nvPr/>
          </p:nvSpPr>
          <p:spPr bwMode="auto">
            <a:xfrm>
              <a:off x="4629" y="3706"/>
              <a:ext cx="487" cy="440"/>
            </a:xfrm>
            <a:custGeom>
              <a:avLst/>
              <a:gdLst>
                <a:gd name="T0" fmla="*/ 7 w 206"/>
                <a:gd name="T1" fmla="*/ 57 h 186"/>
                <a:gd name="T2" fmla="*/ 41 w 206"/>
                <a:gd name="T3" fmla="*/ 41 h 186"/>
                <a:gd name="T4" fmla="*/ 55 w 206"/>
                <a:gd name="T5" fmla="*/ 33 h 186"/>
                <a:gd name="T6" fmla="*/ 82 w 206"/>
                <a:gd name="T7" fmla="*/ 23 h 186"/>
                <a:gd name="T8" fmla="*/ 94 w 206"/>
                <a:gd name="T9" fmla="*/ 21 h 186"/>
                <a:gd name="T10" fmla="*/ 109 w 206"/>
                <a:gd name="T11" fmla="*/ 17 h 186"/>
                <a:gd name="T12" fmla="*/ 123 w 206"/>
                <a:gd name="T13" fmla="*/ 12 h 186"/>
                <a:gd name="T14" fmla="*/ 132 w 206"/>
                <a:gd name="T15" fmla="*/ 8 h 186"/>
                <a:gd name="T16" fmla="*/ 144 w 206"/>
                <a:gd name="T17" fmla="*/ 4 h 186"/>
                <a:gd name="T18" fmla="*/ 141 w 206"/>
                <a:gd name="T19" fmla="*/ 18 h 186"/>
                <a:gd name="T20" fmla="*/ 124 w 206"/>
                <a:gd name="T21" fmla="*/ 30 h 186"/>
                <a:gd name="T22" fmla="*/ 108 w 206"/>
                <a:gd name="T23" fmla="*/ 37 h 186"/>
                <a:gd name="T24" fmla="*/ 101 w 206"/>
                <a:gd name="T25" fmla="*/ 46 h 186"/>
                <a:gd name="T26" fmla="*/ 118 w 206"/>
                <a:gd name="T27" fmla="*/ 57 h 186"/>
                <a:gd name="T28" fmla="*/ 136 w 206"/>
                <a:gd name="T29" fmla="*/ 63 h 186"/>
                <a:gd name="T30" fmla="*/ 162 w 206"/>
                <a:gd name="T31" fmla="*/ 70 h 186"/>
                <a:gd name="T32" fmla="*/ 181 w 206"/>
                <a:gd name="T33" fmla="*/ 77 h 186"/>
                <a:gd name="T34" fmla="*/ 204 w 206"/>
                <a:gd name="T35" fmla="*/ 92 h 186"/>
                <a:gd name="T36" fmla="*/ 176 w 206"/>
                <a:gd name="T37" fmla="*/ 92 h 186"/>
                <a:gd name="T38" fmla="*/ 157 w 206"/>
                <a:gd name="T39" fmla="*/ 88 h 186"/>
                <a:gd name="T40" fmla="*/ 134 w 206"/>
                <a:gd name="T41" fmla="*/ 85 h 186"/>
                <a:gd name="T42" fmla="*/ 129 w 206"/>
                <a:gd name="T43" fmla="*/ 91 h 186"/>
                <a:gd name="T44" fmla="*/ 153 w 206"/>
                <a:gd name="T45" fmla="*/ 109 h 186"/>
                <a:gd name="T46" fmla="*/ 164 w 206"/>
                <a:gd name="T47" fmla="*/ 117 h 186"/>
                <a:gd name="T48" fmla="*/ 171 w 206"/>
                <a:gd name="T49" fmla="*/ 125 h 186"/>
                <a:gd name="T50" fmla="*/ 187 w 206"/>
                <a:gd name="T51" fmla="*/ 148 h 186"/>
                <a:gd name="T52" fmla="*/ 161 w 206"/>
                <a:gd name="T53" fmla="*/ 137 h 186"/>
                <a:gd name="T54" fmla="*/ 141 w 206"/>
                <a:gd name="T55" fmla="*/ 123 h 186"/>
                <a:gd name="T56" fmla="*/ 119 w 206"/>
                <a:gd name="T57" fmla="*/ 107 h 186"/>
                <a:gd name="T58" fmla="*/ 118 w 206"/>
                <a:gd name="T59" fmla="*/ 114 h 186"/>
                <a:gd name="T60" fmla="*/ 132 w 206"/>
                <a:gd name="T61" fmla="*/ 127 h 186"/>
                <a:gd name="T62" fmla="*/ 147 w 206"/>
                <a:gd name="T63" fmla="*/ 145 h 186"/>
                <a:gd name="T64" fmla="*/ 163 w 206"/>
                <a:gd name="T65" fmla="*/ 170 h 186"/>
                <a:gd name="T66" fmla="*/ 137 w 206"/>
                <a:gd name="T67" fmla="*/ 157 h 186"/>
                <a:gd name="T68" fmla="*/ 120 w 206"/>
                <a:gd name="T69" fmla="*/ 141 h 186"/>
                <a:gd name="T70" fmla="*/ 101 w 206"/>
                <a:gd name="T71" fmla="*/ 123 h 186"/>
                <a:gd name="T72" fmla="*/ 98 w 206"/>
                <a:gd name="T73" fmla="*/ 129 h 186"/>
                <a:gd name="T74" fmla="*/ 103 w 206"/>
                <a:gd name="T75" fmla="*/ 142 h 186"/>
                <a:gd name="T76" fmla="*/ 110 w 206"/>
                <a:gd name="T77" fmla="*/ 157 h 186"/>
                <a:gd name="T78" fmla="*/ 117 w 206"/>
                <a:gd name="T79" fmla="*/ 183 h 186"/>
                <a:gd name="T80" fmla="*/ 97 w 206"/>
                <a:gd name="T81" fmla="*/ 164 h 186"/>
                <a:gd name="T82" fmla="*/ 87 w 206"/>
                <a:gd name="T83" fmla="*/ 147 h 186"/>
                <a:gd name="T84" fmla="*/ 77 w 206"/>
                <a:gd name="T85" fmla="*/ 131 h 186"/>
                <a:gd name="T86" fmla="*/ 68 w 206"/>
                <a:gd name="T87" fmla="*/ 122 h 186"/>
                <a:gd name="T88" fmla="*/ 40 w 206"/>
                <a:gd name="T89" fmla="*/ 105 h 186"/>
                <a:gd name="T90" fmla="*/ 35 w 206"/>
                <a:gd name="T91" fmla="*/ 104 h 186"/>
                <a:gd name="T92" fmla="*/ 3 w 206"/>
                <a:gd name="T93" fmla="*/ 114 h 186"/>
                <a:gd name="T94" fmla="*/ 1 w 206"/>
                <a:gd name="T95" fmla="*/ 84 h 186"/>
                <a:gd name="T96" fmla="*/ 7 w 206"/>
                <a:gd name="T97" fmla="*/ 5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6" h="186">
                  <a:moveTo>
                    <a:pt x="7" y="57"/>
                  </a:moveTo>
                  <a:cubicBezTo>
                    <a:pt x="14" y="55"/>
                    <a:pt x="34" y="42"/>
                    <a:pt x="41" y="41"/>
                  </a:cubicBezTo>
                  <a:cubicBezTo>
                    <a:pt x="41" y="41"/>
                    <a:pt x="50" y="34"/>
                    <a:pt x="55" y="33"/>
                  </a:cubicBezTo>
                  <a:cubicBezTo>
                    <a:pt x="65" y="30"/>
                    <a:pt x="78" y="24"/>
                    <a:pt x="82" y="23"/>
                  </a:cubicBezTo>
                  <a:cubicBezTo>
                    <a:pt x="88" y="21"/>
                    <a:pt x="88" y="22"/>
                    <a:pt x="94" y="21"/>
                  </a:cubicBezTo>
                  <a:cubicBezTo>
                    <a:pt x="99" y="19"/>
                    <a:pt x="102" y="19"/>
                    <a:pt x="109" y="17"/>
                  </a:cubicBezTo>
                  <a:cubicBezTo>
                    <a:pt x="113" y="16"/>
                    <a:pt x="118" y="14"/>
                    <a:pt x="123" y="12"/>
                  </a:cubicBezTo>
                  <a:cubicBezTo>
                    <a:pt x="126" y="11"/>
                    <a:pt x="128" y="10"/>
                    <a:pt x="132" y="8"/>
                  </a:cubicBezTo>
                  <a:cubicBezTo>
                    <a:pt x="136" y="5"/>
                    <a:pt x="142" y="0"/>
                    <a:pt x="144" y="4"/>
                  </a:cubicBezTo>
                  <a:cubicBezTo>
                    <a:pt x="147" y="7"/>
                    <a:pt x="144" y="14"/>
                    <a:pt x="141" y="18"/>
                  </a:cubicBezTo>
                  <a:cubicBezTo>
                    <a:pt x="137" y="22"/>
                    <a:pt x="135" y="27"/>
                    <a:pt x="124" y="30"/>
                  </a:cubicBezTo>
                  <a:cubicBezTo>
                    <a:pt x="119" y="33"/>
                    <a:pt x="113" y="35"/>
                    <a:pt x="108" y="37"/>
                  </a:cubicBezTo>
                  <a:cubicBezTo>
                    <a:pt x="108" y="37"/>
                    <a:pt x="100" y="40"/>
                    <a:pt x="101" y="46"/>
                  </a:cubicBezTo>
                  <a:cubicBezTo>
                    <a:pt x="102" y="50"/>
                    <a:pt x="112" y="54"/>
                    <a:pt x="118" y="57"/>
                  </a:cubicBezTo>
                  <a:cubicBezTo>
                    <a:pt x="125" y="59"/>
                    <a:pt x="130" y="61"/>
                    <a:pt x="136" y="63"/>
                  </a:cubicBezTo>
                  <a:cubicBezTo>
                    <a:pt x="144" y="65"/>
                    <a:pt x="152" y="67"/>
                    <a:pt x="162" y="70"/>
                  </a:cubicBezTo>
                  <a:cubicBezTo>
                    <a:pt x="170" y="71"/>
                    <a:pt x="176" y="75"/>
                    <a:pt x="181" y="77"/>
                  </a:cubicBezTo>
                  <a:cubicBezTo>
                    <a:pt x="194" y="81"/>
                    <a:pt x="206" y="83"/>
                    <a:pt x="204" y="92"/>
                  </a:cubicBezTo>
                  <a:cubicBezTo>
                    <a:pt x="203" y="94"/>
                    <a:pt x="203" y="101"/>
                    <a:pt x="176" y="92"/>
                  </a:cubicBezTo>
                  <a:cubicBezTo>
                    <a:pt x="171" y="91"/>
                    <a:pt x="164" y="89"/>
                    <a:pt x="157" y="88"/>
                  </a:cubicBezTo>
                  <a:cubicBezTo>
                    <a:pt x="148" y="87"/>
                    <a:pt x="142" y="84"/>
                    <a:pt x="134" y="85"/>
                  </a:cubicBezTo>
                  <a:cubicBezTo>
                    <a:pt x="131" y="85"/>
                    <a:pt x="128" y="88"/>
                    <a:pt x="129" y="91"/>
                  </a:cubicBezTo>
                  <a:cubicBezTo>
                    <a:pt x="129" y="93"/>
                    <a:pt x="146" y="102"/>
                    <a:pt x="153" y="109"/>
                  </a:cubicBezTo>
                  <a:cubicBezTo>
                    <a:pt x="158" y="114"/>
                    <a:pt x="157" y="112"/>
                    <a:pt x="164" y="117"/>
                  </a:cubicBezTo>
                  <a:cubicBezTo>
                    <a:pt x="165" y="119"/>
                    <a:pt x="169" y="123"/>
                    <a:pt x="171" y="125"/>
                  </a:cubicBezTo>
                  <a:cubicBezTo>
                    <a:pt x="180" y="132"/>
                    <a:pt x="194" y="139"/>
                    <a:pt x="187" y="148"/>
                  </a:cubicBezTo>
                  <a:cubicBezTo>
                    <a:pt x="181" y="157"/>
                    <a:pt x="169" y="142"/>
                    <a:pt x="161" y="137"/>
                  </a:cubicBezTo>
                  <a:cubicBezTo>
                    <a:pt x="153" y="131"/>
                    <a:pt x="146" y="128"/>
                    <a:pt x="141" y="123"/>
                  </a:cubicBezTo>
                  <a:cubicBezTo>
                    <a:pt x="136" y="119"/>
                    <a:pt x="131" y="117"/>
                    <a:pt x="119" y="107"/>
                  </a:cubicBezTo>
                  <a:cubicBezTo>
                    <a:pt x="118" y="108"/>
                    <a:pt x="117" y="107"/>
                    <a:pt x="118" y="114"/>
                  </a:cubicBezTo>
                  <a:cubicBezTo>
                    <a:pt x="118" y="114"/>
                    <a:pt x="124" y="120"/>
                    <a:pt x="132" y="127"/>
                  </a:cubicBezTo>
                  <a:cubicBezTo>
                    <a:pt x="136" y="133"/>
                    <a:pt x="142" y="140"/>
                    <a:pt x="147" y="145"/>
                  </a:cubicBezTo>
                  <a:cubicBezTo>
                    <a:pt x="156" y="156"/>
                    <a:pt x="170" y="162"/>
                    <a:pt x="163" y="170"/>
                  </a:cubicBezTo>
                  <a:cubicBezTo>
                    <a:pt x="156" y="179"/>
                    <a:pt x="144" y="163"/>
                    <a:pt x="137" y="157"/>
                  </a:cubicBezTo>
                  <a:cubicBezTo>
                    <a:pt x="126" y="148"/>
                    <a:pt x="126" y="147"/>
                    <a:pt x="120" y="141"/>
                  </a:cubicBezTo>
                  <a:cubicBezTo>
                    <a:pt x="114" y="136"/>
                    <a:pt x="108" y="128"/>
                    <a:pt x="101" y="123"/>
                  </a:cubicBezTo>
                  <a:cubicBezTo>
                    <a:pt x="99" y="124"/>
                    <a:pt x="98" y="127"/>
                    <a:pt x="98" y="129"/>
                  </a:cubicBezTo>
                  <a:cubicBezTo>
                    <a:pt x="99" y="132"/>
                    <a:pt x="102" y="139"/>
                    <a:pt x="103" y="142"/>
                  </a:cubicBezTo>
                  <a:cubicBezTo>
                    <a:pt x="105" y="146"/>
                    <a:pt x="107" y="151"/>
                    <a:pt x="110" y="157"/>
                  </a:cubicBezTo>
                  <a:cubicBezTo>
                    <a:pt x="111" y="161"/>
                    <a:pt x="126" y="177"/>
                    <a:pt x="117" y="183"/>
                  </a:cubicBezTo>
                  <a:cubicBezTo>
                    <a:pt x="110" y="186"/>
                    <a:pt x="102" y="172"/>
                    <a:pt x="97" y="164"/>
                  </a:cubicBezTo>
                  <a:cubicBezTo>
                    <a:pt x="94" y="158"/>
                    <a:pt x="90" y="153"/>
                    <a:pt x="87" y="147"/>
                  </a:cubicBezTo>
                  <a:cubicBezTo>
                    <a:pt x="85" y="142"/>
                    <a:pt x="82" y="137"/>
                    <a:pt x="77" y="131"/>
                  </a:cubicBezTo>
                  <a:cubicBezTo>
                    <a:pt x="75" y="128"/>
                    <a:pt x="70" y="124"/>
                    <a:pt x="68" y="122"/>
                  </a:cubicBezTo>
                  <a:cubicBezTo>
                    <a:pt x="59" y="117"/>
                    <a:pt x="49" y="111"/>
                    <a:pt x="40" y="105"/>
                  </a:cubicBezTo>
                  <a:cubicBezTo>
                    <a:pt x="38" y="104"/>
                    <a:pt x="37" y="104"/>
                    <a:pt x="35" y="104"/>
                  </a:cubicBezTo>
                  <a:cubicBezTo>
                    <a:pt x="31" y="102"/>
                    <a:pt x="6" y="112"/>
                    <a:pt x="3" y="114"/>
                  </a:cubicBezTo>
                  <a:cubicBezTo>
                    <a:pt x="3" y="114"/>
                    <a:pt x="0" y="99"/>
                    <a:pt x="1" y="84"/>
                  </a:cubicBezTo>
                  <a:cubicBezTo>
                    <a:pt x="2" y="73"/>
                    <a:pt x="6" y="57"/>
                    <a:pt x="7"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8" name="Freeform 143">
              <a:extLst>
                <a:ext uri="{FF2B5EF4-FFF2-40B4-BE49-F238E27FC236}">
                  <a16:creationId xmlns:a16="http://schemas.microsoft.com/office/drawing/2014/main" id="{1816B74C-998C-4D33-9655-0F2F20A6EA60}"/>
                </a:ext>
              </a:extLst>
            </p:cNvPr>
            <p:cNvSpPr>
              <a:spLocks/>
            </p:cNvSpPr>
            <p:nvPr/>
          </p:nvSpPr>
          <p:spPr bwMode="auto">
            <a:xfrm>
              <a:off x="299" y="-1232"/>
              <a:ext cx="584" cy="581"/>
            </a:xfrm>
            <a:custGeom>
              <a:avLst/>
              <a:gdLst>
                <a:gd name="T0" fmla="*/ 191 w 247"/>
                <a:gd name="T1" fmla="*/ 209 h 246"/>
                <a:gd name="T2" fmla="*/ 38 w 247"/>
                <a:gd name="T3" fmla="*/ 191 h 246"/>
                <a:gd name="T4" fmla="*/ 56 w 247"/>
                <a:gd name="T5" fmla="*/ 37 h 246"/>
                <a:gd name="T6" fmla="*/ 210 w 247"/>
                <a:gd name="T7" fmla="*/ 55 h 246"/>
                <a:gd name="T8" fmla="*/ 191 w 247"/>
                <a:gd name="T9" fmla="*/ 209 h 246"/>
              </a:gdLst>
              <a:ahLst/>
              <a:cxnLst>
                <a:cxn ang="0">
                  <a:pos x="T0" y="T1"/>
                </a:cxn>
                <a:cxn ang="0">
                  <a:pos x="T2" y="T3"/>
                </a:cxn>
                <a:cxn ang="0">
                  <a:pos x="T4" y="T5"/>
                </a:cxn>
                <a:cxn ang="0">
                  <a:pos x="T6" y="T7"/>
                </a:cxn>
                <a:cxn ang="0">
                  <a:pos x="T8" y="T9"/>
                </a:cxn>
              </a:cxnLst>
              <a:rect l="0" t="0" r="r" b="b"/>
              <a:pathLst>
                <a:path w="247" h="246">
                  <a:moveTo>
                    <a:pt x="191" y="209"/>
                  </a:moveTo>
                  <a:cubicBezTo>
                    <a:pt x="144" y="246"/>
                    <a:pt x="75" y="238"/>
                    <a:pt x="38" y="191"/>
                  </a:cubicBezTo>
                  <a:cubicBezTo>
                    <a:pt x="0" y="143"/>
                    <a:pt x="9" y="74"/>
                    <a:pt x="56" y="37"/>
                  </a:cubicBezTo>
                  <a:cubicBezTo>
                    <a:pt x="104" y="0"/>
                    <a:pt x="172" y="8"/>
                    <a:pt x="210" y="55"/>
                  </a:cubicBezTo>
                  <a:cubicBezTo>
                    <a:pt x="247" y="103"/>
                    <a:pt x="239" y="172"/>
                    <a:pt x="191" y="209"/>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89" name="Freeform 144">
              <a:extLst>
                <a:ext uri="{FF2B5EF4-FFF2-40B4-BE49-F238E27FC236}">
                  <a16:creationId xmlns:a16="http://schemas.microsoft.com/office/drawing/2014/main" id="{45C671E3-292C-4557-9ACE-EDA3EF4D84A9}"/>
                </a:ext>
              </a:extLst>
            </p:cNvPr>
            <p:cNvSpPr>
              <a:spLocks/>
            </p:cNvSpPr>
            <p:nvPr/>
          </p:nvSpPr>
          <p:spPr bwMode="auto">
            <a:xfrm>
              <a:off x="374" y="-1157"/>
              <a:ext cx="478" cy="445"/>
            </a:xfrm>
            <a:custGeom>
              <a:avLst/>
              <a:gdLst>
                <a:gd name="T0" fmla="*/ 201 w 202"/>
                <a:gd name="T1" fmla="*/ 101 h 188"/>
                <a:gd name="T2" fmla="*/ 172 w 202"/>
                <a:gd name="T3" fmla="*/ 125 h 188"/>
                <a:gd name="T4" fmla="*/ 159 w 202"/>
                <a:gd name="T5" fmla="*/ 136 h 188"/>
                <a:gd name="T6" fmla="*/ 135 w 202"/>
                <a:gd name="T7" fmla="*/ 152 h 188"/>
                <a:gd name="T8" fmla="*/ 125 w 202"/>
                <a:gd name="T9" fmla="*/ 157 h 188"/>
                <a:gd name="T10" fmla="*/ 111 w 202"/>
                <a:gd name="T11" fmla="*/ 164 h 188"/>
                <a:gd name="T12" fmla="*/ 99 w 202"/>
                <a:gd name="T13" fmla="*/ 172 h 188"/>
                <a:gd name="T14" fmla="*/ 91 w 202"/>
                <a:gd name="T15" fmla="*/ 178 h 188"/>
                <a:gd name="T16" fmla="*/ 80 w 202"/>
                <a:gd name="T17" fmla="*/ 185 h 188"/>
                <a:gd name="T18" fmla="*/ 80 w 202"/>
                <a:gd name="T19" fmla="*/ 171 h 188"/>
                <a:gd name="T20" fmla="*/ 93 w 202"/>
                <a:gd name="T21" fmla="*/ 155 h 188"/>
                <a:gd name="T22" fmla="*/ 107 w 202"/>
                <a:gd name="T23" fmla="*/ 144 h 188"/>
                <a:gd name="T24" fmla="*/ 112 w 202"/>
                <a:gd name="T25" fmla="*/ 134 h 188"/>
                <a:gd name="T26" fmla="*/ 93 w 202"/>
                <a:gd name="T27" fmla="*/ 127 h 188"/>
                <a:gd name="T28" fmla="*/ 74 w 202"/>
                <a:gd name="T29" fmla="*/ 126 h 188"/>
                <a:gd name="T30" fmla="*/ 47 w 202"/>
                <a:gd name="T31" fmla="*/ 125 h 188"/>
                <a:gd name="T32" fmla="*/ 27 w 202"/>
                <a:gd name="T33" fmla="*/ 123 h 188"/>
                <a:gd name="T34" fmla="*/ 1 w 202"/>
                <a:gd name="T35" fmla="*/ 113 h 188"/>
                <a:gd name="T36" fmla="*/ 28 w 202"/>
                <a:gd name="T37" fmla="*/ 107 h 188"/>
                <a:gd name="T38" fmla="*/ 48 w 202"/>
                <a:gd name="T39" fmla="*/ 106 h 188"/>
                <a:gd name="T40" fmla="*/ 70 w 202"/>
                <a:gd name="T41" fmla="*/ 104 h 188"/>
                <a:gd name="T42" fmla="*/ 74 w 202"/>
                <a:gd name="T43" fmla="*/ 97 h 188"/>
                <a:gd name="T44" fmla="*/ 47 w 202"/>
                <a:gd name="T45" fmla="*/ 85 h 188"/>
                <a:gd name="T46" fmla="*/ 34 w 202"/>
                <a:gd name="T47" fmla="*/ 79 h 188"/>
                <a:gd name="T48" fmla="*/ 25 w 202"/>
                <a:gd name="T49" fmla="*/ 74 h 188"/>
                <a:gd name="T50" fmla="*/ 4 w 202"/>
                <a:gd name="T51" fmla="*/ 55 h 188"/>
                <a:gd name="T52" fmla="*/ 32 w 202"/>
                <a:gd name="T53" fmla="*/ 60 h 188"/>
                <a:gd name="T54" fmla="*/ 55 w 202"/>
                <a:gd name="T55" fmla="*/ 68 h 188"/>
                <a:gd name="T56" fmla="*/ 80 w 202"/>
                <a:gd name="T57" fmla="*/ 79 h 188"/>
                <a:gd name="T58" fmla="*/ 80 w 202"/>
                <a:gd name="T59" fmla="*/ 72 h 188"/>
                <a:gd name="T60" fmla="*/ 63 w 202"/>
                <a:gd name="T61" fmla="*/ 62 h 188"/>
                <a:gd name="T62" fmla="*/ 44 w 202"/>
                <a:gd name="T63" fmla="*/ 48 h 188"/>
                <a:gd name="T64" fmla="*/ 22 w 202"/>
                <a:gd name="T65" fmla="*/ 28 h 188"/>
                <a:gd name="T66" fmla="*/ 51 w 202"/>
                <a:gd name="T67" fmla="*/ 34 h 188"/>
                <a:gd name="T68" fmla="*/ 71 w 202"/>
                <a:gd name="T69" fmla="*/ 46 h 188"/>
                <a:gd name="T70" fmla="*/ 94 w 202"/>
                <a:gd name="T71" fmla="*/ 59 h 188"/>
                <a:gd name="T72" fmla="*/ 95 w 202"/>
                <a:gd name="T73" fmla="*/ 53 h 188"/>
                <a:gd name="T74" fmla="*/ 87 w 202"/>
                <a:gd name="T75" fmla="*/ 41 h 188"/>
                <a:gd name="T76" fmla="*/ 77 w 202"/>
                <a:gd name="T77" fmla="*/ 28 h 188"/>
                <a:gd name="T78" fmla="*/ 64 w 202"/>
                <a:gd name="T79" fmla="*/ 5 h 188"/>
                <a:gd name="T80" fmla="*/ 88 w 202"/>
                <a:gd name="T81" fmla="*/ 19 h 188"/>
                <a:gd name="T82" fmla="*/ 101 w 202"/>
                <a:gd name="T83" fmla="*/ 33 h 188"/>
                <a:gd name="T84" fmla="*/ 115 w 202"/>
                <a:gd name="T85" fmla="*/ 46 h 188"/>
                <a:gd name="T86" fmla="*/ 127 w 202"/>
                <a:gd name="T87" fmla="*/ 53 h 188"/>
                <a:gd name="T88" fmla="*/ 158 w 202"/>
                <a:gd name="T89" fmla="*/ 62 h 188"/>
                <a:gd name="T90" fmla="*/ 163 w 202"/>
                <a:gd name="T91" fmla="*/ 62 h 188"/>
                <a:gd name="T92" fmla="*/ 191 w 202"/>
                <a:gd name="T93" fmla="*/ 45 h 188"/>
                <a:gd name="T94" fmla="*/ 200 w 202"/>
                <a:gd name="T95" fmla="*/ 74 h 188"/>
                <a:gd name="T96" fmla="*/ 201 w 202"/>
                <a:gd name="T97" fmla="*/ 10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88">
                  <a:moveTo>
                    <a:pt x="201" y="101"/>
                  </a:moveTo>
                  <a:cubicBezTo>
                    <a:pt x="194" y="105"/>
                    <a:pt x="178" y="122"/>
                    <a:pt x="172" y="125"/>
                  </a:cubicBezTo>
                  <a:cubicBezTo>
                    <a:pt x="172" y="125"/>
                    <a:pt x="164" y="133"/>
                    <a:pt x="159" y="136"/>
                  </a:cubicBezTo>
                  <a:cubicBezTo>
                    <a:pt x="151" y="140"/>
                    <a:pt x="140" y="149"/>
                    <a:pt x="135" y="152"/>
                  </a:cubicBezTo>
                  <a:cubicBezTo>
                    <a:pt x="130" y="155"/>
                    <a:pt x="130" y="154"/>
                    <a:pt x="125" y="157"/>
                  </a:cubicBezTo>
                  <a:cubicBezTo>
                    <a:pt x="120" y="159"/>
                    <a:pt x="117" y="161"/>
                    <a:pt x="111" y="164"/>
                  </a:cubicBezTo>
                  <a:cubicBezTo>
                    <a:pt x="107" y="166"/>
                    <a:pt x="103" y="169"/>
                    <a:pt x="99" y="172"/>
                  </a:cubicBezTo>
                  <a:cubicBezTo>
                    <a:pt x="96" y="174"/>
                    <a:pt x="94" y="175"/>
                    <a:pt x="91" y="178"/>
                  </a:cubicBezTo>
                  <a:cubicBezTo>
                    <a:pt x="87" y="182"/>
                    <a:pt x="83" y="188"/>
                    <a:pt x="80" y="185"/>
                  </a:cubicBezTo>
                  <a:cubicBezTo>
                    <a:pt x="76" y="182"/>
                    <a:pt x="77" y="175"/>
                    <a:pt x="80" y="171"/>
                  </a:cubicBezTo>
                  <a:cubicBezTo>
                    <a:pt x="82" y="165"/>
                    <a:pt x="84" y="161"/>
                    <a:pt x="93" y="155"/>
                  </a:cubicBezTo>
                  <a:cubicBezTo>
                    <a:pt x="98" y="151"/>
                    <a:pt x="102" y="147"/>
                    <a:pt x="107" y="144"/>
                  </a:cubicBezTo>
                  <a:cubicBezTo>
                    <a:pt x="107" y="144"/>
                    <a:pt x="115" y="139"/>
                    <a:pt x="112" y="134"/>
                  </a:cubicBezTo>
                  <a:cubicBezTo>
                    <a:pt x="110" y="131"/>
                    <a:pt x="100" y="128"/>
                    <a:pt x="93" y="127"/>
                  </a:cubicBezTo>
                  <a:cubicBezTo>
                    <a:pt x="86" y="126"/>
                    <a:pt x="80" y="126"/>
                    <a:pt x="74" y="126"/>
                  </a:cubicBezTo>
                  <a:cubicBezTo>
                    <a:pt x="65" y="125"/>
                    <a:pt x="57" y="126"/>
                    <a:pt x="47" y="125"/>
                  </a:cubicBezTo>
                  <a:cubicBezTo>
                    <a:pt x="39" y="125"/>
                    <a:pt x="32" y="123"/>
                    <a:pt x="27" y="123"/>
                  </a:cubicBezTo>
                  <a:cubicBezTo>
                    <a:pt x="14" y="122"/>
                    <a:pt x="1" y="122"/>
                    <a:pt x="1" y="113"/>
                  </a:cubicBezTo>
                  <a:cubicBezTo>
                    <a:pt x="1" y="111"/>
                    <a:pt x="0" y="104"/>
                    <a:pt x="28" y="107"/>
                  </a:cubicBezTo>
                  <a:cubicBezTo>
                    <a:pt x="33" y="106"/>
                    <a:pt x="40" y="107"/>
                    <a:pt x="48" y="106"/>
                  </a:cubicBezTo>
                  <a:cubicBezTo>
                    <a:pt x="56" y="105"/>
                    <a:pt x="63" y="107"/>
                    <a:pt x="70" y="104"/>
                  </a:cubicBezTo>
                  <a:cubicBezTo>
                    <a:pt x="73" y="103"/>
                    <a:pt x="76" y="99"/>
                    <a:pt x="74" y="97"/>
                  </a:cubicBezTo>
                  <a:cubicBezTo>
                    <a:pt x="73" y="95"/>
                    <a:pt x="55" y="90"/>
                    <a:pt x="47" y="85"/>
                  </a:cubicBezTo>
                  <a:cubicBezTo>
                    <a:pt x="41" y="82"/>
                    <a:pt x="41" y="83"/>
                    <a:pt x="34" y="79"/>
                  </a:cubicBezTo>
                  <a:cubicBezTo>
                    <a:pt x="32" y="78"/>
                    <a:pt x="28" y="76"/>
                    <a:pt x="25" y="74"/>
                  </a:cubicBezTo>
                  <a:cubicBezTo>
                    <a:pt x="15" y="69"/>
                    <a:pt x="0" y="66"/>
                    <a:pt x="4" y="55"/>
                  </a:cubicBezTo>
                  <a:cubicBezTo>
                    <a:pt x="8" y="44"/>
                    <a:pt x="23" y="56"/>
                    <a:pt x="32" y="60"/>
                  </a:cubicBezTo>
                  <a:cubicBezTo>
                    <a:pt x="41" y="63"/>
                    <a:pt x="49" y="65"/>
                    <a:pt x="55" y="68"/>
                  </a:cubicBezTo>
                  <a:cubicBezTo>
                    <a:pt x="61" y="71"/>
                    <a:pt x="66" y="72"/>
                    <a:pt x="80" y="79"/>
                  </a:cubicBezTo>
                  <a:cubicBezTo>
                    <a:pt x="80" y="78"/>
                    <a:pt x="82" y="79"/>
                    <a:pt x="80" y="72"/>
                  </a:cubicBezTo>
                  <a:cubicBezTo>
                    <a:pt x="80" y="72"/>
                    <a:pt x="72" y="68"/>
                    <a:pt x="63" y="62"/>
                  </a:cubicBezTo>
                  <a:cubicBezTo>
                    <a:pt x="57" y="58"/>
                    <a:pt x="50" y="52"/>
                    <a:pt x="44" y="48"/>
                  </a:cubicBezTo>
                  <a:cubicBezTo>
                    <a:pt x="32" y="40"/>
                    <a:pt x="18" y="37"/>
                    <a:pt x="22" y="28"/>
                  </a:cubicBezTo>
                  <a:cubicBezTo>
                    <a:pt x="27" y="18"/>
                    <a:pt x="42" y="30"/>
                    <a:pt x="51" y="34"/>
                  </a:cubicBezTo>
                  <a:cubicBezTo>
                    <a:pt x="64" y="41"/>
                    <a:pt x="64" y="41"/>
                    <a:pt x="71" y="46"/>
                  </a:cubicBezTo>
                  <a:cubicBezTo>
                    <a:pt x="78" y="49"/>
                    <a:pt x="86" y="56"/>
                    <a:pt x="94" y="59"/>
                  </a:cubicBezTo>
                  <a:cubicBezTo>
                    <a:pt x="96" y="58"/>
                    <a:pt x="96" y="55"/>
                    <a:pt x="95" y="53"/>
                  </a:cubicBezTo>
                  <a:cubicBezTo>
                    <a:pt x="94" y="50"/>
                    <a:pt x="89" y="43"/>
                    <a:pt x="87" y="41"/>
                  </a:cubicBezTo>
                  <a:cubicBezTo>
                    <a:pt x="85" y="38"/>
                    <a:pt x="81" y="33"/>
                    <a:pt x="77" y="28"/>
                  </a:cubicBezTo>
                  <a:cubicBezTo>
                    <a:pt x="75" y="25"/>
                    <a:pt x="57" y="12"/>
                    <a:pt x="64" y="5"/>
                  </a:cubicBezTo>
                  <a:cubicBezTo>
                    <a:pt x="70" y="0"/>
                    <a:pt x="81" y="11"/>
                    <a:pt x="88" y="19"/>
                  </a:cubicBezTo>
                  <a:cubicBezTo>
                    <a:pt x="93" y="24"/>
                    <a:pt x="97" y="28"/>
                    <a:pt x="101" y="33"/>
                  </a:cubicBezTo>
                  <a:cubicBezTo>
                    <a:pt x="105" y="36"/>
                    <a:pt x="109" y="41"/>
                    <a:pt x="115" y="46"/>
                  </a:cubicBezTo>
                  <a:cubicBezTo>
                    <a:pt x="118" y="48"/>
                    <a:pt x="123" y="51"/>
                    <a:pt x="127" y="53"/>
                  </a:cubicBezTo>
                  <a:cubicBezTo>
                    <a:pt x="136" y="55"/>
                    <a:pt x="147" y="58"/>
                    <a:pt x="158" y="62"/>
                  </a:cubicBezTo>
                  <a:cubicBezTo>
                    <a:pt x="160" y="62"/>
                    <a:pt x="160" y="62"/>
                    <a:pt x="163" y="62"/>
                  </a:cubicBezTo>
                  <a:cubicBezTo>
                    <a:pt x="167" y="63"/>
                    <a:pt x="189" y="47"/>
                    <a:pt x="191" y="45"/>
                  </a:cubicBezTo>
                  <a:cubicBezTo>
                    <a:pt x="191" y="45"/>
                    <a:pt x="197" y="58"/>
                    <a:pt x="200" y="74"/>
                  </a:cubicBezTo>
                  <a:cubicBezTo>
                    <a:pt x="202" y="84"/>
                    <a:pt x="201" y="100"/>
                    <a:pt x="201"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0" name="Freeform 145">
              <a:extLst>
                <a:ext uri="{FF2B5EF4-FFF2-40B4-BE49-F238E27FC236}">
                  <a16:creationId xmlns:a16="http://schemas.microsoft.com/office/drawing/2014/main" id="{B44DDBE4-6998-4C98-92ED-DE65F05A8FC1}"/>
                </a:ext>
              </a:extLst>
            </p:cNvPr>
            <p:cNvSpPr>
              <a:spLocks/>
            </p:cNvSpPr>
            <p:nvPr/>
          </p:nvSpPr>
          <p:spPr bwMode="auto">
            <a:xfrm>
              <a:off x="4896" y="-1381"/>
              <a:ext cx="572" cy="570"/>
            </a:xfrm>
            <a:custGeom>
              <a:avLst/>
              <a:gdLst>
                <a:gd name="T0" fmla="*/ 24 w 242"/>
                <a:gd name="T1" fmla="*/ 164 h 241"/>
                <a:gd name="T2" fmla="*/ 78 w 242"/>
                <a:gd name="T3" fmla="*/ 24 h 241"/>
                <a:gd name="T4" fmla="*/ 218 w 242"/>
                <a:gd name="T5" fmla="*/ 78 h 241"/>
                <a:gd name="T6" fmla="*/ 164 w 242"/>
                <a:gd name="T7" fmla="*/ 218 h 241"/>
                <a:gd name="T8" fmla="*/ 24 w 242"/>
                <a:gd name="T9" fmla="*/ 164 h 241"/>
              </a:gdLst>
              <a:ahLst/>
              <a:cxnLst>
                <a:cxn ang="0">
                  <a:pos x="T0" y="T1"/>
                </a:cxn>
                <a:cxn ang="0">
                  <a:pos x="T2" y="T3"/>
                </a:cxn>
                <a:cxn ang="0">
                  <a:pos x="T4" y="T5"/>
                </a:cxn>
                <a:cxn ang="0">
                  <a:pos x="T6" y="T7"/>
                </a:cxn>
                <a:cxn ang="0">
                  <a:pos x="T8" y="T9"/>
                </a:cxn>
              </a:cxnLst>
              <a:rect l="0" t="0" r="r" b="b"/>
              <a:pathLst>
                <a:path w="242" h="241">
                  <a:moveTo>
                    <a:pt x="24" y="164"/>
                  </a:moveTo>
                  <a:cubicBezTo>
                    <a:pt x="0" y="110"/>
                    <a:pt x="25" y="47"/>
                    <a:pt x="78" y="24"/>
                  </a:cubicBezTo>
                  <a:cubicBezTo>
                    <a:pt x="132" y="0"/>
                    <a:pt x="194" y="24"/>
                    <a:pt x="218" y="78"/>
                  </a:cubicBezTo>
                  <a:cubicBezTo>
                    <a:pt x="242" y="131"/>
                    <a:pt x="218" y="194"/>
                    <a:pt x="164" y="218"/>
                  </a:cubicBezTo>
                  <a:cubicBezTo>
                    <a:pt x="111" y="241"/>
                    <a:pt x="48" y="217"/>
                    <a:pt x="24" y="164"/>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1" name="Freeform 146">
              <a:extLst>
                <a:ext uri="{FF2B5EF4-FFF2-40B4-BE49-F238E27FC236}">
                  <a16:creationId xmlns:a16="http://schemas.microsoft.com/office/drawing/2014/main" id="{A54EFFF1-32B5-435D-8AC2-C0C3962C6CB1}"/>
                </a:ext>
              </a:extLst>
            </p:cNvPr>
            <p:cNvSpPr>
              <a:spLocks/>
            </p:cNvSpPr>
            <p:nvPr/>
          </p:nvSpPr>
          <p:spPr bwMode="auto">
            <a:xfrm>
              <a:off x="4972" y="-1315"/>
              <a:ext cx="425" cy="473"/>
            </a:xfrm>
            <a:custGeom>
              <a:avLst/>
              <a:gdLst>
                <a:gd name="T0" fmla="*/ 54 w 180"/>
                <a:gd name="T1" fmla="*/ 193 h 200"/>
                <a:gd name="T2" fmla="*/ 38 w 180"/>
                <a:gd name="T3" fmla="*/ 160 h 200"/>
                <a:gd name="T4" fmla="*/ 31 w 180"/>
                <a:gd name="T5" fmla="*/ 146 h 200"/>
                <a:gd name="T6" fmla="*/ 22 w 180"/>
                <a:gd name="T7" fmla="*/ 119 h 200"/>
                <a:gd name="T8" fmla="*/ 19 w 180"/>
                <a:gd name="T9" fmla="*/ 108 h 200"/>
                <a:gd name="T10" fmla="*/ 16 w 180"/>
                <a:gd name="T11" fmla="*/ 93 h 200"/>
                <a:gd name="T12" fmla="*/ 12 w 180"/>
                <a:gd name="T13" fmla="*/ 80 h 200"/>
                <a:gd name="T14" fmla="*/ 8 w 180"/>
                <a:gd name="T15" fmla="*/ 71 h 200"/>
                <a:gd name="T16" fmla="*/ 3 w 180"/>
                <a:gd name="T17" fmla="*/ 59 h 200"/>
                <a:gd name="T18" fmla="*/ 17 w 180"/>
                <a:gd name="T19" fmla="*/ 62 h 200"/>
                <a:gd name="T20" fmla="*/ 29 w 180"/>
                <a:gd name="T21" fmla="*/ 79 h 200"/>
                <a:gd name="T22" fmla="*/ 36 w 180"/>
                <a:gd name="T23" fmla="*/ 94 h 200"/>
                <a:gd name="T24" fmla="*/ 44 w 180"/>
                <a:gd name="T25" fmla="*/ 101 h 200"/>
                <a:gd name="T26" fmla="*/ 55 w 180"/>
                <a:gd name="T27" fmla="*/ 85 h 200"/>
                <a:gd name="T28" fmla="*/ 61 w 180"/>
                <a:gd name="T29" fmla="*/ 68 h 200"/>
                <a:gd name="T30" fmla="*/ 68 w 180"/>
                <a:gd name="T31" fmla="*/ 43 h 200"/>
                <a:gd name="T32" fmla="*/ 75 w 180"/>
                <a:gd name="T33" fmla="*/ 25 h 200"/>
                <a:gd name="T34" fmla="*/ 90 w 180"/>
                <a:gd name="T35" fmla="*/ 2 h 200"/>
                <a:gd name="T36" fmla="*/ 89 w 180"/>
                <a:gd name="T37" fmla="*/ 29 h 200"/>
                <a:gd name="T38" fmla="*/ 85 w 180"/>
                <a:gd name="T39" fmla="*/ 48 h 200"/>
                <a:gd name="T40" fmla="*/ 82 w 180"/>
                <a:gd name="T41" fmla="*/ 69 h 200"/>
                <a:gd name="T42" fmla="*/ 88 w 180"/>
                <a:gd name="T43" fmla="*/ 75 h 200"/>
                <a:gd name="T44" fmla="*/ 105 w 180"/>
                <a:gd name="T45" fmla="*/ 52 h 200"/>
                <a:gd name="T46" fmla="*/ 114 w 180"/>
                <a:gd name="T47" fmla="*/ 41 h 200"/>
                <a:gd name="T48" fmla="*/ 121 w 180"/>
                <a:gd name="T49" fmla="*/ 34 h 200"/>
                <a:gd name="T50" fmla="*/ 144 w 180"/>
                <a:gd name="T51" fmla="*/ 19 h 200"/>
                <a:gd name="T52" fmla="*/ 133 w 180"/>
                <a:gd name="T53" fmla="*/ 44 h 200"/>
                <a:gd name="T54" fmla="*/ 119 w 180"/>
                <a:gd name="T55" fmla="*/ 64 h 200"/>
                <a:gd name="T56" fmla="*/ 104 w 180"/>
                <a:gd name="T57" fmla="*/ 85 h 200"/>
                <a:gd name="T58" fmla="*/ 110 w 180"/>
                <a:gd name="T59" fmla="*/ 86 h 200"/>
                <a:gd name="T60" fmla="*/ 123 w 180"/>
                <a:gd name="T61" fmla="*/ 73 h 200"/>
                <a:gd name="T62" fmla="*/ 141 w 180"/>
                <a:gd name="T63" fmla="*/ 58 h 200"/>
                <a:gd name="T64" fmla="*/ 165 w 180"/>
                <a:gd name="T65" fmla="*/ 42 h 200"/>
                <a:gd name="T66" fmla="*/ 152 w 180"/>
                <a:gd name="T67" fmla="*/ 68 h 200"/>
                <a:gd name="T68" fmla="*/ 137 w 180"/>
                <a:gd name="T69" fmla="*/ 84 h 200"/>
                <a:gd name="T70" fmla="*/ 118 w 180"/>
                <a:gd name="T71" fmla="*/ 103 h 200"/>
                <a:gd name="T72" fmla="*/ 124 w 180"/>
                <a:gd name="T73" fmla="*/ 105 h 200"/>
                <a:gd name="T74" fmla="*/ 137 w 180"/>
                <a:gd name="T75" fmla="*/ 100 h 200"/>
                <a:gd name="T76" fmla="*/ 151 w 180"/>
                <a:gd name="T77" fmla="*/ 94 h 200"/>
                <a:gd name="T78" fmla="*/ 177 w 180"/>
                <a:gd name="T79" fmla="*/ 88 h 200"/>
                <a:gd name="T80" fmla="*/ 158 w 180"/>
                <a:gd name="T81" fmla="*/ 106 h 200"/>
                <a:gd name="T82" fmla="*/ 142 w 180"/>
                <a:gd name="T83" fmla="*/ 116 h 200"/>
                <a:gd name="T84" fmla="*/ 126 w 180"/>
                <a:gd name="T85" fmla="*/ 125 h 200"/>
                <a:gd name="T86" fmla="*/ 117 w 180"/>
                <a:gd name="T87" fmla="*/ 135 h 200"/>
                <a:gd name="T88" fmla="*/ 101 w 180"/>
                <a:gd name="T89" fmla="*/ 162 h 200"/>
                <a:gd name="T90" fmla="*/ 99 w 180"/>
                <a:gd name="T91" fmla="*/ 166 h 200"/>
                <a:gd name="T92" fmla="*/ 109 w 180"/>
                <a:gd name="T93" fmla="*/ 197 h 200"/>
                <a:gd name="T94" fmla="*/ 80 w 180"/>
                <a:gd name="T95" fmla="*/ 199 h 200"/>
                <a:gd name="T96" fmla="*/ 54 w 180"/>
                <a:gd name="T97" fmla="*/ 1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200">
                  <a:moveTo>
                    <a:pt x="54" y="193"/>
                  </a:moveTo>
                  <a:cubicBezTo>
                    <a:pt x="52" y="185"/>
                    <a:pt x="39" y="166"/>
                    <a:pt x="38" y="160"/>
                  </a:cubicBezTo>
                  <a:cubicBezTo>
                    <a:pt x="38" y="160"/>
                    <a:pt x="32" y="150"/>
                    <a:pt x="31" y="146"/>
                  </a:cubicBezTo>
                  <a:cubicBezTo>
                    <a:pt x="29" y="136"/>
                    <a:pt x="23" y="124"/>
                    <a:pt x="22" y="119"/>
                  </a:cubicBezTo>
                  <a:cubicBezTo>
                    <a:pt x="20" y="114"/>
                    <a:pt x="21" y="114"/>
                    <a:pt x="19" y="108"/>
                  </a:cubicBezTo>
                  <a:cubicBezTo>
                    <a:pt x="18" y="103"/>
                    <a:pt x="17" y="100"/>
                    <a:pt x="16" y="93"/>
                  </a:cubicBezTo>
                  <a:cubicBezTo>
                    <a:pt x="15" y="89"/>
                    <a:pt x="13" y="85"/>
                    <a:pt x="12" y="80"/>
                  </a:cubicBezTo>
                  <a:cubicBezTo>
                    <a:pt x="11" y="77"/>
                    <a:pt x="9" y="74"/>
                    <a:pt x="8" y="71"/>
                  </a:cubicBezTo>
                  <a:cubicBezTo>
                    <a:pt x="5" y="67"/>
                    <a:pt x="0" y="61"/>
                    <a:pt x="3" y="59"/>
                  </a:cubicBezTo>
                  <a:cubicBezTo>
                    <a:pt x="7" y="56"/>
                    <a:pt x="14" y="59"/>
                    <a:pt x="17" y="62"/>
                  </a:cubicBezTo>
                  <a:cubicBezTo>
                    <a:pt x="21" y="66"/>
                    <a:pt x="26" y="68"/>
                    <a:pt x="29" y="79"/>
                  </a:cubicBezTo>
                  <a:cubicBezTo>
                    <a:pt x="32" y="84"/>
                    <a:pt x="34" y="89"/>
                    <a:pt x="36" y="94"/>
                  </a:cubicBezTo>
                  <a:cubicBezTo>
                    <a:pt x="36" y="94"/>
                    <a:pt x="38" y="103"/>
                    <a:pt x="44" y="101"/>
                  </a:cubicBezTo>
                  <a:cubicBezTo>
                    <a:pt x="47" y="100"/>
                    <a:pt x="52" y="91"/>
                    <a:pt x="55" y="85"/>
                  </a:cubicBezTo>
                  <a:cubicBezTo>
                    <a:pt x="57" y="79"/>
                    <a:pt x="59" y="73"/>
                    <a:pt x="61" y="68"/>
                  </a:cubicBezTo>
                  <a:cubicBezTo>
                    <a:pt x="63" y="60"/>
                    <a:pt x="65" y="52"/>
                    <a:pt x="68" y="43"/>
                  </a:cubicBezTo>
                  <a:cubicBezTo>
                    <a:pt x="69" y="35"/>
                    <a:pt x="73" y="29"/>
                    <a:pt x="75" y="25"/>
                  </a:cubicBezTo>
                  <a:cubicBezTo>
                    <a:pt x="79" y="12"/>
                    <a:pt x="81" y="0"/>
                    <a:pt x="90" y="2"/>
                  </a:cubicBezTo>
                  <a:cubicBezTo>
                    <a:pt x="92" y="3"/>
                    <a:pt x="99" y="3"/>
                    <a:pt x="89" y="29"/>
                  </a:cubicBezTo>
                  <a:cubicBezTo>
                    <a:pt x="89" y="34"/>
                    <a:pt x="87" y="40"/>
                    <a:pt x="85" y="48"/>
                  </a:cubicBezTo>
                  <a:cubicBezTo>
                    <a:pt x="85" y="56"/>
                    <a:pt x="81" y="62"/>
                    <a:pt x="82" y="69"/>
                  </a:cubicBezTo>
                  <a:cubicBezTo>
                    <a:pt x="82" y="72"/>
                    <a:pt x="85" y="76"/>
                    <a:pt x="88" y="75"/>
                  </a:cubicBezTo>
                  <a:cubicBezTo>
                    <a:pt x="90" y="74"/>
                    <a:pt x="99" y="59"/>
                    <a:pt x="105" y="52"/>
                  </a:cubicBezTo>
                  <a:cubicBezTo>
                    <a:pt x="110" y="47"/>
                    <a:pt x="109" y="47"/>
                    <a:pt x="114" y="41"/>
                  </a:cubicBezTo>
                  <a:cubicBezTo>
                    <a:pt x="115" y="40"/>
                    <a:pt x="119" y="36"/>
                    <a:pt x="121" y="34"/>
                  </a:cubicBezTo>
                  <a:cubicBezTo>
                    <a:pt x="128" y="26"/>
                    <a:pt x="135" y="12"/>
                    <a:pt x="144" y="19"/>
                  </a:cubicBezTo>
                  <a:cubicBezTo>
                    <a:pt x="153" y="25"/>
                    <a:pt x="138" y="37"/>
                    <a:pt x="133" y="44"/>
                  </a:cubicBezTo>
                  <a:cubicBezTo>
                    <a:pt x="127" y="51"/>
                    <a:pt x="124" y="59"/>
                    <a:pt x="119" y="64"/>
                  </a:cubicBezTo>
                  <a:cubicBezTo>
                    <a:pt x="115" y="69"/>
                    <a:pt x="113" y="73"/>
                    <a:pt x="104" y="85"/>
                  </a:cubicBezTo>
                  <a:cubicBezTo>
                    <a:pt x="104" y="85"/>
                    <a:pt x="103" y="87"/>
                    <a:pt x="110" y="86"/>
                  </a:cubicBezTo>
                  <a:cubicBezTo>
                    <a:pt x="110" y="86"/>
                    <a:pt x="116" y="79"/>
                    <a:pt x="123" y="73"/>
                  </a:cubicBezTo>
                  <a:cubicBezTo>
                    <a:pt x="129" y="68"/>
                    <a:pt x="135" y="62"/>
                    <a:pt x="141" y="58"/>
                  </a:cubicBezTo>
                  <a:cubicBezTo>
                    <a:pt x="152" y="49"/>
                    <a:pt x="157" y="36"/>
                    <a:pt x="165" y="42"/>
                  </a:cubicBezTo>
                  <a:cubicBezTo>
                    <a:pt x="174" y="49"/>
                    <a:pt x="158" y="61"/>
                    <a:pt x="152" y="68"/>
                  </a:cubicBezTo>
                  <a:cubicBezTo>
                    <a:pt x="143" y="79"/>
                    <a:pt x="142" y="79"/>
                    <a:pt x="137" y="84"/>
                  </a:cubicBezTo>
                  <a:cubicBezTo>
                    <a:pt x="132" y="89"/>
                    <a:pt x="124" y="95"/>
                    <a:pt x="118" y="103"/>
                  </a:cubicBezTo>
                  <a:cubicBezTo>
                    <a:pt x="120" y="104"/>
                    <a:pt x="122" y="105"/>
                    <a:pt x="124" y="105"/>
                  </a:cubicBezTo>
                  <a:cubicBezTo>
                    <a:pt x="127" y="104"/>
                    <a:pt x="135" y="101"/>
                    <a:pt x="137" y="100"/>
                  </a:cubicBezTo>
                  <a:cubicBezTo>
                    <a:pt x="141" y="99"/>
                    <a:pt x="146" y="96"/>
                    <a:pt x="151" y="94"/>
                  </a:cubicBezTo>
                  <a:cubicBezTo>
                    <a:pt x="156" y="92"/>
                    <a:pt x="172" y="79"/>
                    <a:pt x="177" y="88"/>
                  </a:cubicBezTo>
                  <a:cubicBezTo>
                    <a:pt x="180" y="94"/>
                    <a:pt x="167" y="102"/>
                    <a:pt x="158" y="106"/>
                  </a:cubicBezTo>
                  <a:cubicBezTo>
                    <a:pt x="152" y="109"/>
                    <a:pt x="148" y="113"/>
                    <a:pt x="142" y="116"/>
                  </a:cubicBezTo>
                  <a:cubicBezTo>
                    <a:pt x="137" y="118"/>
                    <a:pt x="132" y="121"/>
                    <a:pt x="126" y="125"/>
                  </a:cubicBezTo>
                  <a:cubicBezTo>
                    <a:pt x="123" y="128"/>
                    <a:pt x="119" y="132"/>
                    <a:pt x="117" y="135"/>
                  </a:cubicBezTo>
                  <a:cubicBezTo>
                    <a:pt x="112" y="143"/>
                    <a:pt x="107" y="153"/>
                    <a:pt x="101" y="162"/>
                  </a:cubicBezTo>
                  <a:cubicBezTo>
                    <a:pt x="100" y="164"/>
                    <a:pt x="100" y="164"/>
                    <a:pt x="99" y="166"/>
                  </a:cubicBezTo>
                  <a:cubicBezTo>
                    <a:pt x="98" y="170"/>
                    <a:pt x="107" y="195"/>
                    <a:pt x="109" y="197"/>
                  </a:cubicBezTo>
                  <a:cubicBezTo>
                    <a:pt x="109" y="197"/>
                    <a:pt x="95" y="200"/>
                    <a:pt x="80" y="199"/>
                  </a:cubicBezTo>
                  <a:cubicBezTo>
                    <a:pt x="69" y="198"/>
                    <a:pt x="54" y="193"/>
                    <a:pt x="54" y="1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2" name="Freeform 147">
              <a:extLst>
                <a:ext uri="{FF2B5EF4-FFF2-40B4-BE49-F238E27FC236}">
                  <a16:creationId xmlns:a16="http://schemas.microsoft.com/office/drawing/2014/main" id="{7E0FBE25-75F3-46F9-B9C7-D70BDCA5291F}"/>
                </a:ext>
              </a:extLst>
            </p:cNvPr>
            <p:cNvSpPr>
              <a:spLocks/>
            </p:cNvSpPr>
            <p:nvPr/>
          </p:nvSpPr>
          <p:spPr bwMode="auto">
            <a:xfrm>
              <a:off x="5700" y="-3407"/>
              <a:ext cx="2357" cy="1896"/>
            </a:xfrm>
            <a:custGeom>
              <a:avLst/>
              <a:gdLst>
                <a:gd name="T0" fmla="*/ 840 w 997"/>
                <a:gd name="T1" fmla="*/ 0 h 802"/>
                <a:gd name="T2" fmla="*/ 129 w 997"/>
                <a:gd name="T3" fmla="*/ 0 h 802"/>
                <a:gd name="T4" fmla="*/ 46 w 997"/>
                <a:gd name="T5" fmla="*/ 424 h 802"/>
                <a:gd name="T6" fmla="*/ 619 w 997"/>
                <a:gd name="T7" fmla="*/ 728 h 802"/>
                <a:gd name="T8" fmla="*/ 923 w 997"/>
                <a:gd name="T9" fmla="*/ 156 h 802"/>
                <a:gd name="T10" fmla="*/ 840 w 997"/>
                <a:gd name="T11" fmla="*/ 0 h 802"/>
              </a:gdLst>
              <a:ahLst/>
              <a:cxnLst>
                <a:cxn ang="0">
                  <a:pos x="T0" y="T1"/>
                </a:cxn>
                <a:cxn ang="0">
                  <a:pos x="T2" y="T3"/>
                </a:cxn>
                <a:cxn ang="0">
                  <a:pos x="T4" y="T5"/>
                </a:cxn>
                <a:cxn ang="0">
                  <a:pos x="T6" y="T7"/>
                </a:cxn>
                <a:cxn ang="0">
                  <a:pos x="T8" y="T9"/>
                </a:cxn>
                <a:cxn ang="0">
                  <a:pos x="T10" y="T11"/>
                </a:cxn>
              </a:cxnLst>
              <a:rect l="0" t="0" r="r" b="b"/>
              <a:pathLst>
                <a:path w="997" h="802">
                  <a:moveTo>
                    <a:pt x="840" y="0"/>
                  </a:moveTo>
                  <a:cubicBezTo>
                    <a:pt x="129" y="0"/>
                    <a:pt x="129" y="0"/>
                    <a:pt x="129" y="0"/>
                  </a:cubicBezTo>
                  <a:cubicBezTo>
                    <a:pt x="36" y="115"/>
                    <a:pt x="0" y="272"/>
                    <a:pt x="46" y="424"/>
                  </a:cubicBezTo>
                  <a:cubicBezTo>
                    <a:pt x="120" y="666"/>
                    <a:pt x="376" y="802"/>
                    <a:pt x="619" y="728"/>
                  </a:cubicBezTo>
                  <a:cubicBezTo>
                    <a:pt x="861" y="654"/>
                    <a:pt x="997" y="398"/>
                    <a:pt x="923" y="156"/>
                  </a:cubicBezTo>
                  <a:cubicBezTo>
                    <a:pt x="905" y="97"/>
                    <a:pt x="876" y="45"/>
                    <a:pt x="840" y="0"/>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3" name="Freeform 148">
              <a:extLst>
                <a:ext uri="{FF2B5EF4-FFF2-40B4-BE49-F238E27FC236}">
                  <a16:creationId xmlns:a16="http://schemas.microsoft.com/office/drawing/2014/main" id="{21295842-F731-4846-BC7A-890B7683523A}"/>
                </a:ext>
              </a:extLst>
            </p:cNvPr>
            <p:cNvSpPr>
              <a:spLocks/>
            </p:cNvSpPr>
            <p:nvPr/>
          </p:nvSpPr>
          <p:spPr bwMode="auto">
            <a:xfrm>
              <a:off x="6010" y="-3407"/>
              <a:ext cx="1773" cy="1626"/>
            </a:xfrm>
            <a:custGeom>
              <a:avLst/>
              <a:gdLst>
                <a:gd name="T0" fmla="*/ 237 w 750"/>
                <a:gd name="T1" fmla="*/ 0 h 688"/>
                <a:gd name="T2" fmla="*/ 207 w 750"/>
                <a:gd name="T3" fmla="*/ 18 h 688"/>
                <a:gd name="T4" fmla="*/ 148 w 750"/>
                <a:gd name="T5" fmla="*/ 48 h 688"/>
                <a:gd name="T6" fmla="*/ 93 w 750"/>
                <a:gd name="T7" fmla="*/ 72 h 688"/>
                <a:gd name="T8" fmla="*/ 54 w 750"/>
                <a:gd name="T9" fmla="*/ 84 h 688"/>
                <a:gd name="T10" fmla="*/ 1 w 750"/>
                <a:gd name="T11" fmla="*/ 105 h 688"/>
                <a:gd name="T12" fmla="*/ 51 w 750"/>
                <a:gd name="T13" fmla="*/ 140 h 688"/>
                <a:gd name="T14" fmla="*/ 138 w 750"/>
                <a:gd name="T15" fmla="*/ 132 h 688"/>
                <a:gd name="T16" fmla="*/ 207 w 750"/>
                <a:gd name="T17" fmla="*/ 110 h 688"/>
                <a:gd name="T18" fmla="*/ 254 w 750"/>
                <a:gd name="T19" fmla="*/ 118 h 688"/>
                <a:gd name="T20" fmla="*/ 231 w 750"/>
                <a:gd name="T21" fmla="*/ 198 h 688"/>
                <a:gd name="T22" fmla="*/ 192 w 750"/>
                <a:gd name="T23" fmla="*/ 268 h 688"/>
                <a:gd name="T24" fmla="*/ 130 w 750"/>
                <a:gd name="T25" fmla="*/ 360 h 688"/>
                <a:gd name="T26" fmla="*/ 91 w 750"/>
                <a:gd name="T27" fmla="*/ 435 h 688"/>
                <a:gd name="T28" fmla="*/ 62 w 750"/>
                <a:gd name="T29" fmla="*/ 548 h 688"/>
                <a:gd name="T30" fmla="*/ 148 w 750"/>
                <a:gd name="T31" fmla="*/ 470 h 688"/>
                <a:gd name="T32" fmla="*/ 197 w 750"/>
                <a:gd name="T33" fmla="*/ 404 h 688"/>
                <a:gd name="T34" fmla="*/ 257 w 750"/>
                <a:gd name="T35" fmla="*/ 332 h 688"/>
                <a:gd name="T36" fmla="*/ 292 w 750"/>
                <a:gd name="T37" fmla="*/ 336 h 688"/>
                <a:gd name="T38" fmla="*/ 266 w 750"/>
                <a:gd name="T39" fmla="*/ 459 h 688"/>
                <a:gd name="T40" fmla="*/ 257 w 750"/>
                <a:gd name="T41" fmla="*/ 516 h 688"/>
                <a:gd name="T42" fmla="*/ 252 w 750"/>
                <a:gd name="T43" fmla="*/ 559 h 688"/>
                <a:gd name="T44" fmla="*/ 266 w 750"/>
                <a:gd name="T45" fmla="*/ 677 h 688"/>
                <a:gd name="T46" fmla="*/ 318 w 750"/>
                <a:gd name="T47" fmla="*/ 570 h 688"/>
                <a:gd name="T48" fmla="*/ 345 w 750"/>
                <a:gd name="T49" fmla="*/ 469 h 688"/>
                <a:gd name="T50" fmla="*/ 369 w 750"/>
                <a:gd name="T51" fmla="*/ 358 h 688"/>
                <a:gd name="T52" fmla="*/ 390 w 750"/>
                <a:gd name="T53" fmla="*/ 376 h 688"/>
                <a:gd name="T54" fmla="*/ 385 w 750"/>
                <a:gd name="T55" fmla="*/ 458 h 688"/>
                <a:gd name="T56" fmla="*/ 388 w 750"/>
                <a:gd name="T57" fmla="*/ 556 h 688"/>
                <a:gd name="T58" fmla="*/ 404 w 750"/>
                <a:gd name="T59" fmla="*/ 679 h 688"/>
                <a:gd name="T60" fmla="*/ 450 w 750"/>
                <a:gd name="T61" fmla="*/ 566 h 688"/>
                <a:gd name="T62" fmla="*/ 461 w 750"/>
                <a:gd name="T63" fmla="*/ 469 h 688"/>
                <a:gd name="T64" fmla="*/ 469 w 750"/>
                <a:gd name="T65" fmla="*/ 357 h 688"/>
                <a:gd name="T66" fmla="*/ 493 w 750"/>
                <a:gd name="T67" fmla="*/ 369 h 688"/>
                <a:gd name="T68" fmla="*/ 514 w 750"/>
                <a:gd name="T69" fmla="*/ 425 h 688"/>
                <a:gd name="T70" fmla="*/ 535 w 750"/>
                <a:gd name="T71" fmla="*/ 488 h 688"/>
                <a:gd name="T72" fmla="*/ 585 w 750"/>
                <a:gd name="T73" fmla="*/ 590 h 688"/>
                <a:gd name="T74" fmla="*/ 594 w 750"/>
                <a:gd name="T75" fmla="*/ 475 h 688"/>
                <a:gd name="T76" fmla="*/ 577 w 750"/>
                <a:gd name="T77" fmla="*/ 397 h 688"/>
                <a:gd name="T78" fmla="*/ 565 w 750"/>
                <a:gd name="T79" fmla="*/ 319 h 688"/>
                <a:gd name="T80" fmla="*/ 569 w 750"/>
                <a:gd name="T81" fmla="*/ 262 h 688"/>
                <a:gd name="T82" fmla="*/ 612 w 750"/>
                <a:gd name="T83" fmla="*/ 133 h 688"/>
                <a:gd name="T84" fmla="*/ 622 w 750"/>
                <a:gd name="T85" fmla="*/ 115 h 688"/>
                <a:gd name="T86" fmla="*/ 749 w 750"/>
                <a:gd name="T87" fmla="*/ 57 h 688"/>
                <a:gd name="T88" fmla="*/ 710 w 750"/>
                <a:gd name="T89" fmla="*/ 0 h 688"/>
                <a:gd name="T90" fmla="*/ 237 w 750"/>
                <a:gd name="T9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0" h="688">
                  <a:moveTo>
                    <a:pt x="237" y="0"/>
                  </a:moveTo>
                  <a:cubicBezTo>
                    <a:pt x="227" y="6"/>
                    <a:pt x="224" y="8"/>
                    <a:pt x="207" y="18"/>
                  </a:cubicBezTo>
                  <a:cubicBezTo>
                    <a:pt x="188" y="29"/>
                    <a:pt x="175" y="34"/>
                    <a:pt x="148" y="48"/>
                  </a:cubicBezTo>
                  <a:cubicBezTo>
                    <a:pt x="132" y="56"/>
                    <a:pt x="112" y="64"/>
                    <a:pt x="93" y="72"/>
                  </a:cubicBezTo>
                  <a:cubicBezTo>
                    <a:pt x="79" y="79"/>
                    <a:pt x="68" y="81"/>
                    <a:pt x="54" y="84"/>
                  </a:cubicBezTo>
                  <a:cubicBezTo>
                    <a:pt x="32" y="87"/>
                    <a:pt x="0" y="87"/>
                    <a:pt x="1" y="105"/>
                  </a:cubicBezTo>
                  <a:cubicBezTo>
                    <a:pt x="2" y="126"/>
                    <a:pt x="31" y="138"/>
                    <a:pt x="51" y="140"/>
                  </a:cubicBezTo>
                  <a:cubicBezTo>
                    <a:pt x="76" y="143"/>
                    <a:pt x="95" y="151"/>
                    <a:pt x="138" y="132"/>
                  </a:cubicBezTo>
                  <a:cubicBezTo>
                    <a:pt x="162" y="126"/>
                    <a:pt x="186" y="118"/>
                    <a:pt x="207" y="110"/>
                  </a:cubicBezTo>
                  <a:cubicBezTo>
                    <a:pt x="208" y="110"/>
                    <a:pt x="242" y="95"/>
                    <a:pt x="254" y="118"/>
                  </a:cubicBezTo>
                  <a:cubicBezTo>
                    <a:pt x="261" y="132"/>
                    <a:pt x="244" y="172"/>
                    <a:pt x="231" y="198"/>
                  </a:cubicBezTo>
                  <a:cubicBezTo>
                    <a:pt x="218" y="225"/>
                    <a:pt x="204" y="246"/>
                    <a:pt x="192" y="268"/>
                  </a:cubicBezTo>
                  <a:cubicBezTo>
                    <a:pt x="172" y="298"/>
                    <a:pt x="151" y="325"/>
                    <a:pt x="130" y="360"/>
                  </a:cubicBezTo>
                  <a:cubicBezTo>
                    <a:pt x="110" y="388"/>
                    <a:pt x="102" y="418"/>
                    <a:pt x="91" y="435"/>
                  </a:cubicBezTo>
                  <a:cubicBezTo>
                    <a:pt x="61" y="484"/>
                    <a:pt x="30" y="526"/>
                    <a:pt x="62" y="548"/>
                  </a:cubicBezTo>
                  <a:cubicBezTo>
                    <a:pt x="68" y="553"/>
                    <a:pt x="89" y="574"/>
                    <a:pt x="148" y="470"/>
                  </a:cubicBezTo>
                  <a:cubicBezTo>
                    <a:pt x="162" y="454"/>
                    <a:pt x="177" y="430"/>
                    <a:pt x="197" y="404"/>
                  </a:cubicBezTo>
                  <a:cubicBezTo>
                    <a:pt x="220" y="379"/>
                    <a:pt x="232" y="350"/>
                    <a:pt x="257" y="332"/>
                  </a:cubicBezTo>
                  <a:cubicBezTo>
                    <a:pt x="267" y="325"/>
                    <a:pt x="287" y="325"/>
                    <a:pt x="292" y="336"/>
                  </a:cubicBezTo>
                  <a:cubicBezTo>
                    <a:pt x="296" y="344"/>
                    <a:pt x="269" y="417"/>
                    <a:pt x="266" y="459"/>
                  </a:cubicBezTo>
                  <a:cubicBezTo>
                    <a:pt x="264" y="488"/>
                    <a:pt x="261" y="482"/>
                    <a:pt x="257" y="516"/>
                  </a:cubicBezTo>
                  <a:cubicBezTo>
                    <a:pt x="255" y="524"/>
                    <a:pt x="254" y="547"/>
                    <a:pt x="252" y="559"/>
                  </a:cubicBezTo>
                  <a:cubicBezTo>
                    <a:pt x="246" y="606"/>
                    <a:pt x="222" y="666"/>
                    <a:pt x="266" y="677"/>
                  </a:cubicBezTo>
                  <a:cubicBezTo>
                    <a:pt x="314" y="688"/>
                    <a:pt x="309" y="608"/>
                    <a:pt x="318" y="570"/>
                  </a:cubicBezTo>
                  <a:cubicBezTo>
                    <a:pt x="327" y="531"/>
                    <a:pt x="341" y="499"/>
                    <a:pt x="345" y="469"/>
                  </a:cubicBezTo>
                  <a:cubicBezTo>
                    <a:pt x="349" y="443"/>
                    <a:pt x="357" y="422"/>
                    <a:pt x="369" y="358"/>
                  </a:cubicBezTo>
                  <a:cubicBezTo>
                    <a:pt x="372" y="361"/>
                    <a:pt x="374" y="352"/>
                    <a:pt x="390" y="376"/>
                  </a:cubicBezTo>
                  <a:cubicBezTo>
                    <a:pt x="390" y="376"/>
                    <a:pt x="386" y="413"/>
                    <a:pt x="385" y="458"/>
                  </a:cubicBezTo>
                  <a:cubicBezTo>
                    <a:pt x="386" y="488"/>
                    <a:pt x="386" y="526"/>
                    <a:pt x="388" y="556"/>
                  </a:cubicBezTo>
                  <a:cubicBezTo>
                    <a:pt x="387" y="617"/>
                    <a:pt x="361" y="672"/>
                    <a:pt x="404" y="679"/>
                  </a:cubicBezTo>
                  <a:cubicBezTo>
                    <a:pt x="451" y="687"/>
                    <a:pt x="444" y="605"/>
                    <a:pt x="450" y="566"/>
                  </a:cubicBezTo>
                  <a:cubicBezTo>
                    <a:pt x="460" y="506"/>
                    <a:pt x="459" y="503"/>
                    <a:pt x="461" y="469"/>
                  </a:cubicBezTo>
                  <a:cubicBezTo>
                    <a:pt x="463" y="437"/>
                    <a:pt x="460" y="395"/>
                    <a:pt x="469" y="357"/>
                  </a:cubicBezTo>
                  <a:cubicBezTo>
                    <a:pt x="478" y="356"/>
                    <a:pt x="488" y="361"/>
                    <a:pt x="493" y="369"/>
                  </a:cubicBezTo>
                  <a:cubicBezTo>
                    <a:pt x="500" y="382"/>
                    <a:pt x="510" y="414"/>
                    <a:pt x="514" y="425"/>
                  </a:cubicBezTo>
                  <a:cubicBezTo>
                    <a:pt x="519" y="441"/>
                    <a:pt x="527" y="466"/>
                    <a:pt x="535" y="488"/>
                  </a:cubicBezTo>
                  <a:cubicBezTo>
                    <a:pt x="541" y="507"/>
                    <a:pt x="541" y="599"/>
                    <a:pt x="585" y="590"/>
                  </a:cubicBezTo>
                  <a:cubicBezTo>
                    <a:pt x="615" y="583"/>
                    <a:pt x="603" y="516"/>
                    <a:pt x="594" y="475"/>
                  </a:cubicBezTo>
                  <a:cubicBezTo>
                    <a:pt x="587" y="448"/>
                    <a:pt x="586" y="422"/>
                    <a:pt x="577" y="397"/>
                  </a:cubicBezTo>
                  <a:cubicBezTo>
                    <a:pt x="574" y="375"/>
                    <a:pt x="566" y="349"/>
                    <a:pt x="565" y="319"/>
                  </a:cubicBezTo>
                  <a:cubicBezTo>
                    <a:pt x="564" y="301"/>
                    <a:pt x="566" y="276"/>
                    <a:pt x="569" y="262"/>
                  </a:cubicBezTo>
                  <a:cubicBezTo>
                    <a:pt x="584" y="222"/>
                    <a:pt x="600" y="178"/>
                    <a:pt x="612" y="133"/>
                  </a:cubicBezTo>
                  <a:cubicBezTo>
                    <a:pt x="616" y="124"/>
                    <a:pt x="616" y="123"/>
                    <a:pt x="622" y="115"/>
                  </a:cubicBezTo>
                  <a:cubicBezTo>
                    <a:pt x="630" y="100"/>
                    <a:pt x="738" y="61"/>
                    <a:pt x="749" y="57"/>
                  </a:cubicBezTo>
                  <a:cubicBezTo>
                    <a:pt x="750" y="57"/>
                    <a:pt x="735" y="31"/>
                    <a:pt x="710" y="0"/>
                  </a:cubicBezTo>
                  <a:lnTo>
                    <a:pt x="2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4" name="Freeform 149">
              <a:extLst>
                <a:ext uri="{FF2B5EF4-FFF2-40B4-BE49-F238E27FC236}">
                  <a16:creationId xmlns:a16="http://schemas.microsoft.com/office/drawing/2014/main" id="{685D5A38-42BC-446E-80C5-EF08E90B0AFB}"/>
                </a:ext>
              </a:extLst>
            </p:cNvPr>
            <p:cNvSpPr>
              <a:spLocks/>
            </p:cNvSpPr>
            <p:nvPr/>
          </p:nvSpPr>
          <p:spPr bwMode="auto">
            <a:xfrm>
              <a:off x="5549" y="-1714"/>
              <a:ext cx="1208" cy="1207"/>
            </a:xfrm>
            <a:custGeom>
              <a:avLst/>
              <a:gdLst>
                <a:gd name="T0" fmla="*/ 127 w 511"/>
                <a:gd name="T1" fmla="*/ 440 h 511"/>
                <a:gd name="T2" fmla="*/ 71 w 511"/>
                <a:gd name="T3" fmla="*/ 127 h 511"/>
                <a:gd name="T4" fmla="*/ 385 w 511"/>
                <a:gd name="T5" fmla="*/ 71 h 511"/>
                <a:gd name="T6" fmla="*/ 440 w 511"/>
                <a:gd name="T7" fmla="*/ 385 h 511"/>
                <a:gd name="T8" fmla="*/ 127 w 511"/>
                <a:gd name="T9" fmla="*/ 440 h 511"/>
              </a:gdLst>
              <a:ahLst/>
              <a:cxnLst>
                <a:cxn ang="0">
                  <a:pos x="T0" y="T1"/>
                </a:cxn>
                <a:cxn ang="0">
                  <a:pos x="T2" y="T3"/>
                </a:cxn>
                <a:cxn ang="0">
                  <a:pos x="T4" y="T5"/>
                </a:cxn>
                <a:cxn ang="0">
                  <a:pos x="T6" y="T7"/>
                </a:cxn>
                <a:cxn ang="0">
                  <a:pos x="T8" y="T9"/>
                </a:cxn>
              </a:cxnLst>
              <a:rect l="0" t="0" r="r" b="b"/>
              <a:pathLst>
                <a:path w="511" h="511">
                  <a:moveTo>
                    <a:pt x="127" y="440"/>
                  </a:moveTo>
                  <a:cubicBezTo>
                    <a:pt x="25" y="369"/>
                    <a:pt x="0" y="228"/>
                    <a:pt x="71" y="127"/>
                  </a:cubicBezTo>
                  <a:cubicBezTo>
                    <a:pt x="143" y="25"/>
                    <a:pt x="283" y="0"/>
                    <a:pt x="385" y="71"/>
                  </a:cubicBezTo>
                  <a:cubicBezTo>
                    <a:pt x="487" y="142"/>
                    <a:pt x="511" y="283"/>
                    <a:pt x="440" y="385"/>
                  </a:cubicBezTo>
                  <a:cubicBezTo>
                    <a:pt x="369" y="487"/>
                    <a:pt x="228" y="511"/>
                    <a:pt x="127" y="440"/>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5" name="Freeform 150">
              <a:extLst>
                <a:ext uri="{FF2B5EF4-FFF2-40B4-BE49-F238E27FC236}">
                  <a16:creationId xmlns:a16="http://schemas.microsoft.com/office/drawing/2014/main" id="{013DF747-1E35-467F-B2A6-6AF1A6D9E70C}"/>
                </a:ext>
              </a:extLst>
            </p:cNvPr>
            <p:cNvSpPr>
              <a:spLocks/>
            </p:cNvSpPr>
            <p:nvPr/>
          </p:nvSpPr>
          <p:spPr bwMode="auto">
            <a:xfrm>
              <a:off x="5707" y="-1476"/>
              <a:ext cx="936" cy="792"/>
            </a:xfrm>
            <a:custGeom>
              <a:avLst/>
              <a:gdLst>
                <a:gd name="T0" fmla="*/ 342 w 396"/>
                <a:gd name="T1" fmla="*/ 201 h 335"/>
                <a:gd name="T2" fmla="*/ 396 w 396"/>
                <a:gd name="T3" fmla="*/ 243 h 335"/>
                <a:gd name="T4" fmla="*/ 323 w 396"/>
                <a:gd name="T5" fmla="*/ 335 h 335"/>
                <a:gd name="T6" fmla="*/ 278 w 396"/>
                <a:gd name="T7" fmla="*/ 297 h 335"/>
                <a:gd name="T8" fmla="*/ 222 w 396"/>
                <a:gd name="T9" fmla="*/ 295 h 335"/>
                <a:gd name="T10" fmla="*/ 150 w 396"/>
                <a:gd name="T11" fmla="*/ 256 h 335"/>
                <a:gd name="T12" fmla="*/ 91 w 396"/>
                <a:gd name="T13" fmla="*/ 264 h 335"/>
                <a:gd name="T14" fmla="*/ 70 w 396"/>
                <a:gd name="T15" fmla="*/ 268 h 335"/>
                <a:gd name="T16" fmla="*/ 39 w 396"/>
                <a:gd name="T17" fmla="*/ 258 h 335"/>
                <a:gd name="T18" fmla="*/ 57 w 396"/>
                <a:gd name="T19" fmla="*/ 243 h 335"/>
                <a:gd name="T20" fmla="*/ 86 w 396"/>
                <a:gd name="T21" fmla="*/ 238 h 335"/>
                <a:gd name="T22" fmla="*/ 115 w 396"/>
                <a:gd name="T23" fmla="*/ 231 h 335"/>
                <a:gd name="T24" fmla="*/ 136 w 396"/>
                <a:gd name="T25" fmla="*/ 225 h 335"/>
                <a:gd name="T26" fmla="*/ 146 w 396"/>
                <a:gd name="T27" fmla="*/ 215 h 335"/>
                <a:gd name="T28" fmla="*/ 134 w 396"/>
                <a:gd name="T29" fmla="*/ 213 h 335"/>
                <a:gd name="T30" fmla="*/ 93 w 396"/>
                <a:gd name="T31" fmla="*/ 211 h 335"/>
                <a:gd name="T32" fmla="*/ 60 w 396"/>
                <a:gd name="T33" fmla="*/ 207 h 335"/>
                <a:gd name="T34" fmla="*/ 24 w 396"/>
                <a:gd name="T35" fmla="*/ 205 h 335"/>
                <a:gd name="T36" fmla="*/ 1 w 396"/>
                <a:gd name="T37" fmla="*/ 186 h 335"/>
                <a:gd name="T38" fmla="*/ 55 w 396"/>
                <a:gd name="T39" fmla="*/ 178 h 335"/>
                <a:gd name="T40" fmla="*/ 105 w 396"/>
                <a:gd name="T41" fmla="*/ 177 h 335"/>
                <a:gd name="T42" fmla="*/ 144 w 396"/>
                <a:gd name="T43" fmla="*/ 173 h 335"/>
                <a:gd name="T44" fmla="*/ 146 w 396"/>
                <a:gd name="T45" fmla="*/ 163 h 335"/>
                <a:gd name="T46" fmla="*/ 105 w 396"/>
                <a:gd name="T47" fmla="*/ 142 h 335"/>
                <a:gd name="T48" fmla="*/ 63 w 396"/>
                <a:gd name="T49" fmla="*/ 117 h 335"/>
                <a:gd name="T50" fmla="*/ 21 w 396"/>
                <a:gd name="T51" fmla="*/ 75 h 335"/>
                <a:gd name="T52" fmla="*/ 77 w 396"/>
                <a:gd name="T53" fmla="*/ 88 h 335"/>
                <a:gd name="T54" fmla="*/ 119 w 396"/>
                <a:gd name="T55" fmla="*/ 109 h 335"/>
                <a:gd name="T56" fmla="*/ 167 w 396"/>
                <a:gd name="T57" fmla="*/ 132 h 335"/>
                <a:gd name="T58" fmla="*/ 165 w 396"/>
                <a:gd name="T59" fmla="*/ 115 h 335"/>
                <a:gd name="T60" fmla="*/ 134 w 396"/>
                <a:gd name="T61" fmla="*/ 85 h 335"/>
                <a:gd name="T62" fmla="*/ 106 w 396"/>
                <a:gd name="T63" fmla="*/ 60 h 335"/>
                <a:gd name="T64" fmla="*/ 71 w 396"/>
                <a:gd name="T65" fmla="*/ 16 h 335"/>
                <a:gd name="T66" fmla="*/ 124 w 396"/>
                <a:gd name="T67" fmla="*/ 36 h 335"/>
                <a:gd name="T68" fmla="*/ 159 w 396"/>
                <a:gd name="T69" fmla="*/ 58 h 335"/>
                <a:gd name="T70" fmla="*/ 213 w 396"/>
                <a:gd name="T71" fmla="*/ 100 h 335"/>
                <a:gd name="T72" fmla="*/ 229 w 396"/>
                <a:gd name="T73" fmla="*/ 111 h 335"/>
                <a:gd name="T74" fmla="*/ 274 w 396"/>
                <a:gd name="T75" fmla="*/ 118 h 335"/>
                <a:gd name="T76" fmla="*/ 283 w 396"/>
                <a:gd name="T77" fmla="*/ 102 h 335"/>
                <a:gd name="T78" fmla="*/ 281 w 396"/>
                <a:gd name="T79" fmla="*/ 64 h 335"/>
                <a:gd name="T80" fmla="*/ 291 w 396"/>
                <a:gd name="T81" fmla="*/ 7 h 335"/>
                <a:gd name="T82" fmla="*/ 305 w 396"/>
                <a:gd name="T83" fmla="*/ 4 h 335"/>
                <a:gd name="T84" fmla="*/ 309 w 396"/>
                <a:gd name="T85" fmla="*/ 29 h 335"/>
                <a:gd name="T86" fmla="*/ 315 w 396"/>
                <a:gd name="T87" fmla="*/ 52 h 335"/>
                <a:gd name="T88" fmla="*/ 317 w 396"/>
                <a:gd name="T89" fmla="*/ 66 h 335"/>
                <a:gd name="T90" fmla="*/ 324 w 396"/>
                <a:gd name="T91" fmla="*/ 96 h 335"/>
                <a:gd name="T92" fmla="*/ 334 w 396"/>
                <a:gd name="T93" fmla="*/ 138 h 335"/>
                <a:gd name="T94" fmla="*/ 342 w 396"/>
                <a:gd name="T95" fmla="*/ 20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35">
                  <a:moveTo>
                    <a:pt x="342" y="201"/>
                  </a:moveTo>
                  <a:cubicBezTo>
                    <a:pt x="345" y="207"/>
                    <a:pt x="361" y="223"/>
                    <a:pt x="396" y="243"/>
                  </a:cubicBezTo>
                  <a:cubicBezTo>
                    <a:pt x="382" y="277"/>
                    <a:pt x="352" y="315"/>
                    <a:pt x="323" y="335"/>
                  </a:cubicBezTo>
                  <a:cubicBezTo>
                    <a:pt x="316" y="328"/>
                    <a:pt x="283" y="299"/>
                    <a:pt x="278" y="297"/>
                  </a:cubicBezTo>
                  <a:cubicBezTo>
                    <a:pt x="244" y="301"/>
                    <a:pt x="244" y="301"/>
                    <a:pt x="222" y="295"/>
                  </a:cubicBezTo>
                  <a:cubicBezTo>
                    <a:pt x="192" y="286"/>
                    <a:pt x="164" y="254"/>
                    <a:pt x="150" y="256"/>
                  </a:cubicBezTo>
                  <a:cubicBezTo>
                    <a:pt x="121" y="259"/>
                    <a:pt x="119" y="262"/>
                    <a:pt x="91" y="264"/>
                  </a:cubicBezTo>
                  <a:cubicBezTo>
                    <a:pt x="86" y="265"/>
                    <a:pt x="76" y="267"/>
                    <a:pt x="70" y="268"/>
                  </a:cubicBezTo>
                  <a:cubicBezTo>
                    <a:pt x="53" y="269"/>
                    <a:pt x="41" y="269"/>
                    <a:pt x="39" y="258"/>
                  </a:cubicBezTo>
                  <a:cubicBezTo>
                    <a:pt x="38" y="246"/>
                    <a:pt x="47" y="245"/>
                    <a:pt x="57" y="243"/>
                  </a:cubicBezTo>
                  <a:cubicBezTo>
                    <a:pt x="73" y="239"/>
                    <a:pt x="71" y="241"/>
                    <a:pt x="86" y="238"/>
                  </a:cubicBezTo>
                  <a:cubicBezTo>
                    <a:pt x="97" y="236"/>
                    <a:pt x="105" y="233"/>
                    <a:pt x="115" y="231"/>
                  </a:cubicBezTo>
                  <a:cubicBezTo>
                    <a:pt x="123" y="229"/>
                    <a:pt x="130" y="226"/>
                    <a:pt x="136" y="225"/>
                  </a:cubicBezTo>
                  <a:cubicBezTo>
                    <a:pt x="143" y="224"/>
                    <a:pt x="147" y="217"/>
                    <a:pt x="146" y="215"/>
                  </a:cubicBezTo>
                  <a:cubicBezTo>
                    <a:pt x="144" y="214"/>
                    <a:pt x="139" y="213"/>
                    <a:pt x="134" y="213"/>
                  </a:cubicBezTo>
                  <a:cubicBezTo>
                    <a:pt x="121" y="211"/>
                    <a:pt x="98" y="211"/>
                    <a:pt x="93" y="211"/>
                  </a:cubicBezTo>
                  <a:cubicBezTo>
                    <a:pt x="78" y="211"/>
                    <a:pt x="74" y="208"/>
                    <a:pt x="60" y="207"/>
                  </a:cubicBezTo>
                  <a:cubicBezTo>
                    <a:pt x="50" y="206"/>
                    <a:pt x="36" y="206"/>
                    <a:pt x="24" y="205"/>
                  </a:cubicBezTo>
                  <a:cubicBezTo>
                    <a:pt x="10" y="203"/>
                    <a:pt x="0" y="201"/>
                    <a:pt x="1" y="186"/>
                  </a:cubicBezTo>
                  <a:cubicBezTo>
                    <a:pt x="3" y="169"/>
                    <a:pt x="39" y="179"/>
                    <a:pt x="55" y="178"/>
                  </a:cubicBezTo>
                  <a:cubicBezTo>
                    <a:pt x="78" y="177"/>
                    <a:pt x="86" y="176"/>
                    <a:pt x="105" y="177"/>
                  </a:cubicBezTo>
                  <a:cubicBezTo>
                    <a:pt x="120" y="177"/>
                    <a:pt x="136" y="181"/>
                    <a:pt x="144" y="173"/>
                  </a:cubicBezTo>
                  <a:cubicBezTo>
                    <a:pt x="146" y="171"/>
                    <a:pt x="150" y="167"/>
                    <a:pt x="146" y="163"/>
                  </a:cubicBezTo>
                  <a:cubicBezTo>
                    <a:pt x="140" y="157"/>
                    <a:pt x="119" y="151"/>
                    <a:pt x="105" y="142"/>
                  </a:cubicBezTo>
                  <a:cubicBezTo>
                    <a:pt x="79" y="124"/>
                    <a:pt x="87" y="132"/>
                    <a:pt x="63" y="117"/>
                  </a:cubicBezTo>
                  <a:cubicBezTo>
                    <a:pt x="54" y="110"/>
                    <a:pt x="4" y="95"/>
                    <a:pt x="21" y="75"/>
                  </a:cubicBezTo>
                  <a:cubicBezTo>
                    <a:pt x="35" y="58"/>
                    <a:pt x="61" y="81"/>
                    <a:pt x="77" y="88"/>
                  </a:cubicBezTo>
                  <a:cubicBezTo>
                    <a:pt x="86" y="93"/>
                    <a:pt x="108" y="102"/>
                    <a:pt x="119" y="109"/>
                  </a:cubicBezTo>
                  <a:cubicBezTo>
                    <a:pt x="127" y="113"/>
                    <a:pt x="139" y="116"/>
                    <a:pt x="167" y="132"/>
                  </a:cubicBezTo>
                  <a:cubicBezTo>
                    <a:pt x="169" y="124"/>
                    <a:pt x="172" y="123"/>
                    <a:pt x="165" y="115"/>
                  </a:cubicBezTo>
                  <a:cubicBezTo>
                    <a:pt x="155" y="102"/>
                    <a:pt x="146" y="98"/>
                    <a:pt x="134" y="85"/>
                  </a:cubicBezTo>
                  <a:cubicBezTo>
                    <a:pt x="123" y="78"/>
                    <a:pt x="113" y="66"/>
                    <a:pt x="106" y="60"/>
                  </a:cubicBezTo>
                  <a:cubicBezTo>
                    <a:pt x="94" y="52"/>
                    <a:pt x="58" y="31"/>
                    <a:pt x="71" y="16"/>
                  </a:cubicBezTo>
                  <a:cubicBezTo>
                    <a:pt x="84" y="0"/>
                    <a:pt x="111" y="28"/>
                    <a:pt x="124" y="36"/>
                  </a:cubicBezTo>
                  <a:cubicBezTo>
                    <a:pt x="140" y="46"/>
                    <a:pt x="146" y="49"/>
                    <a:pt x="159" y="58"/>
                  </a:cubicBezTo>
                  <a:cubicBezTo>
                    <a:pt x="175" y="71"/>
                    <a:pt x="193" y="88"/>
                    <a:pt x="213" y="100"/>
                  </a:cubicBezTo>
                  <a:cubicBezTo>
                    <a:pt x="218" y="103"/>
                    <a:pt x="223" y="108"/>
                    <a:pt x="229" y="111"/>
                  </a:cubicBezTo>
                  <a:cubicBezTo>
                    <a:pt x="245" y="119"/>
                    <a:pt x="262" y="125"/>
                    <a:pt x="274" y="118"/>
                  </a:cubicBezTo>
                  <a:cubicBezTo>
                    <a:pt x="278" y="116"/>
                    <a:pt x="282" y="107"/>
                    <a:pt x="283" y="102"/>
                  </a:cubicBezTo>
                  <a:cubicBezTo>
                    <a:pt x="286" y="89"/>
                    <a:pt x="283" y="75"/>
                    <a:pt x="281" y="64"/>
                  </a:cubicBezTo>
                  <a:cubicBezTo>
                    <a:pt x="278" y="48"/>
                    <a:pt x="277" y="21"/>
                    <a:pt x="291" y="7"/>
                  </a:cubicBezTo>
                  <a:cubicBezTo>
                    <a:pt x="294" y="5"/>
                    <a:pt x="299" y="0"/>
                    <a:pt x="305" y="4"/>
                  </a:cubicBezTo>
                  <a:cubicBezTo>
                    <a:pt x="307" y="5"/>
                    <a:pt x="310" y="10"/>
                    <a:pt x="309" y="29"/>
                  </a:cubicBezTo>
                  <a:cubicBezTo>
                    <a:pt x="310" y="33"/>
                    <a:pt x="311" y="39"/>
                    <a:pt x="315" y="52"/>
                  </a:cubicBezTo>
                  <a:cubicBezTo>
                    <a:pt x="317" y="57"/>
                    <a:pt x="316" y="61"/>
                    <a:pt x="317" y="66"/>
                  </a:cubicBezTo>
                  <a:cubicBezTo>
                    <a:pt x="319" y="75"/>
                    <a:pt x="321" y="87"/>
                    <a:pt x="324" y="96"/>
                  </a:cubicBezTo>
                  <a:cubicBezTo>
                    <a:pt x="328" y="110"/>
                    <a:pt x="333" y="116"/>
                    <a:pt x="334" y="138"/>
                  </a:cubicBezTo>
                  <a:cubicBezTo>
                    <a:pt x="336" y="165"/>
                    <a:pt x="344" y="174"/>
                    <a:pt x="342"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6" name="Freeform 151">
              <a:extLst>
                <a:ext uri="{FF2B5EF4-FFF2-40B4-BE49-F238E27FC236}">
                  <a16:creationId xmlns:a16="http://schemas.microsoft.com/office/drawing/2014/main" id="{8F67E2B3-33A0-4B98-BC3B-69984933F729}"/>
                </a:ext>
              </a:extLst>
            </p:cNvPr>
            <p:cNvSpPr>
              <a:spLocks/>
            </p:cNvSpPr>
            <p:nvPr/>
          </p:nvSpPr>
          <p:spPr bwMode="auto">
            <a:xfrm>
              <a:off x="4797" y="-769"/>
              <a:ext cx="589" cy="586"/>
            </a:xfrm>
            <a:custGeom>
              <a:avLst/>
              <a:gdLst>
                <a:gd name="T0" fmla="*/ 63 w 249"/>
                <a:gd name="T1" fmla="*/ 34 h 248"/>
                <a:gd name="T2" fmla="*/ 214 w 249"/>
                <a:gd name="T3" fmla="*/ 62 h 248"/>
                <a:gd name="T4" fmla="*/ 186 w 249"/>
                <a:gd name="T5" fmla="*/ 214 h 248"/>
                <a:gd name="T6" fmla="*/ 35 w 249"/>
                <a:gd name="T7" fmla="*/ 186 h 248"/>
                <a:gd name="T8" fmla="*/ 63 w 249"/>
                <a:gd name="T9" fmla="*/ 34 h 248"/>
              </a:gdLst>
              <a:ahLst/>
              <a:cxnLst>
                <a:cxn ang="0">
                  <a:pos x="T0" y="T1"/>
                </a:cxn>
                <a:cxn ang="0">
                  <a:pos x="T2" y="T3"/>
                </a:cxn>
                <a:cxn ang="0">
                  <a:pos x="T4" y="T5"/>
                </a:cxn>
                <a:cxn ang="0">
                  <a:pos x="T6" y="T7"/>
                </a:cxn>
                <a:cxn ang="0">
                  <a:pos x="T8" y="T9"/>
                </a:cxn>
              </a:cxnLst>
              <a:rect l="0" t="0" r="r" b="b"/>
              <a:pathLst>
                <a:path w="249" h="248">
                  <a:moveTo>
                    <a:pt x="63" y="34"/>
                  </a:moveTo>
                  <a:cubicBezTo>
                    <a:pt x="112" y="0"/>
                    <a:pt x="180" y="13"/>
                    <a:pt x="214" y="62"/>
                  </a:cubicBezTo>
                  <a:cubicBezTo>
                    <a:pt x="249" y="112"/>
                    <a:pt x="236" y="180"/>
                    <a:pt x="186" y="214"/>
                  </a:cubicBezTo>
                  <a:cubicBezTo>
                    <a:pt x="137" y="248"/>
                    <a:pt x="69" y="236"/>
                    <a:pt x="35" y="186"/>
                  </a:cubicBezTo>
                  <a:cubicBezTo>
                    <a:pt x="0" y="136"/>
                    <a:pt x="13" y="68"/>
                    <a:pt x="63" y="34"/>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7" name="Freeform 152">
              <a:extLst>
                <a:ext uri="{FF2B5EF4-FFF2-40B4-BE49-F238E27FC236}">
                  <a16:creationId xmlns:a16="http://schemas.microsoft.com/office/drawing/2014/main" id="{F7679416-18F9-4A28-A6FF-77392D63F48C}"/>
                </a:ext>
              </a:extLst>
            </p:cNvPr>
            <p:cNvSpPr>
              <a:spLocks/>
            </p:cNvSpPr>
            <p:nvPr/>
          </p:nvSpPr>
          <p:spPr bwMode="auto">
            <a:xfrm>
              <a:off x="4844" y="-698"/>
              <a:ext cx="457" cy="411"/>
            </a:xfrm>
            <a:custGeom>
              <a:avLst/>
              <a:gdLst>
                <a:gd name="T0" fmla="*/ 57 w 193"/>
                <a:gd name="T1" fmla="*/ 156 h 174"/>
                <a:gd name="T2" fmla="*/ 29 w 193"/>
                <a:gd name="T3" fmla="*/ 173 h 174"/>
                <a:gd name="T4" fmla="*/ 0 w 193"/>
                <a:gd name="T5" fmla="*/ 125 h 174"/>
                <a:gd name="T6" fmla="*/ 25 w 193"/>
                <a:gd name="T7" fmla="*/ 111 h 174"/>
                <a:gd name="T8" fmla="*/ 35 w 193"/>
                <a:gd name="T9" fmla="*/ 86 h 174"/>
                <a:gd name="T10" fmla="*/ 65 w 193"/>
                <a:gd name="T11" fmla="*/ 59 h 174"/>
                <a:gd name="T12" fmla="*/ 71 w 193"/>
                <a:gd name="T13" fmla="*/ 31 h 174"/>
                <a:gd name="T14" fmla="*/ 73 w 193"/>
                <a:gd name="T15" fmla="*/ 21 h 174"/>
                <a:gd name="T16" fmla="*/ 83 w 193"/>
                <a:gd name="T17" fmla="*/ 9 h 174"/>
                <a:gd name="T18" fmla="*/ 87 w 193"/>
                <a:gd name="T19" fmla="*/ 19 h 174"/>
                <a:gd name="T20" fmla="*/ 84 w 193"/>
                <a:gd name="T21" fmla="*/ 33 h 174"/>
                <a:gd name="T22" fmla="*/ 82 w 193"/>
                <a:gd name="T23" fmla="*/ 48 h 174"/>
                <a:gd name="T24" fmla="*/ 81 w 193"/>
                <a:gd name="T25" fmla="*/ 58 h 174"/>
                <a:gd name="T26" fmla="*/ 84 w 193"/>
                <a:gd name="T27" fmla="*/ 64 h 174"/>
                <a:gd name="T28" fmla="*/ 87 w 193"/>
                <a:gd name="T29" fmla="*/ 60 h 174"/>
                <a:gd name="T30" fmla="*/ 95 w 193"/>
                <a:gd name="T31" fmla="*/ 41 h 174"/>
                <a:gd name="T32" fmla="*/ 103 w 193"/>
                <a:gd name="T33" fmla="*/ 27 h 174"/>
                <a:gd name="T34" fmla="*/ 110 w 193"/>
                <a:gd name="T35" fmla="*/ 11 h 174"/>
                <a:gd name="T36" fmla="*/ 122 w 193"/>
                <a:gd name="T37" fmla="*/ 4 h 174"/>
                <a:gd name="T38" fmla="*/ 116 w 193"/>
                <a:gd name="T39" fmla="*/ 30 h 174"/>
                <a:gd name="T40" fmla="*/ 109 w 193"/>
                <a:gd name="T41" fmla="*/ 52 h 174"/>
                <a:gd name="T42" fmla="*/ 104 w 193"/>
                <a:gd name="T43" fmla="*/ 71 h 174"/>
                <a:gd name="T44" fmla="*/ 108 w 193"/>
                <a:gd name="T45" fmla="*/ 73 h 174"/>
                <a:gd name="T46" fmla="*/ 124 w 193"/>
                <a:gd name="T47" fmla="*/ 58 h 174"/>
                <a:gd name="T48" fmla="*/ 143 w 193"/>
                <a:gd name="T49" fmla="*/ 44 h 174"/>
                <a:gd name="T50" fmla="*/ 169 w 193"/>
                <a:gd name="T51" fmla="*/ 32 h 174"/>
                <a:gd name="T52" fmla="*/ 153 w 193"/>
                <a:gd name="T53" fmla="*/ 54 h 174"/>
                <a:gd name="T54" fmla="*/ 137 w 193"/>
                <a:gd name="T55" fmla="*/ 70 h 174"/>
                <a:gd name="T56" fmla="*/ 119 w 193"/>
                <a:gd name="T57" fmla="*/ 88 h 174"/>
                <a:gd name="T58" fmla="*/ 127 w 193"/>
                <a:gd name="T59" fmla="*/ 90 h 174"/>
                <a:gd name="T60" fmla="*/ 145 w 193"/>
                <a:gd name="T61" fmla="*/ 81 h 174"/>
                <a:gd name="T62" fmla="*/ 162 w 193"/>
                <a:gd name="T63" fmla="*/ 72 h 174"/>
                <a:gd name="T64" fmla="*/ 188 w 193"/>
                <a:gd name="T65" fmla="*/ 64 h 174"/>
                <a:gd name="T66" fmla="*/ 169 w 193"/>
                <a:gd name="T67" fmla="*/ 85 h 174"/>
                <a:gd name="T68" fmla="*/ 154 w 193"/>
                <a:gd name="T69" fmla="*/ 97 h 174"/>
                <a:gd name="T70" fmla="*/ 125 w 193"/>
                <a:gd name="T71" fmla="*/ 114 h 174"/>
                <a:gd name="T72" fmla="*/ 118 w 193"/>
                <a:gd name="T73" fmla="*/ 120 h 174"/>
                <a:gd name="T74" fmla="*/ 107 w 193"/>
                <a:gd name="T75" fmla="*/ 139 h 174"/>
                <a:gd name="T76" fmla="*/ 112 w 193"/>
                <a:gd name="T77" fmla="*/ 146 h 174"/>
                <a:gd name="T78" fmla="*/ 130 w 193"/>
                <a:gd name="T79" fmla="*/ 152 h 174"/>
                <a:gd name="T80" fmla="*/ 154 w 193"/>
                <a:gd name="T81" fmla="*/ 166 h 174"/>
                <a:gd name="T82" fmla="*/ 153 w 193"/>
                <a:gd name="T83" fmla="*/ 173 h 174"/>
                <a:gd name="T84" fmla="*/ 141 w 193"/>
                <a:gd name="T85" fmla="*/ 170 h 174"/>
                <a:gd name="T86" fmla="*/ 130 w 193"/>
                <a:gd name="T87" fmla="*/ 169 h 174"/>
                <a:gd name="T88" fmla="*/ 123 w 193"/>
                <a:gd name="T89" fmla="*/ 167 h 174"/>
                <a:gd name="T90" fmla="*/ 108 w 193"/>
                <a:gd name="T91" fmla="*/ 165 h 174"/>
                <a:gd name="T92" fmla="*/ 87 w 193"/>
                <a:gd name="T93" fmla="*/ 163 h 174"/>
                <a:gd name="T94" fmla="*/ 57 w 193"/>
                <a:gd name="T95" fmla="*/ 15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 h="174">
                  <a:moveTo>
                    <a:pt x="57" y="156"/>
                  </a:moveTo>
                  <a:cubicBezTo>
                    <a:pt x="54" y="156"/>
                    <a:pt x="44" y="161"/>
                    <a:pt x="29" y="173"/>
                  </a:cubicBezTo>
                  <a:cubicBezTo>
                    <a:pt x="16" y="161"/>
                    <a:pt x="4" y="141"/>
                    <a:pt x="0" y="125"/>
                  </a:cubicBezTo>
                  <a:cubicBezTo>
                    <a:pt x="4" y="123"/>
                    <a:pt x="23" y="113"/>
                    <a:pt x="25" y="111"/>
                  </a:cubicBezTo>
                  <a:cubicBezTo>
                    <a:pt x="29" y="95"/>
                    <a:pt x="29" y="94"/>
                    <a:pt x="35" y="86"/>
                  </a:cubicBezTo>
                  <a:cubicBezTo>
                    <a:pt x="44" y="73"/>
                    <a:pt x="64" y="66"/>
                    <a:pt x="65" y="59"/>
                  </a:cubicBezTo>
                  <a:cubicBezTo>
                    <a:pt x="69" y="46"/>
                    <a:pt x="67" y="44"/>
                    <a:pt x="71" y="31"/>
                  </a:cubicBezTo>
                  <a:cubicBezTo>
                    <a:pt x="72" y="29"/>
                    <a:pt x="72" y="24"/>
                    <a:pt x="73" y="21"/>
                  </a:cubicBezTo>
                  <a:cubicBezTo>
                    <a:pt x="76" y="13"/>
                    <a:pt x="77" y="8"/>
                    <a:pt x="83" y="9"/>
                  </a:cubicBezTo>
                  <a:cubicBezTo>
                    <a:pt x="89" y="10"/>
                    <a:pt x="87" y="14"/>
                    <a:pt x="87" y="19"/>
                  </a:cubicBezTo>
                  <a:cubicBezTo>
                    <a:pt x="86" y="27"/>
                    <a:pt x="85" y="26"/>
                    <a:pt x="84" y="33"/>
                  </a:cubicBezTo>
                  <a:cubicBezTo>
                    <a:pt x="83" y="38"/>
                    <a:pt x="83" y="43"/>
                    <a:pt x="82" y="48"/>
                  </a:cubicBezTo>
                  <a:cubicBezTo>
                    <a:pt x="82" y="52"/>
                    <a:pt x="82" y="55"/>
                    <a:pt x="81" y="58"/>
                  </a:cubicBezTo>
                  <a:cubicBezTo>
                    <a:pt x="81" y="62"/>
                    <a:pt x="83" y="64"/>
                    <a:pt x="84" y="64"/>
                  </a:cubicBezTo>
                  <a:cubicBezTo>
                    <a:pt x="85" y="64"/>
                    <a:pt x="86" y="61"/>
                    <a:pt x="87" y="60"/>
                  </a:cubicBezTo>
                  <a:cubicBezTo>
                    <a:pt x="90" y="54"/>
                    <a:pt x="94" y="43"/>
                    <a:pt x="95" y="41"/>
                  </a:cubicBezTo>
                  <a:cubicBezTo>
                    <a:pt x="98" y="34"/>
                    <a:pt x="100" y="33"/>
                    <a:pt x="103" y="27"/>
                  </a:cubicBezTo>
                  <a:cubicBezTo>
                    <a:pt x="105" y="22"/>
                    <a:pt x="107" y="16"/>
                    <a:pt x="110" y="11"/>
                  </a:cubicBezTo>
                  <a:cubicBezTo>
                    <a:pt x="113" y="5"/>
                    <a:pt x="115" y="0"/>
                    <a:pt x="122" y="4"/>
                  </a:cubicBezTo>
                  <a:cubicBezTo>
                    <a:pt x="129" y="7"/>
                    <a:pt x="119" y="22"/>
                    <a:pt x="116" y="30"/>
                  </a:cubicBezTo>
                  <a:cubicBezTo>
                    <a:pt x="113" y="40"/>
                    <a:pt x="112" y="44"/>
                    <a:pt x="109" y="52"/>
                  </a:cubicBezTo>
                  <a:cubicBezTo>
                    <a:pt x="106" y="59"/>
                    <a:pt x="101" y="66"/>
                    <a:pt x="104" y="71"/>
                  </a:cubicBezTo>
                  <a:cubicBezTo>
                    <a:pt x="104" y="72"/>
                    <a:pt x="106" y="74"/>
                    <a:pt x="108" y="73"/>
                  </a:cubicBezTo>
                  <a:cubicBezTo>
                    <a:pt x="112" y="72"/>
                    <a:pt x="118" y="63"/>
                    <a:pt x="124" y="58"/>
                  </a:cubicBezTo>
                  <a:cubicBezTo>
                    <a:pt x="137" y="49"/>
                    <a:pt x="132" y="52"/>
                    <a:pt x="143" y="44"/>
                  </a:cubicBezTo>
                  <a:cubicBezTo>
                    <a:pt x="148" y="40"/>
                    <a:pt x="163" y="20"/>
                    <a:pt x="169" y="32"/>
                  </a:cubicBezTo>
                  <a:cubicBezTo>
                    <a:pt x="174" y="41"/>
                    <a:pt x="159" y="49"/>
                    <a:pt x="153" y="54"/>
                  </a:cubicBezTo>
                  <a:cubicBezTo>
                    <a:pt x="150" y="58"/>
                    <a:pt x="142" y="66"/>
                    <a:pt x="137" y="70"/>
                  </a:cubicBezTo>
                  <a:cubicBezTo>
                    <a:pt x="134" y="73"/>
                    <a:pt x="130" y="78"/>
                    <a:pt x="119" y="88"/>
                  </a:cubicBezTo>
                  <a:cubicBezTo>
                    <a:pt x="122" y="90"/>
                    <a:pt x="122" y="92"/>
                    <a:pt x="127" y="90"/>
                  </a:cubicBezTo>
                  <a:cubicBezTo>
                    <a:pt x="134" y="88"/>
                    <a:pt x="137" y="84"/>
                    <a:pt x="145" y="81"/>
                  </a:cubicBezTo>
                  <a:cubicBezTo>
                    <a:pt x="150" y="77"/>
                    <a:pt x="157" y="75"/>
                    <a:pt x="162" y="72"/>
                  </a:cubicBezTo>
                  <a:cubicBezTo>
                    <a:pt x="167" y="68"/>
                    <a:pt x="183" y="56"/>
                    <a:pt x="188" y="64"/>
                  </a:cubicBezTo>
                  <a:cubicBezTo>
                    <a:pt x="193" y="72"/>
                    <a:pt x="175" y="80"/>
                    <a:pt x="169" y="85"/>
                  </a:cubicBezTo>
                  <a:cubicBezTo>
                    <a:pt x="162" y="91"/>
                    <a:pt x="160" y="93"/>
                    <a:pt x="154" y="97"/>
                  </a:cubicBezTo>
                  <a:cubicBezTo>
                    <a:pt x="145" y="102"/>
                    <a:pt x="134" y="107"/>
                    <a:pt x="125" y="114"/>
                  </a:cubicBezTo>
                  <a:cubicBezTo>
                    <a:pt x="123" y="116"/>
                    <a:pt x="120" y="118"/>
                    <a:pt x="118" y="120"/>
                  </a:cubicBezTo>
                  <a:cubicBezTo>
                    <a:pt x="111" y="126"/>
                    <a:pt x="105" y="132"/>
                    <a:pt x="107" y="139"/>
                  </a:cubicBezTo>
                  <a:cubicBezTo>
                    <a:pt x="107" y="141"/>
                    <a:pt x="110" y="144"/>
                    <a:pt x="112" y="146"/>
                  </a:cubicBezTo>
                  <a:cubicBezTo>
                    <a:pt x="118" y="149"/>
                    <a:pt x="125" y="151"/>
                    <a:pt x="130" y="152"/>
                  </a:cubicBezTo>
                  <a:cubicBezTo>
                    <a:pt x="138" y="153"/>
                    <a:pt x="150" y="157"/>
                    <a:pt x="154" y="166"/>
                  </a:cubicBezTo>
                  <a:cubicBezTo>
                    <a:pt x="155" y="167"/>
                    <a:pt x="156" y="171"/>
                    <a:pt x="153" y="173"/>
                  </a:cubicBezTo>
                  <a:cubicBezTo>
                    <a:pt x="153" y="173"/>
                    <a:pt x="150" y="174"/>
                    <a:pt x="141" y="170"/>
                  </a:cubicBezTo>
                  <a:cubicBezTo>
                    <a:pt x="139" y="170"/>
                    <a:pt x="137" y="169"/>
                    <a:pt x="130" y="169"/>
                  </a:cubicBezTo>
                  <a:cubicBezTo>
                    <a:pt x="127" y="169"/>
                    <a:pt x="125" y="168"/>
                    <a:pt x="123" y="167"/>
                  </a:cubicBezTo>
                  <a:cubicBezTo>
                    <a:pt x="118" y="167"/>
                    <a:pt x="113" y="166"/>
                    <a:pt x="108" y="165"/>
                  </a:cubicBezTo>
                  <a:cubicBezTo>
                    <a:pt x="101" y="165"/>
                    <a:pt x="98" y="166"/>
                    <a:pt x="87" y="163"/>
                  </a:cubicBezTo>
                  <a:cubicBezTo>
                    <a:pt x="75" y="159"/>
                    <a:pt x="69" y="161"/>
                    <a:pt x="57"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8" name="Freeform 153">
              <a:extLst>
                <a:ext uri="{FF2B5EF4-FFF2-40B4-BE49-F238E27FC236}">
                  <a16:creationId xmlns:a16="http://schemas.microsoft.com/office/drawing/2014/main" id="{66B55616-0DE6-47DA-A0BC-A14B97FA591C}"/>
                </a:ext>
              </a:extLst>
            </p:cNvPr>
            <p:cNvSpPr>
              <a:spLocks/>
            </p:cNvSpPr>
            <p:nvPr/>
          </p:nvSpPr>
          <p:spPr bwMode="auto">
            <a:xfrm>
              <a:off x="6724" y="-1535"/>
              <a:ext cx="229" cy="227"/>
            </a:xfrm>
            <a:custGeom>
              <a:avLst/>
              <a:gdLst>
                <a:gd name="T0" fmla="*/ 6 w 97"/>
                <a:gd name="T1" fmla="*/ 58 h 96"/>
                <a:gd name="T2" fmla="*/ 39 w 97"/>
                <a:gd name="T3" fmla="*/ 5 h 96"/>
                <a:gd name="T4" fmla="*/ 91 w 97"/>
                <a:gd name="T5" fmla="*/ 38 h 96"/>
                <a:gd name="T6" fmla="*/ 58 w 97"/>
                <a:gd name="T7" fmla="*/ 91 h 96"/>
                <a:gd name="T8" fmla="*/ 6 w 97"/>
                <a:gd name="T9" fmla="*/ 58 h 96"/>
              </a:gdLst>
              <a:ahLst/>
              <a:cxnLst>
                <a:cxn ang="0">
                  <a:pos x="T0" y="T1"/>
                </a:cxn>
                <a:cxn ang="0">
                  <a:pos x="T2" y="T3"/>
                </a:cxn>
                <a:cxn ang="0">
                  <a:pos x="T4" y="T5"/>
                </a:cxn>
                <a:cxn ang="0">
                  <a:pos x="T6" y="T7"/>
                </a:cxn>
                <a:cxn ang="0">
                  <a:pos x="T8" y="T9"/>
                </a:cxn>
              </a:cxnLst>
              <a:rect l="0" t="0" r="r" b="b"/>
              <a:pathLst>
                <a:path w="97" h="96">
                  <a:moveTo>
                    <a:pt x="6" y="58"/>
                  </a:moveTo>
                  <a:cubicBezTo>
                    <a:pt x="0" y="34"/>
                    <a:pt x="15" y="11"/>
                    <a:pt x="39" y="5"/>
                  </a:cubicBezTo>
                  <a:cubicBezTo>
                    <a:pt x="62" y="0"/>
                    <a:pt x="86" y="15"/>
                    <a:pt x="91" y="38"/>
                  </a:cubicBezTo>
                  <a:cubicBezTo>
                    <a:pt x="97" y="62"/>
                    <a:pt x="82" y="86"/>
                    <a:pt x="58" y="91"/>
                  </a:cubicBezTo>
                  <a:cubicBezTo>
                    <a:pt x="35" y="96"/>
                    <a:pt x="11" y="82"/>
                    <a:pt x="6" y="58"/>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99" name="Freeform 154">
              <a:extLst>
                <a:ext uri="{FF2B5EF4-FFF2-40B4-BE49-F238E27FC236}">
                  <a16:creationId xmlns:a16="http://schemas.microsoft.com/office/drawing/2014/main" id="{DD94578E-FFC6-4720-97BD-6502170FADB2}"/>
                </a:ext>
              </a:extLst>
            </p:cNvPr>
            <p:cNvSpPr>
              <a:spLocks/>
            </p:cNvSpPr>
            <p:nvPr/>
          </p:nvSpPr>
          <p:spPr bwMode="auto">
            <a:xfrm>
              <a:off x="6759" y="-1511"/>
              <a:ext cx="168" cy="194"/>
            </a:xfrm>
            <a:custGeom>
              <a:avLst/>
              <a:gdLst>
                <a:gd name="T0" fmla="*/ 11 w 71"/>
                <a:gd name="T1" fmla="*/ 76 h 82"/>
                <a:gd name="T2" fmla="*/ 7 w 71"/>
                <a:gd name="T3" fmla="*/ 61 h 82"/>
                <a:gd name="T4" fmla="*/ 6 w 71"/>
                <a:gd name="T5" fmla="*/ 55 h 82"/>
                <a:gd name="T6" fmla="*/ 4 w 71"/>
                <a:gd name="T7" fmla="*/ 44 h 82"/>
                <a:gd name="T8" fmla="*/ 4 w 71"/>
                <a:gd name="T9" fmla="*/ 39 h 82"/>
                <a:gd name="T10" fmla="*/ 4 w 71"/>
                <a:gd name="T11" fmla="*/ 33 h 82"/>
                <a:gd name="T12" fmla="*/ 3 w 71"/>
                <a:gd name="T13" fmla="*/ 27 h 82"/>
                <a:gd name="T14" fmla="*/ 2 w 71"/>
                <a:gd name="T15" fmla="*/ 23 h 82"/>
                <a:gd name="T16" fmla="*/ 1 w 71"/>
                <a:gd name="T17" fmla="*/ 18 h 82"/>
                <a:gd name="T18" fmla="*/ 7 w 71"/>
                <a:gd name="T19" fmla="*/ 20 h 82"/>
                <a:gd name="T20" fmla="*/ 10 w 71"/>
                <a:gd name="T21" fmla="*/ 28 h 82"/>
                <a:gd name="T22" fmla="*/ 12 w 71"/>
                <a:gd name="T23" fmla="*/ 35 h 82"/>
                <a:gd name="T24" fmla="*/ 15 w 71"/>
                <a:gd name="T25" fmla="*/ 38 h 82"/>
                <a:gd name="T26" fmla="*/ 20 w 71"/>
                <a:gd name="T27" fmla="*/ 32 h 82"/>
                <a:gd name="T28" fmla="*/ 24 w 71"/>
                <a:gd name="T29" fmla="*/ 26 h 82"/>
                <a:gd name="T30" fmla="*/ 29 w 71"/>
                <a:gd name="T31" fmla="*/ 16 h 82"/>
                <a:gd name="T32" fmla="*/ 33 w 71"/>
                <a:gd name="T33" fmla="*/ 9 h 82"/>
                <a:gd name="T34" fmla="*/ 41 w 71"/>
                <a:gd name="T35" fmla="*/ 2 h 82"/>
                <a:gd name="T36" fmla="*/ 39 w 71"/>
                <a:gd name="T37" fmla="*/ 13 h 82"/>
                <a:gd name="T38" fmla="*/ 36 w 71"/>
                <a:gd name="T39" fmla="*/ 20 h 82"/>
                <a:gd name="T40" fmla="*/ 32 w 71"/>
                <a:gd name="T41" fmla="*/ 28 h 82"/>
                <a:gd name="T42" fmla="*/ 34 w 71"/>
                <a:gd name="T43" fmla="*/ 31 h 82"/>
                <a:gd name="T44" fmla="*/ 43 w 71"/>
                <a:gd name="T45" fmla="*/ 23 h 82"/>
                <a:gd name="T46" fmla="*/ 48 w 71"/>
                <a:gd name="T47" fmla="*/ 19 h 82"/>
                <a:gd name="T48" fmla="*/ 51 w 71"/>
                <a:gd name="T49" fmla="*/ 17 h 82"/>
                <a:gd name="T50" fmla="*/ 62 w 71"/>
                <a:gd name="T51" fmla="*/ 13 h 82"/>
                <a:gd name="T52" fmla="*/ 55 w 71"/>
                <a:gd name="T53" fmla="*/ 22 h 82"/>
                <a:gd name="T54" fmla="*/ 48 w 71"/>
                <a:gd name="T55" fmla="*/ 29 h 82"/>
                <a:gd name="T56" fmla="*/ 40 w 71"/>
                <a:gd name="T57" fmla="*/ 36 h 82"/>
                <a:gd name="T58" fmla="*/ 42 w 71"/>
                <a:gd name="T59" fmla="*/ 37 h 82"/>
                <a:gd name="T60" fmla="*/ 49 w 71"/>
                <a:gd name="T61" fmla="*/ 33 h 82"/>
                <a:gd name="T62" fmla="*/ 57 w 71"/>
                <a:gd name="T63" fmla="*/ 28 h 82"/>
                <a:gd name="T64" fmla="*/ 68 w 71"/>
                <a:gd name="T65" fmla="*/ 24 h 82"/>
                <a:gd name="T66" fmla="*/ 61 w 71"/>
                <a:gd name="T67" fmla="*/ 33 h 82"/>
                <a:gd name="T68" fmla="*/ 54 w 71"/>
                <a:gd name="T69" fmla="*/ 39 h 82"/>
                <a:gd name="T70" fmla="*/ 45 w 71"/>
                <a:gd name="T71" fmla="*/ 45 h 82"/>
                <a:gd name="T72" fmla="*/ 47 w 71"/>
                <a:gd name="T73" fmla="*/ 46 h 82"/>
                <a:gd name="T74" fmla="*/ 52 w 71"/>
                <a:gd name="T75" fmla="*/ 45 h 82"/>
                <a:gd name="T76" fmla="*/ 59 w 71"/>
                <a:gd name="T77" fmla="*/ 44 h 82"/>
                <a:gd name="T78" fmla="*/ 69 w 71"/>
                <a:gd name="T79" fmla="*/ 43 h 82"/>
                <a:gd name="T80" fmla="*/ 60 w 71"/>
                <a:gd name="T81" fmla="*/ 49 h 82"/>
                <a:gd name="T82" fmla="*/ 53 w 71"/>
                <a:gd name="T83" fmla="*/ 52 h 82"/>
                <a:gd name="T84" fmla="*/ 46 w 71"/>
                <a:gd name="T85" fmla="*/ 54 h 82"/>
                <a:gd name="T86" fmla="*/ 41 w 71"/>
                <a:gd name="T87" fmla="*/ 57 h 82"/>
                <a:gd name="T88" fmla="*/ 33 w 71"/>
                <a:gd name="T89" fmla="*/ 67 h 82"/>
                <a:gd name="T90" fmla="*/ 32 w 71"/>
                <a:gd name="T91" fmla="*/ 69 h 82"/>
                <a:gd name="T92" fmla="*/ 33 w 71"/>
                <a:gd name="T93" fmla="*/ 82 h 82"/>
                <a:gd name="T94" fmla="*/ 21 w 71"/>
                <a:gd name="T95" fmla="*/ 80 h 82"/>
                <a:gd name="T96" fmla="*/ 11 w 71"/>
                <a:gd name="T9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 h="82">
                  <a:moveTo>
                    <a:pt x="11" y="76"/>
                  </a:moveTo>
                  <a:cubicBezTo>
                    <a:pt x="11" y="73"/>
                    <a:pt x="7" y="64"/>
                    <a:pt x="7" y="61"/>
                  </a:cubicBezTo>
                  <a:cubicBezTo>
                    <a:pt x="7" y="61"/>
                    <a:pt x="6" y="57"/>
                    <a:pt x="6" y="55"/>
                  </a:cubicBezTo>
                  <a:cubicBezTo>
                    <a:pt x="6" y="51"/>
                    <a:pt x="4" y="46"/>
                    <a:pt x="4" y="44"/>
                  </a:cubicBezTo>
                  <a:cubicBezTo>
                    <a:pt x="4" y="41"/>
                    <a:pt x="4" y="41"/>
                    <a:pt x="4" y="39"/>
                  </a:cubicBezTo>
                  <a:cubicBezTo>
                    <a:pt x="4" y="37"/>
                    <a:pt x="4" y="36"/>
                    <a:pt x="4" y="33"/>
                  </a:cubicBezTo>
                  <a:cubicBezTo>
                    <a:pt x="4" y="31"/>
                    <a:pt x="3" y="29"/>
                    <a:pt x="3" y="27"/>
                  </a:cubicBezTo>
                  <a:cubicBezTo>
                    <a:pt x="3" y="25"/>
                    <a:pt x="3" y="24"/>
                    <a:pt x="2" y="23"/>
                  </a:cubicBezTo>
                  <a:cubicBezTo>
                    <a:pt x="1" y="21"/>
                    <a:pt x="0" y="18"/>
                    <a:pt x="1" y="18"/>
                  </a:cubicBezTo>
                  <a:cubicBezTo>
                    <a:pt x="3" y="17"/>
                    <a:pt x="6" y="19"/>
                    <a:pt x="7" y="20"/>
                  </a:cubicBezTo>
                  <a:cubicBezTo>
                    <a:pt x="8" y="22"/>
                    <a:pt x="10" y="23"/>
                    <a:pt x="10" y="28"/>
                  </a:cubicBezTo>
                  <a:cubicBezTo>
                    <a:pt x="11" y="30"/>
                    <a:pt x="11" y="32"/>
                    <a:pt x="12" y="35"/>
                  </a:cubicBezTo>
                  <a:cubicBezTo>
                    <a:pt x="12" y="35"/>
                    <a:pt x="12" y="38"/>
                    <a:pt x="15" y="38"/>
                  </a:cubicBezTo>
                  <a:cubicBezTo>
                    <a:pt x="16" y="38"/>
                    <a:pt x="19" y="35"/>
                    <a:pt x="20" y="32"/>
                  </a:cubicBezTo>
                  <a:cubicBezTo>
                    <a:pt x="22" y="30"/>
                    <a:pt x="23" y="28"/>
                    <a:pt x="24" y="26"/>
                  </a:cubicBezTo>
                  <a:cubicBezTo>
                    <a:pt x="26" y="23"/>
                    <a:pt x="27" y="20"/>
                    <a:pt x="29" y="16"/>
                  </a:cubicBezTo>
                  <a:cubicBezTo>
                    <a:pt x="30" y="13"/>
                    <a:pt x="32" y="11"/>
                    <a:pt x="33" y="9"/>
                  </a:cubicBezTo>
                  <a:cubicBezTo>
                    <a:pt x="36" y="5"/>
                    <a:pt x="38" y="0"/>
                    <a:pt x="41" y="2"/>
                  </a:cubicBezTo>
                  <a:cubicBezTo>
                    <a:pt x="42" y="2"/>
                    <a:pt x="45" y="3"/>
                    <a:pt x="39" y="13"/>
                  </a:cubicBezTo>
                  <a:cubicBezTo>
                    <a:pt x="38" y="14"/>
                    <a:pt x="37" y="17"/>
                    <a:pt x="36" y="20"/>
                  </a:cubicBezTo>
                  <a:cubicBezTo>
                    <a:pt x="35" y="23"/>
                    <a:pt x="33" y="25"/>
                    <a:pt x="32" y="28"/>
                  </a:cubicBezTo>
                  <a:cubicBezTo>
                    <a:pt x="32" y="29"/>
                    <a:pt x="33" y="31"/>
                    <a:pt x="34" y="31"/>
                  </a:cubicBezTo>
                  <a:cubicBezTo>
                    <a:pt x="35" y="31"/>
                    <a:pt x="40" y="25"/>
                    <a:pt x="43" y="23"/>
                  </a:cubicBezTo>
                  <a:cubicBezTo>
                    <a:pt x="46" y="21"/>
                    <a:pt x="45" y="21"/>
                    <a:pt x="48" y="19"/>
                  </a:cubicBezTo>
                  <a:cubicBezTo>
                    <a:pt x="48" y="19"/>
                    <a:pt x="50" y="18"/>
                    <a:pt x="51" y="17"/>
                  </a:cubicBezTo>
                  <a:cubicBezTo>
                    <a:pt x="55" y="14"/>
                    <a:pt x="59" y="9"/>
                    <a:pt x="62" y="13"/>
                  </a:cubicBezTo>
                  <a:cubicBezTo>
                    <a:pt x="65" y="16"/>
                    <a:pt x="58" y="19"/>
                    <a:pt x="55" y="22"/>
                  </a:cubicBezTo>
                  <a:cubicBezTo>
                    <a:pt x="52" y="25"/>
                    <a:pt x="50" y="27"/>
                    <a:pt x="48" y="29"/>
                  </a:cubicBezTo>
                  <a:cubicBezTo>
                    <a:pt x="46" y="31"/>
                    <a:pt x="45" y="32"/>
                    <a:pt x="40" y="36"/>
                  </a:cubicBezTo>
                  <a:cubicBezTo>
                    <a:pt x="40" y="36"/>
                    <a:pt x="40" y="37"/>
                    <a:pt x="42" y="37"/>
                  </a:cubicBezTo>
                  <a:cubicBezTo>
                    <a:pt x="42" y="37"/>
                    <a:pt x="45" y="35"/>
                    <a:pt x="49" y="33"/>
                  </a:cubicBezTo>
                  <a:cubicBezTo>
                    <a:pt x="52" y="31"/>
                    <a:pt x="55" y="30"/>
                    <a:pt x="57" y="28"/>
                  </a:cubicBezTo>
                  <a:cubicBezTo>
                    <a:pt x="62" y="25"/>
                    <a:pt x="66" y="21"/>
                    <a:pt x="68" y="24"/>
                  </a:cubicBezTo>
                  <a:cubicBezTo>
                    <a:pt x="71" y="27"/>
                    <a:pt x="64" y="31"/>
                    <a:pt x="61" y="33"/>
                  </a:cubicBezTo>
                  <a:cubicBezTo>
                    <a:pt x="57" y="37"/>
                    <a:pt x="56" y="37"/>
                    <a:pt x="54" y="39"/>
                  </a:cubicBezTo>
                  <a:cubicBezTo>
                    <a:pt x="51" y="40"/>
                    <a:pt x="47" y="42"/>
                    <a:pt x="45" y="45"/>
                  </a:cubicBezTo>
                  <a:cubicBezTo>
                    <a:pt x="45" y="45"/>
                    <a:pt x="46" y="46"/>
                    <a:pt x="47" y="46"/>
                  </a:cubicBezTo>
                  <a:cubicBezTo>
                    <a:pt x="48" y="46"/>
                    <a:pt x="51" y="45"/>
                    <a:pt x="52" y="45"/>
                  </a:cubicBezTo>
                  <a:cubicBezTo>
                    <a:pt x="54" y="45"/>
                    <a:pt x="56" y="44"/>
                    <a:pt x="59" y="44"/>
                  </a:cubicBezTo>
                  <a:cubicBezTo>
                    <a:pt x="61" y="43"/>
                    <a:pt x="68" y="39"/>
                    <a:pt x="69" y="43"/>
                  </a:cubicBezTo>
                  <a:cubicBezTo>
                    <a:pt x="70" y="46"/>
                    <a:pt x="64" y="48"/>
                    <a:pt x="60" y="49"/>
                  </a:cubicBezTo>
                  <a:cubicBezTo>
                    <a:pt x="58" y="50"/>
                    <a:pt x="56" y="51"/>
                    <a:pt x="53" y="52"/>
                  </a:cubicBezTo>
                  <a:cubicBezTo>
                    <a:pt x="51" y="52"/>
                    <a:pt x="49" y="53"/>
                    <a:pt x="46" y="54"/>
                  </a:cubicBezTo>
                  <a:cubicBezTo>
                    <a:pt x="44" y="55"/>
                    <a:pt x="43" y="56"/>
                    <a:pt x="41" y="57"/>
                  </a:cubicBezTo>
                  <a:cubicBezTo>
                    <a:pt x="39" y="61"/>
                    <a:pt x="36" y="64"/>
                    <a:pt x="33" y="67"/>
                  </a:cubicBezTo>
                  <a:cubicBezTo>
                    <a:pt x="32" y="68"/>
                    <a:pt x="32" y="68"/>
                    <a:pt x="32" y="69"/>
                  </a:cubicBezTo>
                  <a:cubicBezTo>
                    <a:pt x="31" y="70"/>
                    <a:pt x="33" y="81"/>
                    <a:pt x="33" y="82"/>
                  </a:cubicBezTo>
                  <a:cubicBezTo>
                    <a:pt x="33" y="82"/>
                    <a:pt x="27" y="82"/>
                    <a:pt x="21" y="80"/>
                  </a:cubicBezTo>
                  <a:cubicBezTo>
                    <a:pt x="17" y="79"/>
                    <a:pt x="11" y="76"/>
                    <a:pt x="11"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0" name="Freeform 155">
              <a:extLst>
                <a:ext uri="{FF2B5EF4-FFF2-40B4-BE49-F238E27FC236}">
                  <a16:creationId xmlns:a16="http://schemas.microsoft.com/office/drawing/2014/main" id="{C672821A-2DC0-4AD1-9BFF-45EAAB1C7AB9}"/>
                </a:ext>
              </a:extLst>
            </p:cNvPr>
            <p:cNvSpPr>
              <a:spLocks/>
            </p:cNvSpPr>
            <p:nvPr/>
          </p:nvSpPr>
          <p:spPr bwMode="auto">
            <a:xfrm>
              <a:off x="5350" y="-2745"/>
              <a:ext cx="331" cy="331"/>
            </a:xfrm>
            <a:custGeom>
              <a:avLst/>
              <a:gdLst>
                <a:gd name="T0" fmla="*/ 93 w 140"/>
                <a:gd name="T1" fmla="*/ 128 h 140"/>
                <a:gd name="T2" fmla="*/ 13 w 140"/>
                <a:gd name="T3" fmla="*/ 92 h 140"/>
                <a:gd name="T4" fmla="*/ 48 w 140"/>
                <a:gd name="T5" fmla="*/ 13 h 140"/>
                <a:gd name="T6" fmla="*/ 128 w 140"/>
                <a:gd name="T7" fmla="*/ 48 h 140"/>
                <a:gd name="T8" fmla="*/ 93 w 140"/>
                <a:gd name="T9" fmla="*/ 128 h 140"/>
              </a:gdLst>
              <a:ahLst/>
              <a:cxnLst>
                <a:cxn ang="0">
                  <a:pos x="T0" y="T1"/>
                </a:cxn>
                <a:cxn ang="0">
                  <a:pos x="T2" y="T3"/>
                </a:cxn>
                <a:cxn ang="0">
                  <a:pos x="T4" y="T5"/>
                </a:cxn>
                <a:cxn ang="0">
                  <a:pos x="T6" y="T7"/>
                </a:cxn>
                <a:cxn ang="0">
                  <a:pos x="T8" y="T9"/>
                </a:cxn>
              </a:cxnLst>
              <a:rect l="0" t="0" r="r" b="b"/>
              <a:pathLst>
                <a:path w="140" h="140">
                  <a:moveTo>
                    <a:pt x="93" y="128"/>
                  </a:moveTo>
                  <a:cubicBezTo>
                    <a:pt x="61" y="140"/>
                    <a:pt x="25" y="124"/>
                    <a:pt x="13" y="92"/>
                  </a:cubicBezTo>
                  <a:cubicBezTo>
                    <a:pt x="0" y="61"/>
                    <a:pt x="16" y="25"/>
                    <a:pt x="48" y="13"/>
                  </a:cubicBezTo>
                  <a:cubicBezTo>
                    <a:pt x="80" y="0"/>
                    <a:pt x="115" y="16"/>
                    <a:pt x="128" y="48"/>
                  </a:cubicBezTo>
                  <a:cubicBezTo>
                    <a:pt x="140" y="80"/>
                    <a:pt x="124" y="115"/>
                    <a:pt x="93" y="128"/>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1" name="Freeform 156">
              <a:extLst>
                <a:ext uri="{FF2B5EF4-FFF2-40B4-BE49-F238E27FC236}">
                  <a16:creationId xmlns:a16="http://schemas.microsoft.com/office/drawing/2014/main" id="{4879631A-07C6-43B1-B18F-6AD0F2BE134E}"/>
                </a:ext>
              </a:extLst>
            </p:cNvPr>
            <p:cNvSpPr>
              <a:spLocks/>
            </p:cNvSpPr>
            <p:nvPr/>
          </p:nvSpPr>
          <p:spPr bwMode="auto">
            <a:xfrm>
              <a:off x="5388" y="-2705"/>
              <a:ext cx="277" cy="246"/>
            </a:xfrm>
            <a:custGeom>
              <a:avLst/>
              <a:gdLst>
                <a:gd name="T0" fmla="*/ 111 w 117"/>
                <a:gd name="T1" fmla="*/ 76 h 104"/>
                <a:gd name="T2" fmla="*/ 92 w 117"/>
                <a:gd name="T3" fmla="*/ 85 h 104"/>
                <a:gd name="T4" fmla="*/ 83 w 117"/>
                <a:gd name="T5" fmla="*/ 88 h 104"/>
                <a:gd name="T6" fmla="*/ 68 w 117"/>
                <a:gd name="T7" fmla="*/ 93 h 104"/>
                <a:gd name="T8" fmla="*/ 61 w 117"/>
                <a:gd name="T9" fmla="*/ 94 h 104"/>
                <a:gd name="T10" fmla="*/ 53 w 117"/>
                <a:gd name="T11" fmla="*/ 96 h 104"/>
                <a:gd name="T12" fmla="*/ 45 w 117"/>
                <a:gd name="T13" fmla="*/ 98 h 104"/>
                <a:gd name="T14" fmla="*/ 40 w 117"/>
                <a:gd name="T15" fmla="*/ 100 h 104"/>
                <a:gd name="T16" fmla="*/ 32 w 117"/>
                <a:gd name="T17" fmla="*/ 102 h 104"/>
                <a:gd name="T18" fmla="*/ 35 w 117"/>
                <a:gd name="T19" fmla="*/ 94 h 104"/>
                <a:gd name="T20" fmla="*/ 45 w 117"/>
                <a:gd name="T21" fmla="*/ 88 h 104"/>
                <a:gd name="T22" fmla="*/ 54 w 117"/>
                <a:gd name="T23" fmla="*/ 84 h 104"/>
                <a:gd name="T24" fmla="*/ 58 w 117"/>
                <a:gd name="T25" fmla="*/ 79 h 104"/>
                <a:gd name="T26" fmla="*/ 49 w 117"/>
                <a:gd name="T27" fmla="*/ 73 h 104"/>
                <a:gd name="T28" fmla="*/ 39 w 117"/>
                <a:gd name="T29" fmla="*/ 69 h 104"/>
                <a:gd name="T30" fmla="*/ 25 w 117"/>
                <a:gd name="T31" fmla="*/ 64 h 104"/>
                <a:gd name="T32" fmla="*/ 14 w 117"/>
                <a:gd name="T33" fmla="*/ 59 h 104"/>
                <a:gd name="T34" fmla="*/ 2 w 117"/>
                <a:gd name="T35" fmla="*/ 50 h 104"/>
                <a:gd name="T36" fmla="*/ 18 w 117"/>
                <a:gd name="T37" fmla="*/ 51 h 104"/>
                <a:gd name="T38" fmla="*/ 28 w 117"/>
                <a:gd name="T39" fmla="*/ 54 h 104"/>
                <a:gd name="T40" fmla="*/ 41 w 117"/>
                <a:gd name="T41" fmla="*/ 57 h 104"/>
                <a:gd name="T42" fmla="*/ 44 w 117"/>
                <a:gd name="T43" fmla="*/ 53 h 104"/>
                <a:gd name="T44" fmla="*/ 31 w 117"/>
                <a:gd name="T45" fmla="*/ 42 h 104"/>
                <a:gd name="T46" fmla="*/ 25 w 117"/>
                <a:gd name="T47" fmla="*/ 37 h 104"/>
                <a:gd name="T48" fmla="*/ 21 w 117"/>
                <a:gd name="T49" fmla="*/ 33 h 104"/>
                <a:gd name="T50" fmla="*/ 13 w 117"/>
                <a:gd name="T51" fmla="*/ 19 h 104"/>
                <a:gd name="T52" fmla="*/ 27 w 117"/>
                <a:gd name="T53" fmla="*/ 26 h 104"/>
                <a:gd name="T54" fmla="*/ 38 w 117"/>
                <a:gd name="T55" fmla="*/ 35 h 104"/>
                <a:gd name="T56" fmla="*/ 50 w 117"/>
                <a:gd name="T57" fmla="*/ 44 h 104"/>
                <a:gd name="T58" fmla="*/ 51 w 117"/>
                <a:gd name="T59" fmla="*/ 41 h 104"/>
                <a:gd name="T60" fmla="*/ 44 w 117"/>
                <a:gd name="T61" fmla="*/ 33 h 104"/>
                <a:gd name="T62" fmla="*/ 36 w 117"/>
                <a:gd name="T63" fmla="*/ 22 h 104"/>
                <a:gd name="T64" fmla="*/ 27 w 117"/>
                <a:gd name="T65" fmla="*/ 8 h 104"/>
                <a:gd name="T66" fmla="*/ 42 w 117"/>
                <a:gd name="T67" fmla="*/ 16 h 104"/>
                <a:gd name="T68" fmla="*/ 51 w 117"/>
                <a:gd name="T69" fmla="*/ 25 h 104"/>
                <a:gd name="T70" fmla="*/ 61 w 117"/>
                <a:gd name="T71" fmla="*/ 36 h 104"/>
                <a:gd name="T72" fmla="*/ 62 w 117"/>
                <a:gd name="T73" fmla="*/ 33 h 104"/>
                <a:gd name="T74" fmla="*/ 60 w 117"/>
                <a:gd name="T75" fmla="*/ 25 h 104"/>
                <a:gd name="T76" fmla="*/ 57 w 117"/>
                <a:gd name="T77" fmla="*/ 17 h 104"/>
                <a:gd name="T78" fmla="*/ 54 w 117"/>
                <a:gd name="T79" fmla="*/ 2 h 104"/>
                <a:gd name="T80" fmla="*/ 64 w 117"/>
                <a:gd name="T81" fmla="*/ 13 h 104"/>
                <a:gd name="T82" fmla="*/ 69 w 117"/>
                <a:gd name="T83" fmla="*/ 23 h 104"/>
                <a:gd name="T84" fmla="*/ 74 w 117"/>
                <a:gd name="T85" fmla="*/ 32 h 104"/>
                <a:gd name="T86" fmla="*/ 79 w 117"/>
                <a:gd name="T87" fmla="*/ 38 h 104"/>
                <a:gd name="T88" fmla="*/ 95 w 117"/>
                <a:gd name="T89" fmla="*/ 48 h 104"/>
                <a:gd name="T90" fmla="*/ 97 w 117"/>
                <a:gd name="T91" fmla="*/ 49 h 104"/>
                <a:gd name="T92" fmla="*/ 116 w 117"/>
                <a:gd name="T93" fmla="*/ 45 h 104"/>
                <a:gd name="T94" fmla="*/ 116 w 117"/>
                <a:gd name="T95" fmla="*/ 61 h 104"/>
                <a:gd name="T96" fmla="*/ 111 w 117"/>
                <a:gd name="T97"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104">
                  <a:moveTo>
                    <a:pt x="111" y="76"/>
                  </a:moveTo>
                  <a:cubicBezTo>
                    <a:pt x="107" y="77"/>
                    <a:pt x="96" y="84"/>
                    <a:pt x="92" y="85"/>
                  </a:cubicBezTo>
                  <a:cubicBezTo>
                    <a:pt x="92" y="85"/>
                    <a:pt x="86" y="88"/>
                    <a:pt x="83" y="88"/>
                  </a:cubicBezTo>
                  <a:cubicBezTo>
                    <a:pt x="78" y="89"/>
                    <a:pt x="71" y="92"/>
                    <a:pt x="68" y="93"/>
                  </a:cubicBezTo>
                  <a:cubicBezTo>
                    <a:pt x="65" y="94"/>
                    <a:pt x="65" y="93"/>
                    <a:pt x="61" y="94"/>
                  </a:cubicBezTo>
                  <a:cubicBezTo>
                    <a:pt x="58" y="94"/>
                    <a:pt x="57" y="95"/>
                    <a:pt x="53" y="96"/>
                  </a:cubicBezTo>
                  <a:cubicBezTo>
                    <a:pt x="50" y="96"/>
                    <a:pt x="48" y="97"/>
                    <a:pt x="45" y="98"/>
                  </a:cubicBezTo>
                  <a:cubicBezTo>
                    <a:pt x="43" y="98"/>
                    <a:pt x="41" y="99"/>
                    <a:pt x="40" y="100"/>
                  </a:cubicBezTo>
                  <a:cubicBezTo>
                    <a:pt x="37" y="101"/>
                    <a:pt x="34" y="104"/>
                    <a:pt x="32" y="102"/>
                  </a:cubicBezTo>
                  <a:cubicBezTo>
                    <a:pt x="31" y="100"/>
                    <a:pt x="33" y="96"/>
                    <a:pt x="35" y="94"/>
                  </a:cubicBezTo>
                  <a:cubicBezTo>
                    <a:pt x="37" y="92"/>
                    <a:pt x="38" y="89"/>
                    <a:pt x="45" y="88"/>
                  </a:cubicBezTo>
                  <a:cubicBezTo>
                    <a:pt x="48" y="86"/>
                    <a:pt x="51" y="85"/>
                    <a:pt x="54" y="84"/>
                  </a:cubicBezTo>
                  <a:cubicBezTo>
                    <a:pt x="54" y="84"/>
                    <a:pt x="59" y="83"/>
                    <a:pt x="58" y="79"/>
                  </a:cubicBezTo>
                  <a:cubicBezTo>
                    <a:pt x="58" y="77"/>
                    <a:pt x="52" y="75"/>
                    <a:pt x="49" y="73"/>
                  </a:cubicBezTo>
                  <a:cubicBezTo>
                    <a:pt x="45" y="71"/>
                    <a:pt x="42" y="70"/>
                    <a:pt x="39" y="69"/>
                  </a:cubicBezTo>
                  <a:cubicBezTo>
                    <a:pt x="34" y="67"/>
                    <a:pt x="30" y="66"/>
                    <a:pt x="25" y="64"/>
                  </a:cubicBezTo>
                  <a:cubicBezTo>
                    <a:pt x="20" y="63"/>
                    <a:pt x="17" y="60"/>
                    <a:pt x="14" y="59"/>
                  </a:cubicBezTo>
                  <a:cubicBezTo>
                    <a:pt x="7" y="57"/>
                    <a:pt x="0" y="55"/>
                    <a:pt x="2" y="50"/>
                  </a:cubicBezTo>
                  <a:cubicBezTo>
                    <a:pt x="2" y="49"/>
                    <a:pt x="3" y="45"/>
                    <a:pt x="18" y="51"/>
                  </a:cubicBezTo>
                  <a:cubicBezTo>
                    <a:pt x="20" y="52"/>
                    <a:pt x="24" y="53"/>
                    <a:pt x="28" y="54"/>
                  </a:cubicBezTo>
                  <a:cubicBezTo>
                    <a:pt x="33" y="55"/>
                    <a:pt x="36" y="57"/>
                    <a:pt x="41" y="57"/>
                  </a:cubicBezTo>
                  <a:cubicBezTo>
                    <a:pt x="42" y="57"/>
                    <a:pt x="44" y="55"/>
                    <a:pt x="44" y="53"/>
                  </a:cubicBezTo>
                  <a:cubicBezTo>
                    <a:pt x="44" y="52"/>
                    <a:pt x="35" y="47"/>
                    <a:pt x="31" y="42"/>
                  </a:cubicBezTo>
                  <a:cubicBezTo>
                    <a:pt x="28" y="40"/>
                    <a:pt x="29" y="40"/>
                    <a:pt x="25" y="37"/>
                  </a:cubicBezTo>
                  <a:cubicBezTo>
                    <a:pt x="24" y="36"/>
                    <a:pt x="22" y="34"/>
                    <a:pt x="21" y="33"/>
                  </a:cubicBezTo>
                  <a:cubicBezTo>
                    <a:pt x="17" y="28"/>
                    <a:pt x="9" y="24"/>
                    <a:pt x="13" y="19"/>
                  </a:cubicBezTo>
                  <a:cubicBezTo>
                    <a:pt x="17" y="14"/>
                    <a:pt x="23" y="23"/>
                    <a:pt x="27" y="26"/>
                  </a:cubicBezTo>
                  <a:cubicBezTo>
                    <a:pt x="31" y="30"/>
                    <a:pt x="36" y="32"/>
                    <a:pt x="38" y="35"/>
                  </a:cubicBezTo>
                  <a:cubicBezTo>
                    <a:pt x="41" y="37"/>
                    <a:pt x="44" y="39"/>
                    <a:pt x="50" y="44"/>
                  </a:cubicBezTo>
                  <a:cubicBezTo>
                    <a:pt x="50" y="44"/>
                    <a:pt x="51" y="45"/>
                    <a:pt x="51" y="41"/>
                  </a:cubicBezTo>
                  <a:cubicBezTo>
                    <a:pt x="51" y="41"/>
                    <a:pt x="47" y="37"/>
                    <a:pt x="44" y="33"/>
                  </a:cubicBezTo>
                  <a:cubicBezTo>
                    <a:pt x="41" y="29"/>
                    <a:pt x="38" y="25"/>
                    <a:pt x="36" y="22"/>
                  </a:cubicBezTo>
                  <a:cubicBezTo>
                    <a:pt x="31" y="16"/>
                    <a:pt x="23" y="12"/>
                    <a:pt x="27" y="8"/>
                  </a:cubicBezTo>
                  <a:cubicBezTo>
                    <a:pt x="32" y="3"/>
                    <a:pt x="38" y="12"/>
                    <a:pt x="42" y="16"/>
                  </a:cubicBezTo>
                  <a:cubicBezTo>
                    <a:pt x="48" y="21"/>
                    <a:pt x="48" y="22"/>
                    <a:pt x="51" y="25"/>
                  </a:cubicBezTo>
                  <a:cubicBezTo>
                    <a:pt x="54" y="28"/>
                    <a:pt x="57" y="33"/>
                    <a:pt x="61" y="36"/>
                  </a:cubicBezTo>
                  <a:cubicBezTo>
                    <a:pt x="62" y="36"/>
                    <a:pt x="63" y="34"/>
                    <a:pt x="62" y="33"/>
                  </a:cubicBezTo>
                  <a:cubicBezTo>
                    <a:pt x="62" y="31"/>
                    <a:pt x="61" y="27"/>
                    <a:pt x="60" y="25"/>
                  </a:cubicBezTo>
                  <a:cubicBezTo>
                    <a:pt x="59" y="23"/>
                    <a:pt x="58" y="20"/>
                    <a:pt x="57" y="17"/>
                  </a:cubicBezTo>
                  <a:cubicBezTo>
                    <a:pt x="56" y="14"/>
                    <a:pt x="48" y="5"/>
                    <a:pt x="54" y="2"/>
                  </a:cubicBezTo>
                  <a:cubicBezTo>
                    <a:pt x="57" y="0"/>
                    <a:pt x="62" y="8"/>
                    <a:pt x="64" y="13"/>
                  </a:cubicBezTo>
                  <a:cubicBezTo>
                    <a:pt x="66" y="17"/>
                    <a:pt x="68" y="20"/>
                    <a:pt x="69" y="23"/>
                  </a:cubicBezTo>
                  <a:cubicBezTo>
                    <a:pt x="70" y="26"/>
                    <a:pt x="72" y="29"/>
                    <a:pt x="74" y="32"/>
                  </a:cubicBezTo>
                  <a:cubicBezTo>
                    <a:pt x="76" y="34"/>
                    <a:pt x="78" y="37"/>
                    <a:pt x="79" y="38"/>
                  </a:cubicBezTo>
                  <a:cubicBezTo>
                    <a:pt x="84" y="41"/>
                    <a:pt x="90" y="44"/>
                    <a:pt x="95" y="48"/>
                  </a:cubicBezTo>
                  <a:cubicBezTo>
                    <a:pt x="96" y="49"/>
                    <a:pt x="96" y="49"/>
                    <a:pt x="97" y="49"/>
                  </a:cubicBezTo>
                  <a:cubicBezTo>
                    <a:pt x="99" y="50"/>
                    <a:pt x="114" y="45"/>
                    <a:pt x="116" y="45"/>
                  </a:cubicBezTo>
                  <a:cubicBezTo>
                    <a:pt x="116" y="45"/>
                    <a:pt x="117" y="53"/>
                    <a:pt x="116" y="61"/>
                  </a:cubicBezTo>
                  <a:cubicBezTo>
                    <a:pt x="115" y="68"/>
                    <a:pt x="112" y="76"/>
                    <a:pt x="111"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2" name="Freeform 157">
              <a:extLst>
                <a:ext uri="{FF2B5EF4-FFF2-40B4-BE49-F238E27FC236}">
                  <a16:creationId xmlns:a16="http://schemas.microsoft.com/office/drawing/2014/main" id="{FA28C0BB-9037-4ECF-870D-A8783E314A1F}"/>
                </a:ext>
              </a:extLst>
            </p:cNvPr>
            <p:cNvSpPr>
              <a:spLocks/>
            </p:cNvSpPr>
            <p:nvPr/>
          </p:nvSpPr>
          <p:spPr bwMode="auto">
            <a:xfrm>
              <a:off x="7931" y="-3407"/>
              <a:ext cx="776" cy="470"/>
            </a:xfrm>
            <a:custGeom>
              <a:avLst/>
              <a:gdLst>
                <a:gd name="T0" fmla="*/ 4 w 328"/>
                <a:gd name="T1" fmla="*/ 0 h 199"/>
                <a:gd name="T2" fmla="*/ 4 w 328"/>
                <a:gd name="T3" fmla="*/ 59 h 199"/>
                <a:gd name="T4" fmla="*/ 189 w 328"/>
                <a:gd name="T5" fmla="*/ 182 h 199"/>
                <a:gd name="T6" fmla="*/ 313 w 328"/>
                <a:gd name="T7" fmla="*/ 0 h 199"/>
                <a:gd name="T8" fmla="*/ 4 w 328"/>
                <a:gd name="T9" fmla="*/ 0 h 199"/>
              </a:gdLst>
              <a:ahLst/>
              <a:cxnLst>
                <a:cxn ang="0">
                  <a:pos x="T0" y="T1"/>
                </a:cxn>
                <a:cxn ang="0">
                  <a:pos x="T2" y="T3"/>
                </a:cxn>
                <a:cxn ang="0">
                  <a:pos x="T4" y="T5"/>
                </a:cxn>
                <a:cxn ang="0">
                  <a:pos x="T6" y="T7"/>
                </a:cxn>
                <a:cxn ang="0">
                  <a:pos x="T8" y="T9"/>
                </a:cxn>
              </a:cxnLst>
              <a:rect l="0" t="0" r="r" b="b"/>
              <a:pathLst>
                <a:path w="328" h="199">
                  <a:moveTo>
                    <a:pt x="4" y="0"/>
                  </a:moveTo>
                  <a:cubicBezTo>
                    <a:pt x="0" y="19"/>
                    <a:pt x="0" y="39"/>
                    <a:pt x="4" y="59"/>
                  </a:cubicBezTo>
                  <a:cubicBezTo>
                    <a:pt x="21" y="144"/>
                    <a:pt x="104" y="199"/>
                    <a:pt x="189" y="182"/>
                  </a:cubicBezTo>
                  <a:cubicBezTo>
                    <a:pt x="273" y="165"/>
                    <a:pt x="328" y="84"/>
                    <a:pt x="313" y="0"/>
                  </a:cubicBezTo>
                  <a:lnTo>
                    <a:pt x="4" y="0"/>
                  </a:ln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3" name="Freeform 158">
              <a:extLst>
                <a:ext uri="{FF2B5EF4-FFF2-40B4-BE49-F238E27FC236}">
                  <a16:creationId xmlns:a16="http://schemas.microsoft.com/office/drawing/2014/main" id="{1DCC4010-61D9-46FE-A8D3-6D398DE59893}"/>
                </a:ext>
              </a:extLst>
            </p:cNvPr>
            <p:cNvSpPr>
              <a:spLocks/>
            </p:cNvSpPr>
            <p:nvPr/>
          </p:nvSpPr>
          <p:spPr bwMode="auto">
            <a:xfrm>
              <a:off x="7934" y="-3407"/>
              <a:ext cx="695" cy="388"/>
            </a:xfrm>
            <a:custGeom>
              <a:avLst/>
              <a:gdLst>
                <a:gd name="T0" fmla="*/ 260 w 294"/>
                <a:gd name="T1" fmla="*/ 29 h 164"/>
                <a:gd name="T2" fmla="*/ 236 w 294"/>
                <a:gd name="T3" fmla="*/ 13 h 164"/>
                <a:gd name="T4" fmla="*/ 212 w 294"/>
                <a:gd name="T5" fmla="*/ 0 h 164"/>
                <a:gd name="T6" fmla="*/ 2 w 294"/>
                <a:gd name="T7" fmla="*/ 0 h 164"/>
                <a:gd name="T8" fmla="*/ 0 w 294"/>
                <a:gd name="T9" fmla="*/ 22 h 164"/>
                <a:gd name="T10" fmla="*/ 48 w 294"/>
                <a:gd name="T11" fmla="*/ 19 h 164"/>
                <a:gd name="T12" fmla="*/ 54 w 294"/>
                <a:gd name="T13" fmla="*/ 23 h 164"/>
                <a:gd name="T14" fmla="*/ 88 w 294"/>
                <a:gd name="T15" fmla="*/ 55 h 164"/>
                <a:gd name="T16" fmla="*/ 98 w 294"/>
                <a:gd name="T17" fmla="*/ 71 h 164"/>
                <a:gd name="T18" fmla="*/ 107 w 294"/>
                <a:gd name="T19" fmla="*/ 97 h 164"/>
                <a:gd name="T20" fmla="*/ 115 w 294"/>
                <a:gd name="T21" fmla="*/ 123 h 164"/>
                <a:gd name="T22" fmla="*/ 137 w 294"/>
                <a:gd name="T23" fmla="*/ 156 h 164"/>
                <a:gd name="T24" fmla="*/ 135 w 294"/>
                <a:gd name="T25" fmla="*/ 117 h 164"/>
                <a:gd name="T26" fmla="*/ 131 w 294"/>
                <a:gd name="T27" fmla="*/ 95 h 164"/>
                <a:gd name="T28" fmla="*/ 128 w 294"/>
                <a:gd name="T29" fmla="*/ 75 h 164"/>
                <a:gd name="T30" fmla="*/ 134 w 294"/>
                <a:gd name="T31" fmla="*/ 67 h 164"/>
                <a:gd name="T32" fmla="*/ 154 w 294"/>
                <a:gd name="T33" fmla="*/ 100 h 164"/>
                <a:gd name="T34" fmla="*/ 173 w 294"/>
                <a:gd name="T35" fmla="*/ 127 h 164"/>
                <a:gd name="T36" fmla="*/ 206 w 294"/>
                <a:gd name="T37" fmla="*/ 154 h 164"/>
                <a:gd name="T38" fmla="*/ 191 w 294"/>
                <a:gd name="T39" fmla="*/ 114 h 164"/>
                <a:gd name="T40" fmla="*/ 175 w 294"/>
                <a:gd name="T41" fmla="*/ 84 h 164"/>
                <a:gd name="T42" fmla="*/ 161 w 294"/>
                <a:gd name="T43" fmla="*/ 60 h 164"/>
                <a:gd name="T44" fmla="*/ 164 w 294"/>
                <a:gd name="T45" fmla="*/ 51 h 164"/>
                <a:gd name="T46" fmla="*/ 189 w 294"/>
                <a:gd name="T47" fmla="*/ 81 h 164"/>
                <a:gd name="T48" fmla="*/ 214 w 294"/>
                <a:gd name="T49" fmla="*/ 107 h 164"/>
                <a:gd name="T50" fmla="*/ 247 w 294"/>
                <a:gd name="T51" fmla="*/ 130 h 164"/>
                <a:gd name="T52" fmla="*/ 232 w 294"/>
                <a:gd name="T53" fmla="*/ 93 h 164"/>
                <a:gd name="T54" fmla="*/ 223 w 294"/>
                <a:gd name="T55" fmla="*/ 80 h 164"/>
                <a:gd name="T56" fmla="*/ 211 w 294"/>
                <a:gd name="T57" fmla="*/ 65 h 164"/>
                <a:gd name="T58" fmla="*/ 183 w 294"/>
                <a:gd name="T59" fmla="*/ 32 h 164"/>
                <a:gd name="T60" fmla="*/ 193 w 294"/>
                <a:gd name="T61" fmla="*/ 25 h 164"/>
                <a:gd name="T62" fmla="*/ 223 w 294"/>
                <a:gd name="T63" fmla="*/ 37 h 164"/>
                <a:gd name="T64" fmla="*/ 249 w 294"/>
                <a:gd name="T65" fmla="*/ 49 h 164"/>
                <a:gd name="T66" fmla="*/ 288 w 294"/>
                <a:gd name="T67" fmla="*/ 58 h 164"/>
                <a:gd name="T68" fmla="*/ 260 w 294"/>
                <a:gd name="T69" fmla="*/ 2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164">
                  <a:moveTo>
                    <a:pt x="260" y="29"/>
                  </a:moveTo>
                  <a:cubicBezTo>
                    <a:pt x="254" y="26"/>
                    <a:pt x="247" y="18"/>
                    <a:pt x="236" y="13"/>
                  </a:cubicBezTo>
                  <a:cubicBezTo>
                    <a:pt x="228" y="8"/>
                    <a:pt x="220" y="4"/>
                    <a:pt x="212" y="0"/>
                  </a:cubicBezTo>
                  <a:cubicBezTo>
                    <a:pt x="2" y="0"/>
                    <a:pt x="2" y="0"/>
                    <a:pt x="2" y="0"/>
                  </a:cubicBezTo>
                  <a:cubicBezTo>
                    <a:pt x="0" y="13"/>
                    <a:pt x="0" y="22"/>
                    <a:pt x="0" y="22"/>
                  </a:cubicBezTo>
                  <a:cubicBezTo>
                    <a:pt x="4" y="22"/>
                    <a:pt x="43" y="16"/>
                    <a:pt x="48" y="19"/>
                  </a:cubicBezTo>
                  <a:cubicBezTo>
                    <a:pt x="51" y="20"/>
                    <a:pt x="51" y="21"/>
                    <a:pt x="54" y="23"/>
                  </a:cubicBezTo>
                  <a:cubicBezTo>
                    <a:pt x="65" y="34"/>
                    <a:pt x="77" y="45"/>
                    <a:pt x="88" y="55"/>
                  </a:cubicBezTo>
                  <a:cubicBezTo>
                    <a:pt x="91" y="59"/>
                    <a:pt x="96" y="66"/>
                    <a:pt x="98" y="71"/>
                  </a:cubicBezTo>
                  <a:cubicBezTo>
                    <a:pt x="103" y="80"/>
                    <a:pt x="105" y="90"/>
                    <a:pt x="107" y="97"/>
                  </a:cubicBezTo>
                  <a:cubicBezTo>
                    <a:pt x="109" y="106"/>
                    <a:pt x="113" y="114"/>
                    <a:pt x="115" y="123"/>
                  </a:cubicBezTo>
                  <a:cubicBezTo>
                    <a:pt x="119" y="137"/>
                    <a:pt x="126" y="159"/>
                    <a:pt x="137" y="156"/>
                  </a:cubicBezTo>
                  <a:cubicBezTo>
                    <a:pt x="151" y="152"/>
                    <a:pt x="136" y="124"/>
                    <a:pt x="135" y="117"/>
                  </a:cubicBezTo>
                  <a:cubicBezTo>
                    <a:pt x="134" y="110"/>
                    <a:pt x="132" y="100"/>
                    <a:pt x="131" y="95"/>
                  </a:cubicBezTo>
                  <a:cubicBezTo>
                    <a:pt x="130" y="91"/>
                    <a:pt x="128" y="80"/>
                    <a:pt x="128" y="75"/>
                  </a:cubicBezTo>
                  <a:cubicBezTo>
                    <a:pt x="128" y="71"/>
                    <a:pt x="131" y="68"/>
                    <a:pt x="134" y="67"/>
                  </a:cubicBezTo>
                  <a:cubicBezTo>
                    <a:pt x="142" y="77"/>
                    <a:pt x="148" y="90"/>
                    <a:pt x="154" y="100"/>
                  </a:cubicBezTo>
                  <a:cubicBezTo>
                    <a:pt x="161" y="109"/>
                    <a:pt x="160" y="111"/>
                    <a:pt x="173" y="127"/>
                  </a:cubicBezTo>
                  <a:cubicBezTo>
                    <a:pt x="181" y="138"/>
                    <a:pt x="193" y="164"/>
                    <a:pt x="206" y="154"/>
                  </a:cubicBezTo>
                  <a:cubicBezTo>
                    <a:pt x="217" y="145"/>
                    <a:pt x="201" y="132"/>
                    <a:pt x="191" y="114"/>
                  </a:cubicBezTo>
                  <a:cubicBezTo>
                    <a:pt x="186" y="105"/>
                    <a:pt x="180" y="93"/>
                    <a:pt x="175" y="84"/>
                  </a:cubicBezTo>
                  <a:cubicBezTo>
                    <a:pt x="168" y="70"/>
                    <a:pt x="161" y="60"/>
                    <a:pt x="161" y="60"/>
                  </a:cubicBezTo>
                  <a:cubicBezTo>
                    <a:pt x="161" y="50"/>
                    <a:pt x="163" y="52"/>
                    <a:pt x="164" y="51"/>
                  </a:cubicBezTo>
                  <a:cubicBezTo>
                    <a:pt x="178" y="69"/>
                    <a:pt x="184" y="74"/>
                    <a:pt x="189" y="81"/>
                  </a:cubicBezTo>
                  <a:cubicBezTo>
                    <a:pt x="195" y="89"/>
                    <a:pt x="205" y="96"/>
                    <a:pt x="214" y="107"/>
                  </a:cubicBezTo>
                  <a:cubicBezTo>
                    <a:pt x="223" y="117"/>
                    <a:pt x="234" y="142"/>
                    <a:pt x="247" y="130"/>
                  </a:cubicBezTo>
                  <a:cubicBezTo>
                    <a:pt x="259" y="120"/>
                    <a:pt x="241" y="106"/>
                    <a:pt x="232" y="93"/>
                  </a:cubicBezTo>
                  <a:cubicBezTo>
                    <a:pt x="230" y="89"/>
                    <a:pt x="225" y="83"/>
                    <a:pt x="223" y="80"/>
                  </a:cubicBezTo>
                  <a:cubicBezTo>
                    <a:pt x="217" y="71"/>
                    <a:pt x="217" y="73"/>
                    <a:pt x="211" y="65"/>
                  </a:cubicBezTo>
                  <a:cubicBezTo>
                    <a:pt x="204" y="52"/>
                    <a:pt x="184" y="35"/>
                    <a:pt x="183" y="32"/>
                  </a:cubicBezTo>
                  <a:cubicBezTo>
                    <a:pt x="183" y="28"/>
                    <a:pt x="189" y="24"/>
                    <a:pt x="193" y="25"/>
                  </a:cubicBezTo>
                  <a:cubicBezTo>
                    <a:pt x="204" y="26"/>
                    <a:pt x="212" y="33"/>
                    <a:pt x="223" y="37"/>
                  </a:cubicBezTo>
                  <a:cubicBezTo>
                    <a:pt x="234" y="41"/>
                    <a:pt x="242" y="46"/>
                    <a:pt x="249" y="49"/>
                  </a:cubicBezTo>
                  <a:cubicBezTo>
                    <a:pt x="284" y="71"/>
                    <a:pt x="286" y="61"/>
                    <a:pt x="288" y="58"/>
                  </a:cubicBezTo>
                  <a:cubicBezTo>
                    <a:pt x="294" y="47"/>
                    <a:pt x="277" y="39"/>
                    <a:pt x="26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4" name="Freeform 159">
              <a:extLst>
                <a:ext uri="{FF2B5EF4-FFF2-40B4-BE49-F238E27FC236}">
                  <a16:creationId xmlns:a16="http://schemas.microsoft.com/office/drawing/2014/main" id="{6C728F1C-D3CD-4135-889A-F73944DC50DA}"/>
                </a:ext>
              </a:extLst>
            </p:cNvPr>
            <p:cNvSpPr>
              <a:spLocks/>
            </p:cNvSpPr>
            <p:nvPr/>
          </p:nvSpPr>
          <p:spPr bwMode="auto">
            <a:xfrm>
              <a:off x="5360" y="-1707"/>
              <a:ext cx="298" cy="295"/>
            </a:xfrm>
            <a:custGeom>
              <a:avLst/>
              <a:gdLst>
                <a:gd name="T0" fmla="*/ 36 w 126"/>
                <a:gd name="T1" fmla="*/ 111 h 125"/>
                <a:gd name="T2" fmla="*/ 14 w 126"/>
                <a:gd name="T3" fmla="*/ 36 h 125"/>
                <a:gd name="T4" fmla="*/ 89 w 126"/>
                <a:gd name="T5" fmla="*/ 14 h 125"/>
                <a:gd name="T6" fmla="*/ 111 w 126"/>
                <a:gd name="T7" fmla="*/ 89 h 125"/>
                <a:gd name="T8" fmla="*/ 36 w 126"/>
                <a:gd name="T9" fmla="*/ 111 h 125"/>
              </a:gdLst>
              <a:ahLst/>
              <a:cxnLst>
                <a:cxn ang="0">
                  <a:pos x="T0" y="T1"/>
                </a:cxn>
                <a:cxn ang="0">
                  <a:pos x="T2" y="T3"/>
                </a:cxn>
                <a:cxn ang="0">
                  <a:pos x="T4" y="T5"/>
                </a:cxn>
                <a:cxn ang="0">
                  <a:pos x="T6" y="T7"/>
                </a:cxn>
                <a:cxn ang="0">
                  <a:pos x="T8" y="T9"/>
                </a:cxn>
              </a:cxnLst>
              <a:rect l="0" t="0" r="r" b="b"/>
              <a:pathLst>
                <a:path w="126" h="125">
                  <a:moveTo>
                    <a:pt x="36" y="111"/>
                  </a:moveTo>
                  <a:cubicBezTo>
                    <a:pt x="10" y="96"/>
                    <a:pt x="0" y="63"/>
                    <a:pt x="14" y="36"/>
                  </a:cubicBezTo>
                  <a:cubicBezTo>
                    <a:pt x="29" y="9"/>
                    <a:pt x="62" y="0"/>
                    <a:pt x="89" y="14"/>
                  </a:cubicBezTo>
                  <a:cubicBezTo>
                    <a:pt x="116" y="29"/>
                    <a:pt x="126" y="62"/>
                    <a:pt x="111" y="89"/>
                  </a:cubicBezTo>
                  <a:cubicBezTo>
                    <a:pt x="96" y="116"/>
                    <a:pt x="63" y="125"/>
                    <a:pt x="36" y="111"/>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5" name="Freeform 160">
              <a:extLst>
                <a:ext uri="{FF2B5EF4-FFF2-40B4-BE49-F238E27FC236}">
                  <a16:creationId xmlns:a16="http://schemas.microsoft.com/office/drawing/2014/main" id="{EAFB2146-06B0-4EF7-B3C5-D679A64E8A71}"/>
                </a:ext>
              </a:extLst>
            </p:cNvPr>
            <p:cNvSpPr>
              <a:spLocks/>
            </p:cNvSpPr>
            <p:nvPr/>
          </p:nvSpPr>
          <p:spPr bwMode="auto">
            <a:xfrm>
              <a:off x="5397" y="-1672"/>
              <a:ext cx="209" cy="236"/>
            </a:xfrm>
            <a:custGeom>
              <a:avLst/>
              <a:gdLst>
                <a:gd name="T0" fmla="*/ 64 w 88"/>
                <a:gd name="T1" fmla="*/ 100 h 100"/>
                <a:gd name="T2" fmla="*/ 47 w 88"/>
                <a:gd name="T3" fmla="*/ 91 h 100"/>
                <a:gd name="T4" fmla="*/ 39 w 88"/>
                <a:gd name="T5" fmla="*/ 88 h 100"/>
                <a:gd name="T6" fmla="*/ 27 w 88"/>
                <a:gd name="T7" fmla="*/ 80 h 100"/>
                <a:gd name="T8" fmla="*/ 23 w 88"/>
                <a:gd name="T9" fmla="*/ 76 h 100"/>
                <a:gd name="T10" fmla="*/ 17 w 88"/>
                <a:gd name="T11" fmla="*/ 71 h 100"/>
                <a:gd name="T12" fmla="*/ 11 w 88"/>
                <a:gd name="T13" fmla="*/ 67 h 100"/>
                <a:gd name="T14" fmla="*/ 6 w 88"/>
                <a:gd name="T15" fmla="*/ 64 h 100"/>
                <a:gd name="T16" fmla="*/ 1 w 88"/>
                <a:gd name="T17" fmla="*/ 61 h 100"/>
                <a:gd name="T18" fmla="*/ 7 w 88"/>
                <a:gd name="T19" fmla="*/ 58 h 100"/>
                <a:gd name="T20" fmla="*/ 18 w 88"/>
                <a:gd name="T21" fmla="*/ 61 h 100"/>
                <a:gd name="T22" fmla="*/ 25 w 88"/>
                <a:gd name="T23" fmla="*/ 65 h 100"/>
                <a:gd name="T24" fmla="*/ 31 w 88"/>
                <a:gd name="T25" fmla="*/ 65 h 100"/>
                <a:gd name="T26" fmla="*/ 30 w 88"/>
                <a:gd name="T27" fmla="*/ 55 h 100"/>
                <a:gd name="T28" fmla="*/ 27 w 88"/>
                <a:gd name="T29" fmla="*/ 46 h 100"/>
                <a:gd name="T30" fmla="*/ 22 w 88"/>
                <a:gd name="T31" fmla="*/ 34 h 100"/>
                <a:gd name="T32" fmla="*/ 19 w 88"/>
                <a:gd name="T33" fmla="*/ 24 h 100"/>
                <a:gd name="T34" fmla="*/ 19 w 88"/>
                <a:gd name="T35" fmla="*/ 10 h 100"/>
                <a:gd name="T36" fmla="*/ 27 w 88"/>
                <a:gd name="T37" fmla="*/ 21 h 100"/>
                <a:gd name="T38" fmla="*/ 31 w 88"/>
                <a:gd name="T39" fmla="*/ 30 h 100"/>
                <a:gd name="T40" fmla="*/ 36 w 88"/>
                <a:gd name="T41" fmla="*/ 40 h 100"/>
                <a:gd name="T42" fmla="*/ 41 w 88"/>
                <a:gd name="T43" fmla="*/ 40 h 100"/>
                <a:gd name="T44" fmla="*/ 41 w 88"/>
                <a:gd name="T45" fmla="*/ 25 h 100"/>
                <a:gd name="T46" fmla="*/ 41 w 88"/>
                <a:gd name="T47" fmla="*/ 19 h 100"/>
                <a:gd name="T48" fmla="*/ 41 w 88"/>
                <a:gd name="T49" fmla="*/ 13 h 100"/>
                <a:gd name="T50" fmla="*/ 46 w 88"/>
                <a:gd name="T51" fmla="*/ 0 h 100"/>
                <a:gd name="T52" fmla="*/ 49 w 88"/>
                <a:gd name="T53" fmla="*/ 14 h 100"/>
                <a:gd name="T54" fmla="*/ 50 w 88"/>
                <a:gd name="T55" fmla="*/ 26 h 100"/>
                <a:gd name="T56" fmla="*/ 50 w 88"/>
                <a:gd name="T57" fmla="*/ 40 h 100"/>
                <a:gd name="T58" fmla="*/ 53 w 88"/>
                <a:gd name="T59" fmla="*/ 38 h 100"/>
                <a:gd name="T60" fmla="*/ 54 w 88"/>
                <a:gd name="T61" fmla="*/ 28 h 100"/>
                <a:gd name="T62" fmla="*/ 57 w 88"/>
                <a:gd name="T63" fmla="*/ 17 h 100"/>
                <a:gd name="T64" fmla="*/ 62 w 88"/>
                <a:gd name="T65" fmla="*/ 3 h 100"/>
                <a:gd name="T66" fmla="*/ 65 w 88"/>
                <a:gd name="T67" fmla="*/ 17 h 100"/>
                <a:gd name="T68" fmla="*/ 64 w 88"/>
                <a:gd name="T69" fmla="*/ 29 h 100"/>
                <a:gd name="T70" fmla="*/ 62 w 88"/>
                <a:gd name="T71" fmla="*/ 42 h 100"/>
                <a:gd name="T72" fmla="*/ 65 w 88"/>
                <a:gd name="T73" fmla="*/ 42 h 100"/>
                <a:gd name="T74" fmla="*/ 69 w 88"/>
                <a:gd name="T75" fmla="*/ 35 h 100"/>
                <a:gd name="T76" fmla="*/ 73 w 88"/>
                <a:gd name="T77" fmla="*/ 28 h 100"/>
                <a:gd name="T78" fmla="*/ 81 w 88"/>
                <a:gd name="T79" fmla="*/ 18 h 100"/>
                <a:gd name="T80" fmla="*/ 79 w 88"/>
                <a:gd name="T81" fmla="*/ 31 h 100"/>
                <a:gd name="T82" fmla="*/ 76 w 88"/>
                <a:gd name="T83" fmla="*/ 40 h 100"/>
                <a:gd name="T84" fmla="*/ 72 w 88"/>
                <a:gd name="T85" fmla="*/ 49 h 100"/>
                <a:gd name="T86" fmla="*/ 71 w 88"/>
                <a:gd name="T87" fmla="*/ 56 h 100"/>
                <a:gd name="T88" fmla="*/ 73 w 88"/>
                <a:gd name="T89" fmla="*/ 72 h 100"/>
                <a:gd name="T90" fmla="*/ 74 w 88"/>
                <a:gd name="T91" fmla="*/ 75 h 100"/>
                <a:gd name="T92" fmla="*/ 88 w 88"/>
                <a:gd name="T93" fmla="*/ 84 h 100"/>
                <a:gd name="T94" fmla="*/ 76 w 88"/>
                <a:gd name="T95" fmla="*/ 94 h 100"/>
                <a:gd name="T96" fmla="*/ 64 w 88"/>
                <a:gd name="T9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100">
                  <a:moveTo>
                    <a:pt x="64" y="100"/>
                  </a:moveTo>
                  <a:cubicBezTo>
                    <a:pt x="60" y="98"/>
                    <a:pt x="49" y="94"/>
                    <a:pt x="47" y="91"/>
                  </a:cubicBezTo>
                  <a:cubicBezTo>
                    <a:pt x="47" y="91"/>
                    <a:pt x="41" y="89"/>
                    <a:pt x="39" y="88"/>
                  </a:cubicBezTo>
                  <a:cubicBezTo>
                    <a:pt x="35" y="84"/>
                    <a:pt x="29" y="81"/>
                    <a:pt x="27" y="80"/>
                  </a:cubicBezTo>
                  <a:cubicBezTo>
                    <a:pt x="25" y="78"/>
                    <a:pt x="25" y="78"/>
                    <a:pt x="23" y="76"/>
                  </a:cubicBezTo>
                  <a:cubicBezTo>
                    <a:pt x="21" y="74"/>
                    <a:pt x="19" y="73"/>
                    <a:pt x="17" y="71"/>
                  </a:cubicBezTo>
                  <a:cubicBezTo>
                    <a:pt x="15" y="69"/>
                    <a:pt x="13" y="68"/>
                    <a:pt x="11" y="67"/>
                  </a:cubicBezTo>
                  <a:cubicBezTo>
                    <a:pt x="9" y="66"/>
                    <a:pt x="8" y="65"/>
                    <a:pt x="6" y="64"/>
                  </a:cubicBezTo>
                  <a:cubicBezTo>
                    <a:pt x="4" y="63"/>
                    <a:pt x="0" y="63"/>
                    <a:pt x="1" y="61"/>
                  </a:cubicBezTo>
                  <a:cubicBezTo>
                    <a:pt x="1" y="58"/>
                    <a:pt x="5" y="57"/>
                    <a:pt x="7" y="58"/>
                  </a:cubicBezTo>
                  <a:cubicBezTo>
                    <a:pt x="10" y="58"/>
                    <a:pt x="13" y="57"/>
                    <a:pt x="18" y="61"/>
                  </a:cubicBezTo>
                  <a:cubicBezTo>
                    <a:pt x="20" y="62"/>
                    <a:pt x="23" y="64"/>
                    <a:pt x="25" y="65"/>
                  </a:cubicBezTo>
                  <a:cubicBezTo>
                    <a:pt x="25" y="65"/>
                    <a:pt x="29" y="68"/>
                    <a:pt x="31" y="65"/>
                  </a:cubicBezTo>
                  <a:cubicBezTo>
                    <a:pt x="32" y="64"/>
                    <a:pt x="31" y="59"/>
                    <a:pt x="30" y="55"/>
                  </a:cubicBezTo>
                  <a:cubicBezTo>
                    <a:pt x="29" y="52"/>
                    <a:pt x="28" y="49"/>
                    <a:pt x="27" y="46"/>
                  </a:cubicBezTo>
                  <a:cubicBezTo>
                    <a:pt x="26" y="42"/>
                    <a:pt x="24" y="38"/>
                    <a:pt x="22" y="34"/>
                  </a:cubicBezTo>
                  <a:cubicBezTo>
                    <a:pt x="20" y="30"/>
                    <a:pt x="20" y="26"/>
                    <a:pt x="19" y="24"/>
                  </a:cubicBezTo>
                  <a:cubicBezTo>
                    <a:pt x="17" y="17"/>
                    <a:pt x="14" y="12"/>
                    <a:pt x="19" y="10"/>
                  </a:cubicBezTo>
                  <a:cubicBezTo>
                    <a:pt x="20" y="9"/>
                    <a:pt x="23" y="8"/>
                    <a:pt x="27" y="21"/>
                  </a:cubicBezTo>
                  <a:cubicBezTo>
                    <a:pt x="28" y="23"/>
                    <a:pt x="29" y="27"/>
                    <a:pt x="31" y="30"/>
                  </a:cubicBezTo>
                  <a:cubicBezTo>
                    <a:pt x="33" y="34"/>
                    <a:pt x="34" y="37"/>
                    <a:pt x="36" y="40"/>
                  </a:cubicBezTo>
                  <a:cubicBezTo>
                    <a:pt x="37" y="41"/>
                    <a:pt x="40" y="42"/>
                    <a:pt x="41" y="40"/>
                  </a:cubicBezTo>
                  <a:cubicBezTo>
                    <a:pt x="41" y="40"/>
                    <a:pt x="40" y="30"/>
                    <a:pt x="41" y="25"/>
                  </a:cubicBezTo>
                  <a:cubicBezTo>
                    <a:pt x="41" y="22"/>
                    <a:pt x="41" y="23"/>
                    <a:pt x="41" y="19"/>
                  </a:cubicBezTo>
                  <a:cubicBezTo>
                    <a:pt x="41" y="18"/>
                    <a:pt x="41" y="15"/>
                    <a:pt x="41" y="13"/>
                  </a:cubicBezTo>
                  <a:cubicBezTo>
                    <a:pt x="42" y="8"/>
                    <a:pt x="40" y="0"/>
                    <a:pt x="46" y="0"/>
                  </a:cubicBezTo>
                  <a:cubicBezTo>
                    <a:pt x="52" y="0"/>
                    <a:pt x="49" y="9"/>
                    <a:pt x="49" y="14"/>
                  </a:cubicBezTo>
                  <a:cubicBezTo>
                    <a:pt x="49" y="18"/>
                    <a:pt x="50" y="23"/>
                    <a:pt x="50" y="26"/>
                  </a:cubicBezTo>
                  <a:cubicBezTo>
                    <a:pt x="50" y="29"/>
                    <a:pt x="50" y="32"/>
                    <a:pt x="50" y="40"/>
                  </a:cubicBezTo>
                  <a:cubicBezTo>
                    <a:pt x="51" y="40"/>
                    <a:pt x="51" y="41"/>
                    <a:pt x="53" y="38"/>
                  </a:cubicBezTo>
                  <a:cubicBezTo>
                    <a:pt x="53" y="38"/>
                    <a:pt x="53" y="34"/>
                    <a:pt x="54" y="28"/>
                  </a:cubicBezTo>
                  <a:cubicBezTo>
                    <a:pt x="55" y="25"/>
                    <a:pt x="56" y="20"/>
                    <a:pt x="57" y="17"/>
                  </a:cubicBezTo>
                  <a:cubicBezTo>
                    <a:pt x="59" y="10"/>
                    <a:pt x="57" y="3"/>
                    <a:pt x="62" y="3"/>
                  </a:cubicBezTo>
                  <a:cubicBezTo>
                    <a:pt x="68" y="3"/>
                    <a:pt x="65" y="13"/>
                    <a:pt x="65" y="17"/>
                  </a:cubicBezTo>
                  <a:cubicBezTo>
                    <a:pt x="65" y="25"/>
                    <a:pt x="64" y="25"/>
                    <a:pt x="64" y="29"/>
                  </a:cubicBezTo>
                  <a:cubicBezTo>
                    <a:pt x="63" y="33"/>
                    <a:pt x="62" y="38"/>
                    <a:pt x="62" y="42"/>
                  </a:cubicBezTo>
                  <a:cubicBezTo>
                    <a:pt x="63" y="43"/>
                    <a:pt x="64" y="42"/>
                    <a:pt x="65" y="42"/>
                  </a:cubicBezTo>
                  <a:cubicBezTo>
                    <a:pt x="66" y="40"/>
                    <a:pt x="68" y="37"/>
                    <a:pt x="69" y="35"/>
                  </a:cubicBezTo>
                  <a:cubicBezTo>
                    <a:pt x="70" y="34"/>
                    <a:pt x="71" y="31"/>
                    <a:pt x="73" y="28"/>
                  </a:cubicBezTo>
                  <a:cubicBezTo>
                    <a:pt x="74" y="26"/>
                    <a:pt x="76" y="16"/>
                    <a:pt x="81" y="18"/>
                  </a:cubicBezTo>
                  <a:cubicBezTo>
                    <a:pt x="85" y="19"/>
                    <a:pt x="82" y="27"/>
                    <a:pt x="79" y="31"/>
                  </a:cubicBezTo>
                  <a:cubicBezTo>
                    <a:pt x="78" y="35"/>
                    <a:pt x="77" y="38"/>
                    <a:pt x="76" y="40"/>
                  </a:cubicBezTo>
                  <a:cubicBezTo>
                    <a:pt x="75" y="43"/>
                    <a:pt x="73" y="46"/>
                    <a:pt x="72" y="49"/>
                  </a:cubicBezTo>
                  <a:cubicBezTo>
                    <a:pt x="72" y="51"/>
                    <a:pt x="71" y="54"/>
                    <a:pt x="71" y="56"/>
                  </a:cubicBezTo>
                  <a:cubicBezTo>
                    <a:pt x="72" y="61"/>
                    <a:pt x="73" y="67"/>
                    <a:pt x="73" y="72"/>
                  </a:cubicBezTo>
                  <a:cubicBezTo>
                    <a:pt x="73" y="73"/>
                    <a:pt x="74" y="74"/>
                    <a:pt x="74" y="75"/>
                  </a:cubicBezTo>
                  <a:cubicBezTo>
                    <a:pt x="75" y="77"/>
                    <a:pt x="86" y="84"/>
                    <a:pt x="88" y="84"/>
                  </a:cubicBezTo>
                  <a:cubicBezTo>
                    <a:pt x="88" y="84"/>
                    <a:pt x="83" y="90"/>
                    <a:pt x="76" y="94"/>
                  </a:cubicBezTo>
                  <a:cubicBezTo>
                    <a:pt x="72" y="97"/>
                    <a:pt x="64" y="100"/>
                    <a:pt x="64"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6" name="Freeform 161">
              <a:extLst>
                <a:ext uri="{FF2B5EF4-FFF2-40B4-BE49-F238E27FC236}">
                  <a16:creationId xmlns:a16="http://schemas.microsoft.com/office/drawing/2014/main" id="{A0EAF1E6-85D0-4261-9D43-EA597D1BAEA0}"/>
                </a:ext>
              </a:extLst>
            </p:cNvPr>
            <p:cNvSpPr>
              <a:spLocks/>
            </p:cNvSpPr>
            <p:nvPr/>
          </p:nvSpPr>
          <p:spPr bwMode="auto">
            <a:xfrm>
              <a:off x="5457" y="-2246"/>
              <a:ext cx="394" cy="394"/>
            </a:xfrm>
            <a:custGeom>
              <a:avLst/>
              <a:gdLst>
                <a:gd name="T0" fmla="*/ 138 w 167"/>
                <a:gd name="T1" fmla="*/ 29 h 167"/>
                <a:gd name="T2" fmla="*/ 138 w 167"/>
                <a:gd name="T3" fmla="*/ 137 h 167"/>
                <a:gd name="T4" fmla="*/ 30 w 167"/>
                <a:gd name="T5" fmla="*/ 137 h 167"/>
                <a:gd name="T6" fmla="*/ 30 w 167"/>
                <a:gd name="T7" fmla="*/ 30 h 167"/>
                <a:gd name="T8" fmla="*/ 138 w 167"/>
                <a:gd name="T9" fmla="*/ 29 h 167"/>
              </a:gdLst>
              <a:ahLst/>
              <a:cxnLst>
                <a:cxn ang="0">
                  <a:pos x="T0" y="T1"/>
                </a:cxn>
                <a:cxn ang="0">
                  <a:pos x="T2" y="T3"/>
                </a:cxn>
                <a:cxn ang="0">
                  <a:pos x="T4" y="T5"/>
                </a:cxn>
                <a:cxn ang="0">
                  <a:pos x="T6" y="T7"/>
                </a:cxn>
                <a:cxn ang="0">
                  <a:pos x="T8" y="T9"/>
                </a:cxn>
              </a:cxnLst>
              <a:rect l="0" t="0" r="r" b="b"/>
              <a:pathLst>
                <a:path w="167" h="167">
                  <a:moveTo>
                    <a:pt x="138" y="29"/>
                  </a:moveTo>
                  <a:cubicBezTo>
                    <a:pt x="167" y="59"/>
                    <a:pt x="167" y="107"/>
                    <a:pt x="138" y="137"/>
                  </a:cubicBezTo>
                  <a:cubicBezTo>
                    <a:pt x="108" y="167"/>
                    <a:pt x="60" y="167"/>
                    <a:pt x="30" y="137"/>
                  </a:cubicBezTo>
                  <a:cubicBezTo>
                    <a:pt x="0" y="108"/>
                    <a:pt x="0" y="59"/>
                    <a:pt x="30" y="30"/>
                  </a:cubicBezTo>
                  <a:cubicBezTo>
                    <a:pt x="60" y="0"/>
                    <a:pt x="108" y="0"/>
                    <a:pt x="138" y="29"/>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7" name="Freeform 162">
              <a:extLst>
                <a:ext uri="{FF2B5EF4-FFF2-40B4-BE49-F238E27FC236}">
                  <a16:creationId xmlns:a16="http://schemas.microsoft.com/office/drawing/2014/main" id="{CD393375-35B1-443C-8087-19BCCDF516AB}"/>
                </a:ext>
              </a:extLst>
            </p:cNvPr>
            <p:cNvSpPr>
              <a:spLocks/>
            </p:cNvSpPr>
            <p:nvPr/>
          </p:nvSpPr>
          <p:spPr bwMode="auto">
            <a:xfrm>
              <a:off x="5511" y="-2230"/>
              <a:ext cx="303" cy="336"/>
            </a:xfrm>
            <a:custGeom>
              <a:avLst/>
              <a:gdLst>
                <a:gd name="T0" fmla="*/ 58 w 128"/>
                <a:gd name="T1" fmla="*/ 0 h 142"/>
                <a:gd name="T2" fmla="*/ 78 w 128"/>
                <a:gd name="T3" fmla="*/ 18 h 142"/>
                <a:gd name="T4" fmla="*/ 86 w 128"/>
                <a:gd name="T5" fmla="*/ 26 h 142"/>
                <a:gd name="T6" fmla="*/ 99 w 128"/>
                <a:gd name="T7" fmla="*/ 41 h 142"/>
                <a:gd name="T8" fmla="*/ 103 w 128"/>
                <a:gd name="T9" fmla="*/ 48 h 142"/>
                <a:gd name="T10" fmla="*/ 110 w 128"/>
                <a:gd name="T11" fmla="*/ 57 h 142"/>
                <a:gd name="T12" fmla="*/ 116 w 128"/>
                <a:gd name="T13" fmla="*/ 65 h 142"/>
                <a:gd name="T14" fmla="*/ 121 w 128"/>
                <a:gd name="T15" fmla="*/ 69 h 142"/>
                <a:gd name="T16" fmla="*/ 127 w 128"/>
                <a:gd name="T17" fmla="*/ 77 h 142"/>
                <a:gd name="T18" fmla="*/ 117 w 128"/>
                <a:gd name="T19" fmla="*/ 78 h 142"/>
                <a:gd name="T20" fmla="*/ 105 w 128"/>
                <a:gd name="T21" fmla="*/ 70 h 142"/>
                <a:gd name="T22" fmla="*/ 96 w 128"/>
                <a:gd name="T23" fmla="*/ 61 h 142"/>
                <a:gd name="T24" fmla="*/ 89 w 128"/>
                <a:gd name="T25" fmla="*/ 59 h 142"/>
                <a:gd name="T26" fmla="*/ 86 w 128"/>
                <a:gd name="T27" fmla="*/ 72 h 142"/>
                <a:gd name="T28" fmla="*/ 86 w 128"/>
                <a:gd name="T29" fmla="*/ 86 h 142"/>
                <a:gd name="T30" fmla="*/ 88 w 128"/>
                <a:gd name="T31" fmla="*/ 104 h 142"/>
                <a:gd name="T32" fmla="*/ 88 w 128"/>
                <a:gd name="T33" fmla="*/ 118 h 142"/>
                <a:gd name="T34" fmla="*/ 83 w 128"/>
                <a:gd name="T35" fmla="*/ 137 h 142"/>
                <a:gd name="T36" fmla="*/ 77 w 128"/>
                <a:gd name="T37" fmla="*/ 119 h 142"/>
                <a:gd name="T38" fmla="*/ 75 w 128"/>
                <a:gd name="T39" fmla="*/ 105 h 142"/>
                <a:gd name="T40" fmla="*/ 72 w 128"/>
                <a:gd name="T41" fmla="*/ 90 h 142"/>
                <a:gd name="T42" fmla="*/ 66 w 128"/>
                <a:gd name="T43" fmla="*/ 88 h 142"/>
                <a:gd name="T44" fmla="*/ 61 w 128"/>
                <a:gd name="T45" fmla="*/ 108 h 142"/>
                <a:gd name="T46" fmla="*/ 57 w 128"/>
                <a:gd name="T47" fmla="*/ 117 h 142"/>
                <a:gd name="T48" fmla="*/ 55 w 128"/>
                <a:gd name="T49" fmla="*/ 124 h 142"/>
                <a:gd name="T50" fmla="*/ 44 w 128"/>
                <a:gd name="T51" fmla="*/ 140 h 142"/>
                <a:gd name="T52" fmla="*/ 44 w 128"/>
                <a:gd name="T53" fmla="*/ 120 h 142"/>
                <a:gd name="T54" fmla="*/ 48 w 128"/>
                <a:gd name="T55" fmla="*/ 103 h 142"/>
                <a:gd name="T56" fmla="*/ 53 w 128"/>
                <a:gd name="T57" fmla="*/ 85 h 142"/>
                <a:gd name="T58" fmla="*/ 49 w 128"/>
                <a:gd name="T59" fmla="*/ 86 h 142"/>
                <a:gd name="T60" fmla="*/ 43 w 128"/>
                <a:gd name="T61" fmla="*/ 99 h 142"/>
                <a:gd name="T62" fmla="*/ 35 w 128"/>
                <a:gd name="T63" fmla="*/ 113 h 142"/>
                <a:gd name="T64" fmla="*/ 23 w 128"/>
                <a:gd name="T65" fmla="*/ 130 h 142"/>
                <a:gd name="T66" fmla="*/ 25 w 128"/>
                <a:gd name="T67" fmla="*/ 109 h 142"/>
                <a:gd name="T68" fmla="*/ 31 w 128"/>
                <a:gd name="T69" fmla="*/ 94 h 142"/>
                <a:gd name="T70" fmla="*/ 39 w 128"/>
                <a:gd name="T71" fmla="*/ 77 h 142"/>
                <a:gd name="T72" fmla="*/ 34 w 128"/>
                <a:gd name="T73" fmla="*/ 77 h 142"/>
                <a:gd name="T74" fmla="*/ 27 w 128"/>
                <a:gd name="T75" fmla="*/ 84 h 142"/>
                <a:gd name="T76" fmla="*/ 19 w 128"/>
                <a:gd name="T77" fmla="*/ 91 h 142"/>
                <a:gd name="T78" fmla="*/ 4 w 128"/>
                <a:gd name="T79" fmla="*/ 102 h 142"/>
                <a:gd name="T80" fmla="*/ 11 w 128"/>
                <a:gd name="T81" fmla="*/ 85 h 142"/>
                <a:gd name="T82" fmla="*/ 20 w 128"/>
                <a:gd name="T83" fmla="*/ 75 h 142"/>
                <a:gd name="T84" fmla="*/ 28 w 128"/>
                <a:gd name="T85" fmla="*/ 64 h 142"/>
                <a:gd name="T86" fmla="*/ 31 w 128"/>
                <a:gd name="T87" fmla="*/ 55 h 142"/>
                <a:gd name="T88" fmla="*/ 35 w 128"/>
                <a:gd name="T89" fmla="*/ 33 h 142"/>
                <a:gd name="T90" fmla="*/ 35 w 128"/>
                <a:gd name="T91" fmla="*/ 30 h 142"/>
                <a:gd name="T92" fmla="*/ 21 w 128"/>
                <a:gd name="T93" fmla="*/ 12 h 142"/>
                <a:gd name="T94" fmla="*/ 40 w 128"/>
                <a:gd name="T95" fmla="*/ 3 h 142"/>
                <a:gd name="T96" fmla="*/ 58 w 128"/>
                <a:gd name="T9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42">
                  <a:moveTo>
                    <a:pt x="58" y="0"/>
                  </a:moveTo>
                  <a:cubicBezTo>
                    <a:pt x="62" y="5"/>
                    <a:pt x="75" y="14"/>
                    <a:pt x="78" y="18"/>
                  </a:cubicBezTo>
                  <a:cubicBezTo>
                    <a:pt x="78" y="18"/>
                    <a:pt x="84" y="23"/>
                    <a:pt x="86" y="26"/>
                  </a:cubicBezTo>
                  <a:cubicBezTo>
                    <a:pt x="90" y="32"/>
                    <a:pt x="97" y="38"/>
                    <a:pt x="99" y="41"/>
                  </a:cubicBezTo>
                  <a:cubicBezTo>
                    <a:pt x="102" y="44"/>
                    <a:pt x="101" y="44"/>
                    <a:pt x="103" y="48"/>
                  </a:cubicBezTo>
                  <a:cubicBezTo>
                    <a:pt x="105" y="51"/>
                    <a:pt x="107" y="53"/>
                    <a:pt x="110" y="57"/>
                  </a:cubicBezTo>
                  <a:cubicBezTo>
                    <a:pt x="111" y="59"/>
                    <a:pt x="114" y="62"/>
                    <a:pt x="116" y="65"/>
                  </a:cubicBezTo>
                  <a:cubicBezTo>
                    <a:pt x="117" y="67"/>
                    <a:pt x="119" y="68"/>
                    <a:pt x="121" y="69"/>
                  </a:cubicBezTo>
                  <a:cubicBezTo>
                    <a:pt x="124" y="72"/>
                    <a:pt x="128" y="74"/>
                    <a:pt x="127" y="77"/>
                  </a:cubicBezTo>
                  <a:cubicBezTo>
                    <a:pt x="125" y="80"/>
                    <a:pt x="120" y="79"/>
                    <a:pt x="117" y="78"/>
                  </a:cubicBezTo>
                  <a:cubicBezTo>
                    <a:pt x="113" y="76"/>
                    <a:pt x="110" y="76"/>
                    <a:pt x="105" y="70"/>
                  </a:cubicBezTo>
                  <a:cubicBezTo>
                    <a:pt x="102" y="67"/>
                    <a:pt x="99" y="64"/>
                    <a:pt x="96" y="61"/>
                  </a:cubicBezTo>
                  <a:cubicBezTo>
                    <a:pt x="96" y="61"/>
                    <a:pt x="92" y="56"/>
                    <a:pt x="89" y="59"/>
                  </a:cubicBezTo>
                  <a:cubicBezTo>
                    <a:pt x="87" y="60"/>
                    <a:pt x="86" y="68"/>
                    <a:pt x="86" y="72"/>
                  </a:cubicBezTo>
                  <a:cubicBezTo>
                    <a:pt x="86" y="77"/>
                    <a:pt x="86" y="81"/>
                    <a:pt x="86" y="86"/>
                  </a:cubicBezTo>
                  <a:cubicBezTo>
                    <a:pt x="87" y="92"/>
                    <a:pt x="88" y="97"/>
                    <a:pt x="88" y="104"/>
                  </a:cubicBezTo>
                  <a:cubicBezTo>
                    <a:pt x="89" y="110"/>
                    <a:pt x="88" y="115"/>
                    <a:pt x="88" y="118"/>
                  </a:cubicBezTo>
                  <a:cubicBezTo>
                    <a:pt x="89" y="128"/>
                    <a:pt x="90" y="136"/>
                    <a:pt x="83" y="137"/>
                  </a:cubicBezTo>
                  <a:cubicBezTo>
                    <a:pt x="82" y="137"/>
                    <a:pt x="77" y="139"/>
                    <a:pt x="77" y="119"/>
                  </a:cubicBezTo>
                  <a:cubicBezTo>
                    <a:pt x="76" y="115"/>
                    <a:pt x="76" y="111"/>
                    <a:pt x="75" y="105"/>
                  </a:cubicBezTo>
                  <a:cubicBezTo>
                    <a:pt x="73" y="100"/>
                    <a:pt x="74" y="95"/>
                    <a:pt x="72" y="90"/>
                  </a:cubicBezTo>
                  <a:cubicBezTo>
                    <a:pt x="71" y="88"/>
                    <a:pt x="68" y="87"/>
                    <a:pt x="66" y="88"/>
                  </a:cubicBezTo>
                  <a:cubicBezTo>
                    <a:pt x="65" y="89"/>
                    <a:pt x="63" y="102"/>
                    <a:pt x="61" y="108"/>
                  </a:cubicBezTo>
                  <a:cubicBezTo>
                    <a:pt x="59" y="112"/>
                    <a:pt x="59" y="112"/>
                    <a:pt x="57" y="117"/>
                  </a:cubicBezTo>
                  <a:cubicBezTo>
                    <a:pt x="57" y="118"/>
                    <a:pt x="55" y="122"/>
                    <a:pt x="55" y="124"/>
                  </a:cubicBezTo>
                  <a:cubicBezTo>
                    <a:pt x="52" y="131"/>
                    <a:pt x="51" y="142"/>
                    <a:pt x="44" y="140"/>
                  </a:cubicBezTo>
                  <a:cubicBezTo>
                    <a:pt x="36" y="138"/>
                    <a:pt x="43" y="126"/>
                    <a:pt x="44" y="120"/>
                  </a:cubicBezTo>
                  <a:cubicBezTo>
                    <a:pt x="46" y="114"/>
                    <a:pt x="46" y="108"/>
                    <a:pt x="48" y="103"/>
                  </a:cubicBezTo>
                  <a:cubicBezTo>
                    <a:pt x="49" y="99"/>
                    <a:pt x="50" y="96"/>
                    <a:pt x="53" y="85"/>
                  </a:cubicBezTo>
                  <a:cubicBezTo>
                    <a:pt x="53" y="85"/>
                    <a:pt x="53" y="84"/>
                    <a:pt x="49" y="86"/>
                  </a:cubicBezTo>
                  <a:cubicBezTo>
                    <a:pt x="49" y="86"/>
                    <a:pt x="46" y="92"/>
                    <a:pt x="43" y="99"/>
                  </a:cubicBezTo>
                  <a:cubicBezTo>
                    <a:pt x="41" y="103"/>
                    <a:pt x="38" y="109"/>
                    <a:pt x="35" y="113"/>
                  </a:cubicBezTo>
                  <a:cubicBezTo>
                    <a:pt x="30" y="122"/>
                    <a:pt x="30" y="132"/>
                    <a:pt x="23" y="130"/>
                  </a:cubicBezTo>
                  <a:cubicBezTo>
                    <a:pt x="16" y="127"/>
                    <a:pt x="23" y="115"/>
                    <a:pt x="25" y="109"/>
                  </a:cubicBezTo>
                  <a:cubicBezTo>
                    <a:pt x="28" y="100"/>
                    <a:pt x="29" y="99"/>
                    <a:pt x="31" y="94"/>
                  </a:cubicBezTo>
                  <a:cubicBezTo>
                    <a:pt x="33" y="89"/>
                    <a:pt x="37" y="84"/>
                    <a:pt x="39" y="77"/>
                  </a:cubicBezTo>
                  <a:cubicBezTo>
                    <a:pt x="37" y="76"/>
                    <a:pt x="35" y="76"/>
                    <a:pt x="34" y="77"/>
                  </a:cubicBezTo>
                  <a:cubicBezTo>
                    <a:pt x="32" y="78"/>
                    <a:pt x="28" y="82"/>
                    <a:pt x="27" y="84"/>
                  </a:cubicBezTo>
                  <a:cubicBezTo>
                    <a:pt x="25" y="86"/>
                    <a:pt x="22" y="89"/>
                    <a:pt x="19" y="91"/>
                  </a:cubicBezTo>
                  <a:cubicBezTo>
                    <a:pt x="16" y="94"/>
                    <a:pt x="9" y="107"/>
                    <a:pt x="4" y="102"/>
                  </a:cubicBezTo>
                  <a:cubicBezTo>
                    <a:pt x="0" y="99"/>
                    <a:pt x="7" y="90"/>
                    <a:pt x="11" y="85"/>
                  </a:cubicBezTo>
                  <a:cubicBezTo>
                    <a:pt x="14" y="81"/>
                    <a:pt x="16" y="78"/>
                    <a:pt x="20" y="75"/>
                  </a:cubicBezTo>
                  <a:cubicBezTo>
                    <a:pt x="22" y="72"/>
                    <a:pt x="25" y="68"/>
                    <a:pt x="28" y="64"/>
                  </a:cubicBezTo>
                  <a:cubicBezTo>
                    <a:pt x="29" y="62"/>
                    <a:pt x="31" y="58"/>
                    <a:pt x="31" y="55"/>
                  </a:cubicBezTo>
                  <a:cubicBezTo>
                    <a:pt x="32" y="49"/>
                    <a:pt x="33" y="41"/>
                    <a:pt x="35" y="33"/>
                  </a:cubicBezTo>
                  <a:cubicBezTo>
                    <a:pt x="35" y="32"/>
                    <a:pt x="35" y="31"/>
                    <a:pt x="35" y="30"/>
                  </a:cubicBezTo>
                  <a:cubicBezTo>
                    <a:pt x="35" y="27"/>
                    <a:pt x="22" y="13"/>
                    <a:pt x="21" y="12"/>
                  </a:cubicBezTo>
                  <a:cubicBezTo>
                    <a:pt x="21" y="11"/>
                    <a:pt x="29" y="6"/>
                    <a:pt x="40" y="3"/>
                  </a:cubicBezTo>
                  <a:cubicBezTo>
                    <a:pt x="47" y="1"/>
                    <a:pt x="58"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8" name="Freeform 163">
              <a:extLst>
                <a:ext uri="{FF2B5EF4-FFF2-40B4-BE49-F238E27FC236}">
                  <a16:creationId xmlns:a16="http://schemas.microsoft.com/office/drawing/2014/main" id="{948F544A-EA00-44C4-BBF9-792B2CAC4A63}"/>
                </a:ext>
              </a:extLst>
            </p:cNvPr>
            <p:cNvSpPr>
              <a:spLocks/>
            </p:cNvSpPr>
            <p:nvPr/>
          </p:nvSpPr>
          <p:spPr bwMode="auto">
            <a:xfrm>
              <a:off x="-2472" y="-3381"/>
              <a:ext cx="806" cy="808"/>
            </a:xfrm>
            <a:custGeom>
              <a:avLst/>
              <a:gdLst>
                <a:gd name="T0" fmla="*/ 323 w 341"/>
                <a:gd name="T1" fmla="*/ 138 h 342"/>
                <a:gd name="T2" fmla="*/ 204 w 341"/>
                <a:gd name="T3" fmla="*/ 323 h 342"/>
                <a:gd name="T4" fmla="*/ 18 w 341"/>
                <a:gd name="T5" fmla="*/ 204 h 342"/>
                <a:gd name="T6" fmla="*/ 138 w 341"/>
                <a:gd name="T7" fmla="*/ 18 h 342"/>
                <a:gd name="T8" fmla="*/ 323 w 341"/>
                <a:gd name="T9" fmla="*/ 138 h 342"/>
              </a:gdLst>
              <a:ahLst/>
              <a:cxnLst>
                <a:cxn ang="0">
                  <a:pos x="T0" y="T1"/>
                </a:cxn>
                <a:cxn ang="0">
                  <a:pos x="T2" y="T3"/>
                </a:cxn>
                <a:cxn ang="0">
                  <a:pos x="T4" y="T5"/>
                </a:cxn>
                <a:cxn ang="0">
                  <a:pos x="T6" y="T7"/>
                </a:cxn>
                <a:cxn ang="0">
                  <a:pos x="T8" y="T9"/>
                </a:cxn>
              </a:cxnLst>
              <a:rect l="0" t="0" r="r" b="b"/>
              <a:pathLst>
                <a:path w="341" h="342">
                  <a:moveTo>
                    <a:pt x="323" y="138"/>
                  </a:moveTo>
                  <a:cubicBezTo>
                    <a:pt x="341" y="222"/>
                    <a:pt x="288" y="305"/>
                    <a:pt x="204" y="323"/>
                  </a:cubicBezTo>
                  <a:cubicBezTo>
                    <a:pt x="119" y="342"/>
                    <a:pt x="36" y="288"/>
                    <a:pt x="18" y="204"/>
                  </a:cubicBezTo>
                  <a:cubicBezTo>
                    <a:pt x="0" y="120"/>
                    <a:pt x="53" y="36"/>
                    <a:pt x="138" y="18"/>
                  </a:cubicBezTo>
                  <a:cubicBezTo>
                    <a:pt x="222" y="0"/>
                    <a:pt x="305" y="54"/>
                    <a:pt x="323" y="138"/>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9" name="Freeform 164">
              <a:extLst>
                <a:ext uri="{FF2B5EF4-FFF2-40B4-BE49-F238E27FC236}">
                  <a16:creationId xmlns:a16="http://schemas.microsoft.com/office/drawing/2014/main" id="{708820AF-AEAB-4DBE-8ED4-DC1EE4826E77}"/>
                </a:ext>
              </a:extLst>
            </p:cNvPr>
            <p:cNvSpPr>
              <a:spLocks/>
            </p:cNvSpPr>
            <p:nvPr/>
          </p:nvSpPr>
          <p:spPr bwMode="auto">
            <a:xfrm>
              <a:off x="-2386" y="-3348"/>
              <a:ext cx="600" cy="690"/>
            </a:xfrm>
            <a:custGeom>
              <a:avLst/>
              <a:gdLst>
                <a:gd name="T0" fmla="*/ 215 w 254"/>
                <a:gd name="T1" fmla="*/ 23 h 292"/>
                <a:gd name="T2" fmla="*/ 228 w 254"/>
                <a:gd name="T3" fmla="*/ 76 h 292"/>
                <a:gd name="T4" fmla="*/ 234 w 254"/>
                <a:gd name="T5" fmla="*/ 98 h 292"/>
                <a:gd name="T6" fmla="*/ 240 w 254"/>
                <a:gd name="T7" fmla="*/ 139 h 292"/>
                <a:gd name="T8" fmla="*/ 240 w 254"/>
                <a:gd name="T9" fmla="*/ 155 h 292"/>
                <a:gd name="T10" fmla="*/ 241 w 254"/>
                <a:gd name="T11" fmla="*/ 178 h 292"/>
                <a:gd name="T12" fmla="*/ 242 w 254"/>
                <a:gd name="T13" fmla="*/ 198 h 292"/>
                <a:gd name="T14" fmla="*/ 246 w 254"/>
                <a:gd name="T15" fmla="*/ 212 h 292"/>
                <a:gd name="T16" fmla="*/ 248 w 254"/>
                <a:gd name="T17" fmla="*/ 231 h 292"/>
                <a:gd name="T18" fmla="*/ 229 w 254"/>
                <a:gd name="T19" fmla="*/ 222 h 292"/>
                <a:gd name="T20" fmla="*/ 217 w 254"/>
                <a:gd name="T21" fmla="*/ 195 h 292"/>
                <a:gd name="T22" fmla="*/ 212 w 254"/>
                <a:gd name="T23" fmla="*/ 170 h 292"/>
                <a:gd name="T24" fmla="*/ 202 w 254"/>
                <a:gd name="T25" fmla="*/ 158 h 292"/>
                <a:gd name="T26" fmla="*/ 182 w 254"/>
                <a:gd name="T27" fmla="*/ 178 h 292"/>
                <a:gd name="T28" fmla="*/ 168 w 254"/>
                <a:gd name="T29" fmla="*/ 201 h 292"/>
                <a:gd name="T30" fmla="*/ 151 w 254"/>
                <a:gd name="T31" fmla="*/ 235 h 292"/>
                <a:gd name="T32" fmla="*/ 135 w 254"/>
                <a:gd name="T33" fmla="*/ 259 h 292"/>
                <a:gd name="T34" fmla="*/ 106 w 254"/>
                <a:gd name="T35" fmla="*/ 287 h 292"/>
                <a:gd name="T36" fmla="*/ 115 w 254"/>
                <a:gd name="T37" fmla="*/ 248 h 292"/>
                <a:gd name="T38" fmla="*/ 126 w 254"/>
                <a:gd name="T39" fmla="*/ 222 h 292"/>
                <a:gd name="T40" fmla="*/ 138 w 254"/>
                <a:gd name="T41" fmla="*/ 192 h 292"/>
                <a:gd name="T42" fmla="*/ 131 w 254"/>
                <a:gd name="T43" fmla="*/ 183 h 292"/>
                <a:gd name="T44" fmla="*/ 99 w 254"/>
                <a:gd name="T45" fmla="*/ 211 h 292"/>
                <a:gd name="T46" fmla="*/ 84 w 254"/>
                <a:gd name="T47" fmla="*/ 223 h 292"/>
                <a:gd name="T48" fmla="*/ 71 w 254"/>
                <a:gd name="T49" fmla="*/ 232 h 292"/>
                <a:gd name="T50" fmla="*/ 34 w 254"/>
                <a:gd name="T51" fmla="*/ 247 h 292"/>
                <a:gd name="T52" fmla="*/ 57 w 254"/>
                <a:gd name="T53" fmla="*/ 214 h 292"/>
                <a:gd name="T54" fmla="*/ 83 w 254"/>
                <a:gd name="T55" fmla="*/ 189 h 292"/>
                <a:gd name="T56" fmla="*/ 111 w 254"/>
                <a:gd name="T57" fmla="*/ 163 h 292"/>
                <a:gd name="T58" fmla="*/ 103 w 254"/>
                <a:gd name="T59" fmla="*/ 160 h 292"/>
                <a:gd name="T60" fmla="*/ 79 w 254"/>
                <a:gd name="T61" fmla="*/ 175 h 292"/>
                <a:gd name="T62" fmla="*/ 50 w 254"/>
                <a:gd name="T63" fmla="*/ 191 h 292"/>
                <a:gd name="T64" fmla="*/ 10 w 254"/>
                <a:gd name="T65" fmla="*/ 207 h 292"/>
                <a:gd name="T66" fmla="*/ 36 w 254"/>
                <a:gd name="T67" fmla="*/ 174 h 292"/>
                <a:gd name="T68" fmla="*/ 63 w 254"/>
                <a:gd name="T69" fmla="*/ 155 h 292"/>
                <a:gd name="T70" fmla="*/ 95 w 254"/>
                <a:gd name="T71" fmla="*/ 134 h 292"/>
                <a:gd name="T72" fmla="*/ 88 w 254"/>
                <a:gd name="T73" fmla="*/ 128 h 292"/>
                <a:gd name="T74" fmla="*/ 68 w 254"/>
                <a:gd name="T75" fmla="*/ 132 h 292"/>
                <a:gd name="T76" fmla="*/ 45 w 254"/>
                <a:gd name="T77" fmla="*/ 136 h 292"/>
                <a:gd name="T78" fmla="*/ 7 w 254"/>
                <a:gd name="T79" fmla="*/ 138 h 292"/>
                <a:gd name="T80" fmla="*/ 39 w 254"/>
                <a:gd name="T81" fmla="*/ 116 h 292"/>
                <a:gd name="T82" fmla="*/ 66 w 254"/>
                <a:gd name="T83" fmla="*/ 108 h 292"/>
                <a:gd name="T84" fmla="*/ 91 w 254"/>
                <a:gd name="T85" fmla="*/ 99 h 292"/>
                <a:gd name="T86" fmla="*/ 107 w 254"/>
                <a:gd name="T87" fmla="*/ 88 h 292"/>
                <a:gd name="T88" fmla="*/ 138 w 254"/>
                <a:gd name="T89" fmla="*/ 54 h 292"/>
                <a:gd name="T90" fmla="*/ 142 w 254"/>
                <a:gd name="T91" fmla="*/ 48 h 292"/>
                <a:gd name="T92" fmla="*/ 138 w 254"/>
                <a:gd name="T93" fmla="*/ 1 h 292"/>
                <a:gd name="T94" fmla="*/ 180 w 254"/>
                <a:gd name="T95" fmla="*/ 7 h 292"/>
                <a:gd name="T96" fmla="*/ 215 w 254"/>
                <a:gd name="T97" fmla="*/ 2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292">
                  <a:moveTo>
                    <a:pt x="215" y="23"/>
                  </a:moveTo>
                  <a:cubicBezTo>
                    <a:pt x="216" y="34"/>
                    <a:pt x="229" y="66"/>
                    <a:pt x="228" y="76"/>
                  </a:cubicBezTo>
                  <a:cubicBezTo>
                    <a:pt x="228" y="76"/>
                    <a:pt x="234" y="91"/>
                    <a:pt x="234" y="98"/>
                  </a:cubicBezTo>
                  <a:cubicBezTo>
                    <a:pt x="235" y="112"/>
                    <a:pt x="239" y="132"/>
                    <a:pt x="240" y="139"/>
                  </a:cubicBezTo>
                  <a:cubicBezTo>
                    <a:pt x="240" y="147"/>
                    <a:pt x="240" y="146"/>
                    <a:pt x="240" y="155"/>
                  </a:cubicBezTo>
                  <a:cubicBezTo>
                    <a:pt x="240" y="163"/>
                    <a:pt x="240" y="167"/>
                    <a:pt x="241" y="178"/>
                  </a:cubicBezTo>
                  <a:cubicBezTo>
                    <a:pt x="241" y="184"/>
                    <a:pt x="242" y="191"/>
                    <a:pt x="242" y="198"/>
                  </a:cubicBezTo>
                  <a:cubicBezTo>
                    <a:pt x="243" y="203"/>
                    <a:pt x="244" y="207"/>
                    <a:pt x="246" y="212"/>
                  </a:cubicBezTo>
                  <a:cubicBezTo>
                    <a:pt x="248" y="219"/>
                    <a:pt x="254" y="228"/>
                    <a:pt x="248" y="231"/>
                  </a:cubicBezTo>
                  <a:cubicBezTo>
                    <a:pt x="242" y="234"/>
                    <a:pt x="233" y="227"/>
                    <a:pt x="229" y="222"/>
                  </a:cubicBezTo>
                  <a:cubicBezTo>
                    <a:pt x="224" y="215"/>
                    <a:pt x="219" y="211"/>
                    <a:pt x="217" y="195"/>
                  </a:cubicBezTo>
                  <a:cubicBezTo>
                    <a:pt x="215" y="187"/>
                    <a:pt x="214" y="178"/>
                    <a:pt x="212" y="170"/>
                  </a:cubicBezTo>
                  <a:cubicBezTo>
                    <a:pt x="212" y="170"/>
                    <a:pt x="211" y="157"/>
                    <a:pt x="202" y="158"/>
                  </a:cubicBezTo>
                  <a:cubicBezTo>
                    <a:pt x="197" y="158"/>
                    <a:pt x="188" y="170"/>
                    <a:pt x="182" y="178"/>
                  </a:cubicBezTo>
                  <a:cubicBezTo>
                    <a:pt x="176" y="186"/>
                    <a:pt x="172" y="194"/>
                    <a:pt x="168" y="201"/>
                  </a:cubicBezTo>
                  <a:cubicBezTo>
                    <a:pt x="162" y="212"/>
                    <a:pt x="158" y="223"/>
                    <a:pt x="151" y="235"/>
                  </a:cubicBezTo>
                  <a:cubicBezTo>
                    <a:pt x="146" y="246"/>
                    <a:pt x="138" y="253"/>
                    <a:pt x="135" y="259"/>
                  </a:cubicBezTo>
                  <a:cubicBezTo>
                    <a:pt x="125" y="276"/>
                    <a:pt x="118" y="292"/>
                    <a:pt x="106" y="287"/>
                  </a:cubicBezTo>
                  <a:cubicBezTo>
                    <a:pt x="104" y="285"/>
                    <a:pt x="94" y="283"/>
                    <a:pt x="115" y="248"/>
                  </a:cubicBezTo>
                  <a:cubicBezTo>
                    <a:pt x="118" y="241"/>
                    <a:pt x="122" y="233"/>
                    <a:pt x="126" y="222"/>
                  </a:cubicBezTo>
                  <a:cubicBezTo>
                    <a:pt x="130" y="211"/>
                    <a:pt x="137" y="203"/>
                    <a:pt x="138" y="192"/>
                  </a:cubicBezTo>
                  <a:cubicBezTo>
                    <a:pt x="139" y="188"/>
                    <a:pt x="135" y="183"/>
                    <a:pt x="131" y="183"/>
                  </a:cubicBezTo>
                  <a:cubicBezTo>
                    <a:pt x="128" y="183"/>
                    <a:pt x="111" y="203"/>
                    <a:pt x="99" y="211"/>
                  </a:cubicBezTo>
                  <a:cubicBezTo>
                    <a:pt x="90" y="216"/>
                    <a:pt x="93" y="216"/>
                    <a:pt x="84" y="223"/>
                  </a:cubicBezTo>
                  <a:cubicBezTo>
                    <a:pt x="81" y="225"/>
                    <a:pt x="75" y="229"/>
                    <a:pt x="71" y="232"/>
                  </a:cubicBezTo>
                  <a:cubicBezTo>
                    <a:pt x="58" y="241"/>
                    <a:pt x="45" y="258"/>
                    <a:pt x="34" y="247"/>
                  </a:cubicBezTo>
                  <a:cubicBezTo>
                    <a:pt x="23" y="235"/>
                    <a:pt x="47" y="223"/>
                    <a:pt x="57" y="214"/>
                  </a:cubicBezTo>
                  <a:cubicBezTo>
                    <a:pt x="67" y="205"/>
                    <a:pt x="75" y="195"/>
                    <a:pt x="83" y="189"/>
                  </a:cubicBezTo>
                  <a:cubicBezTo>
                    <a:pt x="90" y="184"/>
                    <a:pt x="94" y="178"/>
                    <a:pt x="111" y="163"/>
                  </a:cubicBezTo>
                  <a:cubicBezTo>
                    <a:pt x="110" y="163"/>
                    <a:pt x="113" y="161"/>
                    <a:pt x="103" y="160"/>
                  </a:cubicBezTo>
                  <a:cubicBezTo>
                    <a:pt x="103" y="160"/>
                    <a:pt x="92" y="168"/>
                    <a:pt x="79" y="175"/>
                  </a:cubicBezTo>
                  <a:cubicBezTo>
                    <a:pt x="70" y="180"/>
                    <a:pt x="59" y="186"/>
                    <a:pt x="50" y="191"/>
                  </a:cubicBezTo>
                  <a:cubicBezTo>
                    <a:pt x="32" y="201"/>
                    <a:pt x="20" y="218"/>
                    <a:pt x="10" y="207"/>
                  </a:cubicBezTo>
                  <a:cubicBezTo>
                    <a:pt x="0" y="194"/>
                    <a:pt x="26" y="182"/>
                    <a:pt x="36" y="174"/>
                  </a:cubicBezTo>
                  <a:cubicBezTo>
                    <a:pt x="53" y="161"/>
                    <a:pt x="54" y="161"/>
                    <a:pt x="63" y="155"/>
                  </a:cubicBezTo>
                  <a:cubicBezTo>
                    <a:pt x="72" y="149"/>
                    <a:pt x="85" y="143"/>
                    <a:pt x="95" y="134"/>
                  </a:cubicBezTo>
                  <a:cubicBezTo>
                    <a:pt x="94" y="131"/>
                    <a:pt x="91" y="129"/>
                    <a:pt x="88" y="128"/>
                  </a:cubicBezTo>
                  <a:cubicBezTo>
                    <a:pt x="83" y="129"/>
                    <a:pt x="72" y="131"/>
                    <a:pt x="68" y="132"/>
                  </a:cubicBezTo>
                  <a:cubicBezTo>
                    <a:pt x="62" y="133"/>
                    <a:pt x="53" y="135"/>
                    <a:pt x="45" y="136"/>
                  </a:cubicBezTo>
                  <a:cubicBezTo>
                    <a:pt x="39" y="137"/>
                    <a:pt x="11" y="152"/>
                    <a:pt x="7" y="138"/>
                  </a:cubicBezTo>
                  <a:cubicBezTo>
                    <a:pt x="4" y="128"/>
                    <a:pt x="26" y="120"/>
                    <a:pt x="39" y="116"/>
                  </a:cubicBezTo>
                  <a:cubicBezTo>
                    <a:pt x="49" y="114"/>
                    <a:pt x="57" y="110"/>
                    <a:pt x="66" y="108"/>
                  </a:cubicBezTo>
                  <a:cubicBezTo>
                    <a:pt x="73" y="106"/>
                    <a:pt x="82" y="103"/>
                    <a:pt x="91" y="99"/>
                  </a:cubicBezTo>
                  <a:cubicBezTo>
                    <a:pt x="96" y="96"/>
                    <a:pt x="103" y="91"/>
                    <a:pt x="107" y="88"/>
                  </a:cubicBezTo>
                  <a:cubicBezTo>
                    <a:pt x="116" y="77"/>
                    <a:pt x="127" y="65"/>
                    <a:pt x="138" y="54"/>
                  </a:cubicBezTo>
                  <a:cubicBezTo>
                    <a:pt x="140" y="51"/>
                    <a:pt x="141" y="51"/>
                    <a:pt x="142" y="48"/>
                  </a:cubicBezTo>
                  <a:cubicBezTo>
                    <a:pt x="145" y="43"/>
                    <a:pt x="139" y="4"/>
                    <a:pt x="138" y="1"/>
                  </a:cubicBezTo>
                  <a:cubicBezTo>
                    <a:pt x="138" y="0"/>
                    <a:pt x="159" y="1"/>
                    <a:pt x="180" y="7"/>
                  </a:cubicBezTo>
                  <a:cubicBezTo>
                    <a:pt x="195" y="11"/>
                    <a:pt x="215" y="22"/>
                    <a:pt x="21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0" name="Freeform 165">
              <a:extLst>
                <a:ext uri="{FF2B5EF4-FFF2-40B4-BE49-F238E27FC236}">
                  <a16:creationId xmlns:a16="http://schemas.microsoft.com/office/drawing/2014/main" id="{E1BF467B-F3D1-4D59-A4E9-3A5C17973B3D}"/>
                </a:ext>
              </a:extLst>
            </p:cNvPr>
            <p:cNvSpPr>
              <a:spLocks/>
            </p:cNvSpPr>
            <p:nvPr/>
          </p:nvSpPr>
          <p:spPr bwMode="auto">
            <a:xfrm>
              <a:off x="1769" y="1297"/>
              <a:ext cx="447" cy="447"/>
            </a:xfrm>
            <a:custGeom>
              <a:avLst/>
              <a:gdLst>
                <a:gd name="T0" fmla="*/ 77 w 189"/>
                <a:gd name="T1" fmla="*/ 179 h 189"/>
                <a:gd name="T2" fmla="*/ 10 w 189"/>
                <a:gd name="T3" fmla="*/ 76 h 189"/>
                <a:gd name="T4" fmla="*/ 113 w 189"/>
                <a:gd name="T5" fmla="*/ 10 h 189"/>
                <a:gd name="T6" fmla="*/ 179 w 189"/>
                <a:gd name="T7" fmla="*/ 112 h 189"/>
                <a:gd name="T8" fmla="*/ 77 w 189"/>
                <a:gd name="T9" fmla="*/ 179 h 189"/>
              </a:gdLst>
              <a:ahLst/>
              <a:cxnLst>
                <a:cxn ang="0">
                  <a:pos x="T0" y="T1"/>
                </a:cxn>
                <a:cxn ang="0">
                  <a:pos x="T2" y="T3"/>
                </a:cxn>
                <a:cxn ang="0">
                  <a:pos x="T4" y="T5"/>
                </a:cxn>
                <a:cxn ang="0">
                  <a:pos x="T6" y="T7"/>
                </a:cxn>
                <a:cxn ang="0">
                  <a:pos x="T8" y="T9"/>
                </a:cxn>
              </a:cxnLst>
              <a:rect l="0" t="0" r="r" b="b"/>
              <a:pathLst>
                <a:path w="189" h="189">
                  <a:moveTo>
                    <a:pt x="77" y="179"/>
                  </a:moveTo>
                  <a:cubicBezTo>
                    <a:pt x="30" y="169"/>
                    <a:pt x="0" y="123"/>
                    <a:pt x="10" y="76"/>
                  </a:cubicBezTo>
                  <a:cubicBezTo>
                    <a:pt x="20" y="30"/>
                    <a:pt x="66" y="0"/>
                    <a:pt x="113" y="10"/>
                  </a:cubicBezTo>
                  <a:cubicBezTo>
                    <a:pt x="159" y="20"/>
                    <a:pt x="189" y="66"/>
                    <a:pt x="179" y="112"/>
                  </a:cubicBezTo>
                  <a:cubicBezTo>
                    <a:pt x="169" y="159"/>
                    <a:pt x="124" y="189"/>
                    <a:pt x="77" y="179"/>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1" name="Freeform 166">
              <a:extLst>
                <a:ext uri="{FF2B5EF4-FFF2-40B4-BE49-F238E27FC236}">
                  <a16:creationId xmlns:a16="http://schemas.microsoft.com/office/drawing/2014/main" id="{84175D11-77C2-4CD0-9D56-7DE209D7FDC2}"/>
                </a:ext>
              </a:extLst>
            </p:cNvPr>
            <p:cNvSpPr>
              <a:spLocks/>
            </p:cNvSpPr>
            <p:nvPr/>
          </p:nvSpPr>
          <p:spPr bwMode="auto">
            <a:xfrm>
              <a:off x="1840" y="1340"/>
              <a:ext cx="338" cy="350"/>
            </a:xfrm>
            <a:custGeom>
              <a:avLst/>
              <a:gdLst>
                <a:gd name="T0" fmla="*/ 114 w 143"/>
                <a:gd name="T1" fmla="*/ 147 h 148"/>
                <a:gd name="T2" fmla="*/ 85 w 143"/>
                <a:gd name="T3" fmla="*/ 142 h 148"/>
                <a:gd name="T4" fmla="*/ 72 w 143"/>
                <a:gd name="T5" fmla="*/ 140 h 148"/>
                <a:gd name="T6" fmla="*/ 50 w 143"/>
                <a:gd name="T7" fmla="*/ 134 h 148"/>
                <a:gd name="T8" fmla="*/ 42 w 143"/>
                <a:gd name="T9" fmla="*/ 130 h 148"/>
                <a:gd name="T10" fmla="*/ 30 w 143"/>
                <a:gd name="T11" fmla="*/ 125 h 148"/>
                <a:gd name="T12" fmla="*/ 20 w 143"/>
                <a:gd name="T13" fmla="*/ 121 h 148"/>
                <a:gd name="T14" fmla="*/ 12 w 143"/>
                <a:gd name="T15" fmla="*/ 120 h 148"/>
                <a:gd name="T16" fmla="*/ 2 w 143"/>
                <a:gd name="T17" fmla="*/ 117 h 148"/>
                <a:gd name="T18" fmla="*/ 11 w 143"/>
                <a:gd name="T19" fmla="*/ 109 h 148"/>
                <a:gd name="T20" fmla="*/ 27 w 143"/>
                <a:gd name="T21" fmla="*/ 109 h 148"/>
                <a:gd name="T22" fmla="*/ 40 w 143"/>
                <a:gd name="T23" fmla="*/ 112 h 148"/>
                <a:gd name="T24" fmla="*/ 49 w 143"/>
                <a:gd name="T25" fmla="*/ 110 h 148"/>
                <a:gd name="T26" fmla="*/ 43 w 143"/>
                <a:gd name="T27" fmla="*/ 96 h 148"/>
                <a:gd name="T28" fmla="*/ 35 w 143"/>
                <a:gd name="T29" fmla="*/ 83 h 148"/>
                <a:gd name="T30" fmla="*/ 22 w 143"/>
                <a:gd name="T31" fmla="*/ 67 h 148"/>
                <a:gd name="T32" fmla="*/ 13 w 143"/>
                <a:gd name="T33" fmla="*/ 53 h 148"/>
                <a:gd name="T34" fmla="*/ 6 w 143"/>
                <a:gd name="T35" fmla="*/ 33 h 148"/>
                <a:gd name="T36" fmla="*/ 23 w 143"/>
                <a:gd name="T37" fmla="*/ 46 h 148"/>
                <a:gd name="T38" fmla="*/ 34 w 143"/>
                <a:gd name="T39" fmla="*/ 57 h 148"/>
                <a:gd name="T40" fmla="*/ 46 w 143"/>
                <a:gd name="T41" fmla="*/ 70 h 148"/>
                <a:gd name="T42" fmla="*/ 53 w 143"/>
                <a:gd name="T43" fmla="*/ 69 h 148"/>
                <a:gd name="T44" fmla="*/ 46 w 143"/>
                <a:gd name="T45" fmla="*/ 46 h 148"/>
                <a:gd name="T46" fmla="*/ 43 w 143"/>
                <a:gd name="T47" fmla="*/ 36 h 148"/>
                <a:gd name="T48" fmla="*/ 41 w 143"/>
                <a:gd name="T49" fmla="*/ 27 h 148"/>
                <a:gd name="T50" fmla="*/ 42 w 143"/>
                <a:gd name="T51" fmla="*/ 5 h 148"/>
                <a:gd name="T52" fmla="*/ 54 w 143"/>
                <a:gd name="T53" fmla="*/ 24 h 148"/>
                <a:gd name="T54" fmla="*/ 60 w 143"/>
                <a:gd name="T55" fmla="*/ 43 h 148"/>
                <a:gd name="T56" fmla="*/ 67 w 143"/>
                <a:gd name="T57" fmla="*/ 63 h 148"/>
                <a:gd name="T58" fmla="*/ 70 w 143"/>
                <a:gd name="T59" fmla="*/ 60 h 148"/>
                <a:gd name="T60" fmla="*/ 68 w 143"/>
                <a:gd name="T61" fmla="*/ 44 h 148"/>
                <a:gd name="T62" fmla="*/ 67 w 143"/>
                <a:gd name="T63" fmla="*/ 26 h 148"/>
                <a:gd name="T64" fmla="*/ 68 w 143"/>
                <a:gd name="T65" fmla="*/ 3 h 148"/>
                <a:gd name="T66" fmla="*/ 78 w 143"/>
                <a:gd name="T67" fmla="*/ 23 h 148"/>
                <a:gd name="T68" fmla="*/ 82 w 143"/>
                <a:gd name="T69" fmla="*/ 41 h 148"/>
                <a:gd name="T70" fmla="*/ 85 w 143"/>
                <a:gd name="T71" fmla="*/ 62 h 148"/>
                <a:gd name="T72" fmla="*/ 90 w 143"/>
                <a:gd name="T73" fmla="*/ 59 h 148"/>
                <a:gd name="T74" fmla="*/ 93 w 143"/>
                <a:gd name="T75" fmla="*/ 48 h 148"/>
                <a:gd name="T76" fmla="*/ 96 w 143"/>
                <a:gd name="T77" fmla="*/ 36 h 148"/>
                <a:gd name="T78" fmla="*/ 103 w 143"/>
                <a:gd name="T79" fmla="*/ 16 h 148"/>
                <a:gd name="T80" fmla="*/ 107 w 143"/>
                <a:gd name="T81" fmla="*/ 38 h 148"/>
                <a:gd name="T82" fmla="*/ 105 w 143"/>
                <a:gd name="T83" fmla="*/ 53 h 148"/>
                <a:gd name="T84" fmla="*/ 104 w 143"/>
                <a:gd name="T85" fmla="*/ 67 h 148"/>
                <a:gd name="T86" fmla="*/ 106 w 143"/>
                <a:gd name="T87" fmla="*/ 78 h 148"/>
                <a:gd name="T88" fmla="*/ 116 w 143"/>
                <a:gd name="T89" fmla="*/ 101 h 148"/>
                <a:gd name="T90" fmla="*/ 118 w 143"/>
                <a:gd name="T91" fmla="*/ 105 h 148"/>
                <a:gd name="T92" fmla="*/ 143 w 143"/>
                <a:gd name="T93" fmla="*/ 113 h 148"/>
                <a:gd name="T94" fmla="*/ 130 w 143"/>
                <a:gd name="T95" fmla="*/ 133 h 148"/>
                <a:gd name="T96" fmla="*/ 114 w 143"/>
                <a:gd name="T97"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 h="148">
                  <a:moveTo>
                    <a:pt x="114" y="147"/>
                  </a:moveTo>
                  <a:cubicBezTo>
                    <a:pt x="108" y="145"/>
                    <a:pt x="89" y="144"/>
                    <a:pt x="85" y="142"/>
                  </a:cubicBezTo>
                  <a:cubicBezTo>
                    <a:pt x="85" y="142"/>
                    <a:pt x="76" y="141"/>
                    <a:pt x="72" y="140"/>
                  </a:cubicBezTo>
                  <a:cubicBezTo>
                    <a:pt x="65" y="137"/>
                    <a:pt x="54" y="135"/>
                    <a:pt x="50" y="134"/>
                  </a:cubicBezTo>
                  <a:cubicBezTo>
                    <a:pt x="46" y="132"/>
                    <a:pt x="46" y="132"/>
                    <a:pt x="42" y="130"/>
                  </a:cubicBezTo>
                  <a:cubicBezTo>
                    <a:pt x="38" y="128"/>
                    <a:pt x="36" y="127"/>
                    <a:pt x="30" y="125"/>
                  </a:cubicBezTo>
                  <a:cubicBezTo>
                    <a:pt x="27" y="124"/>
                    <a:pt x="23" y="123"/>
                    <a:pt x="20" y="121"/>
                  </a:cubicBezTo>
                  <a:cubicBezTo>
                    <a:pt x="17" y="120"/>
                    <a:pt x="15" y="120"/>
                    <a:pt x="12" y="120"/>
                  </a:cubicBezTo>
                  <a:cubicBezTo>
                    <a:pt x="8" y="120"/>
                    <a:pt x="2" y="120"/>
                    <a:pt x="2" y="117"/>
                  </a:cubicBezTo>
                  <a:cubicBezTo>
                    <a:pt x="2" y="113"/>
                    <a:pt x="7" y="110"/>
                    <a:pt x="11" y="109"/>
                  </a:cubicBezTo>
                  <a:cubicBezTo>
                    <a:pt x="15" y="108"/>
                    <a:pt x="19" y="107"/>
                    <a:pt x="27" y="109"/>
                  </a:cubicBezTo>
                  <a:cubicBezTo>
                    <a:pt x="32" y="110"/>
                    <a:pt x="36" y="111"/>
                    <a:pt x="40" y="112"/>
                  </a:cubicBezTo>
                  <a:cubicBezTo>
                    <a:pt x="40" y="112"/>
                    <a:pt x="47" y="115"/>
                    <a:pt x="49" y="110"/>
                  </a:cubicBezTo>
                  <a:cubicBezTo>
                    <a:pt x="50" y="108"/>
                    <a:pt x="46" y="100"/>
                    <a:pt x="43" y="96"/>
                  </a:cubicBezTo>
                  <a:cubicBezTo>
                    <a:pt x="40" y="91"/>
                    <a:pt x="38" y="87"/>
                    <a:pt x="35" y="83"/>
                  </a:cubicBezTo>
                  <a:cubicBezTo>
                    <a:pt x="31" y="78"/>
                    <a:pt x="26" y="73"/>
                    <a:pt x="22" y="67"/>
                  </a:cubicBezTo>
                  <a:cubicBezTo>
                    <a:pt x="17" y="62"/>
                    <a:pt x="15" y="56"/>
                    <a:pt x="13" y="53"/>
                  </a:cubicBezTo>
                  <a:cubicBezTo>
                    <a:pt x="7" y="45"/>
                    <a:pt x="0" y="37"/>
                    <a:pt x="6" y="33"/>
                  </a:cubicBezTo>
                  <a:cubicBezTo>
                    <a:pt x="7" y="32"/>
                    <a:pt x="11" y="27"/>
                    <a:pt x="23" y="46"/>
                  </a:cubicBezTo>
                  <a:cubicBezTo>
                    <a:pt x="26" y="49"/>
                    <a:pt x="29" y="53"/>
                    <a:pt x="34" y="57"/>
                  </a:cubicBezTo>
                  <a:cubicBezTo>
                    <a:pt x="38" y="62"/>
                    <a:pt x="41" y="67"/>
                    <a:pt x="46" y="70"/>
                  </a:cubicBezTo>
                  <a:cubicBezTo>
                    <a:pt x="48" y="71"/>
                    <a:pt x="52" y="71"/>
                    <a:pt x="53" y="69"/>
                  </a:cubicBezTo>
                  <a:cubicBezTo>
                    <a:pt x="53" y="67"/>
                    <a:pt x="47" y="54"/>
                    <a:pt x="46" y="46"/>
                  </a:cubicBezTo>
                  <a:cubicBezTo>
                    <a:pt x="45" y="41"/>
                    <a:pt x="44" y="42"/>
                    <a:pt x="43" y="36"/>
                  </a:cubicBezTo>
                  <a:cubicBezTo>
                    <a:pt x="43" y="34"/>
                    <a:pt x="42" y="30"/>
                    <a:pt x="41" y="27"/>
                  </a:cubicBezTo>
                  <a:cubicBezTo>
                    <a:pt x="40" y="19"/>
                    <a:pt x="34" y="8"/>
                    <a:pt x="42" y="5"/>
                  </a:cubicBezTo>
                  <a:cubicBezTo>
                    <a:pt x="51" y="2"/>
                    <a:pt x="51" y="17"/>
                    <a:pt x="54" y="24"/>
                  </a:cubicBezTo>
                  <a:cubicBezTo>
                    <a:pt x="56" y="32"/>
                    <a:pt x="59" y="37"/>
                    <a:pt x="60" y="43"/>
                  </a:cubicBezTo>
                  <a:cubicBezTo>
                    <a:pt x="61" y="48"/>
                    <a:pt x="63" y="51"/>
                    <a:pt x="67" y="63"/>
                  </a:cubicBezTo>
                  <a:cubicBezTo>
                    <a:pt x="67" y="63"/>
                    <a:pt x="68" y="64"/>
                    <a:pt x="70" y="60"/>
                  </a:cubicBezTo>
                  <a:cubicBezTo>
                    <a:pt x="70" y="60"/>
                    <a:pt x="69" y="53"/>
                    <a:pt x="68" y="44"/>
                  </a:cubicBezTo>
                  <a:cubicBezTo>
                    <a:pt x="68" y="39"/>
                    <a:pt x="67" y="31"/>
                    <a:pt x="67" y="26"/>
                  </a:cubicBezTo>
                  <a:cubicBezTo>
                    <a:pt x="66" y="14"/>
                    <a:pt x="60" y="5"/>
                    <a:pt x="68" y="3"/>
                  </a:cubicBezTo>
                  <a:cubicBezTo>
                    <a:pt x="77" y="0"/>
                    <a:pt x="77" y="16"/>
                    <a:pt x="78" y="23"/>
                  </a:cubicBezTo>
                  <a:cubicBezTo>
                    <a:pt x="81" y="34"/>
                    <a:pt x="81" y="35"/>
                    <a:pt x="82" y="41"/>
                  </a:cubicBezTo>
                  <a:cubicBezTo>
                    <a:pt x="83" y="47"/>
                    <a:pt x="83" y="55"/>
                    <a:pt x="85" y="62"/>
                  </a:cubicBezTo>
                  <a:cubicBezTo>
                    <a:pt x="87" y="62"/>
                    <a:pt x="89" y="61"/>
                    <a:pt x="90" y="59"/>
                  </a:cubicBezTo>
                  <a:cubicBezTo>
                    <a:pt x="91" y="57"/>
                    <a:pt x="92" y="51"/>
                    <a:pt x="93" y="48"/>
                  </a:cubicBezTo>
                  <a:cubicBezTo>
                    <a:pt x="93" y="45"/>
                    <a:pt x="94" y="40"/>
                    <a:pt x="96" y="36"/>
                  </a:cubicBezTo>
                  <a:cubicBezTo>
                    <a:pt x="96" y="32"/>
                    <a:pt x="95" y="15"/>
                    <a:pt x="103" y="16"/>
                  </a:cubicBezTo>
                  <a:cubicBezTo>
                    <a:pt x="109" y="17"/>
                    <a:pt x="108" y="30"/>
                    <a:pt x="107" y="38"/>
                  </a:cubicBezTo>
                  <a:cubicBezTo>
                    <a:pt x="106" y="43"/>
                    <a:pt x="106" y="48"/>
                    <a:pt x="105" y="53"/>
                  </a:cubicBezTo>
                  <a:cubicBezTo>
                    <a:pt x="105" y="57"/>
                    <a:pt x="104" y="62"/>
                    <a:pt x="104" y="67"/>
                  </a:cubicBezTo>
                  <a:cubicBezTo>
                    <a:pt x="104" y="71"/>
                    <a:pt x="105" y="75"/>
                    <a:pt x="106" y="78"/>
                  </a:cubicBezTo>
                  <a:cubicBezTo>
                    <a:pt x="109" y="85"/>
                    <a:pt x="113" y="93"/>
                    <a:pt x="116" y="101"/>
                  </a:cubicBezTo>
                  <a:cubicBezTo>
                    <a:pt x="117" y="103"/>
                    <a:pt x="117" y="103"/>
                    <a:pt x="118" y="105"/>
                  </a:cubicBezTo>
                  <a:cubicBezTo>
                    <a:pt x="120" y="107"/>
                    <a:pt x="141" y="113"/>
                    <a:pt x="143" y="113"/>
                  </a:cubicBezTo>
                  <a:cubicBezTo>
                    <a:pt x="143" y="113"/>
                    <a:pt x="138" y="124"/>
                    <a:pt x="130" y="133"/>
                  </a:cubicBezTo>
                  <a:cubicBezTo>
                    <a:pt x="125" y="140"/>
                    <a:pt x="115" y="148"/>
                    <a:pt x="114"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2" name="Freeform 167">
              <a:extLst>
                <a:ext uri="{FF2B5EF4-FFF2-40B4-BE49-F238E27FC236}">
                  <a16:creationId xmlns:a16="http://schemas.microsoft.com/office/drawing/2014/main" id="{6D73E929-1E57-4192-B8AA-26D3ED729F3A}"/>
                </a:ext>
              </a:extLst>
            </p:cNvPr>
            <p:cNvSpPr>
              <a:spLocks/>
            </p:cNvSpPr>
            <p:nvPr/>
          </p:nvSpPr>
          <p:spPr bwMode="auto">
            <a:xfrm>
              <a:off x="3698" y="980"/>
              <a:ext cx="570" cy="570"/>
            </a:xfrm>
            <a:custGeom>
              <a:avLst/>
              <a:gdLst>
                <a:gd name="T0" fmla="*/ 41 w 241"/>
                <a:gd name="T1" fmla="*/ 196 h 241"/>
                <a:gd name="T2" fmla="*/ 45 w 241"/>
                <a:gd name="T3" fmla="*/ 42 h 241"/>
                <a:gd name="T4" fmla="*/ 199 w 241"/>
                <a:gd name="T5" fmla="*/ 45 h 241"/>
                <a:gd name="T6" fmla="*/ 196 w 241"/>
                <a:gd name="T7" fmla="*/ 199 h 241"/>
                <a:gd name="T8" fmla="*/ 41 w 241"/>
                <a:gd name="T9" fmla="*/ 196 h 241"/>
              </a:gdLst>
              <a:ahLst/>
              <a:cxnLst>
                <a:cxn ang="0">
                  <a:pos x="T0" y="T1"/>
                </a:cxn>
                <a:cxn ang="0">
                  <a:pos x="T2" y="T3"/>
                </a:cxn>
                <a:cxn ang="0">
                  <a:pos x="T4" y="T5"/>
                </a:cxn>
                <a:cxn ang="0">
                  <a:pos x="T6" y="T7"/>
                </a:cxn>
                <a:cxn ang="0">
                  <a:pos x="T8" y="T9"/>
                </a:cxn>
              </a:cxnLst>
              <a:rect l="0" t="0" r="r" b="b"/>
              <a:pathLst>
                <a:path w="241" h="241">
                  <a:moveTo>
                    <a:pt x="41" y="196"/>
                  </a:moveTo>
                  <a:cubicBezTo>
                    <a:pt x="0" y="152"/>
                    <a:pt x="1" y="83"/>
                    <a:pt x="45" y="42"/>
                  </a:cubicBezTo>
                  <a:cubicBezTo>
                    <a:pt x="88" y="0"/>
                    <a:pt x="157" y="1"/>
                    <a:pt x="199" y="45"/>
                  </a:cubicBezTo>
                  <a:cubicBezTo>
                    <a:pt x="241" y="88"/>
                    <a:pt x="239" y="157"/>
                    <a:pt x="196" y="199"/>
                  </a:cubicBezTo>
                  <a:cubicBezTo>
                    <a:pt x="152" y="241"/>
                    <a:pt x="83" y="239"/>
                    <a:pt x="41" y="196"/>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3" name="Freeform 168">
              <a:extLst>
                <a:ext uri="{FF2B5EF4-FFF2-40B4-BE49-F238E27FC236}">
                  <a16:creationId xmlns:a16="http://schemas.microsoft.com/office/drawing/2014/main" id="{35894C96-07B7-4C07-B22C-AF620D18FE17}"/>
                </a:ext>
              </a:extLst>
            </p:cNvPr>
            <p:cNvSpPr>
              <a:spLocks/>
            </p:cNvSpPr>
            <p:nvPr/>
          </p:nvSpPr>
          <p:spPr bwMode="auto">
            <a:xfrm>
              <a:off x="3759" y="1068"/>
              <a:ext cx="435" cy="430"/>
            </a:xfrm>
            <a:custGeom>
              <a:avLst/>
              <a:gdLst>
                <a:gd name="T0" fmla="*/ 163 w 184"/>
                <a:gd name="T1" fmla="*/ 120 h 182"/>
                <a:gd name="T2" fmla="*/ 184 w 184"/>
                <a:gd name="T3" fmla="*/ 145 h 182"/>
                <a:gd name="T4" fmla="*/ 141 w 184"/>
                <a:gd name="T5" fmla="*/ 182 h 182"/>
                <a:gd name="T6" fmla="*/ 123 w 184"/>
                <a:gd name="T7" fmla="*/ 160 h 182"/>
                <a:gd name="T8" fmla="*/ 97 w 184"/>
                <a:gd name="T9" fmla="*/ 153 h 182"/>
                <a:gd name="T10" fmla="*/ 66 w 184"/>
                <a:gd name="T11" fmla="*/ 128 h 182"/>
                <a:gd name="T12" fmla="*/ 37 w 184"/>
                <a:gd name="T13" fmla="*/ 126 h 182"/>
                <a:gd name="T14" fmla="*/ 27 w 184"/>
                <a:gd name="T15" fmla="*/ 126 h 182"/>
                <a:gd name="T16" fmla="*/ 14 w 184"/>
                <a:gd name="T17" fmla="*/ 118 h 182"/>
                <a:gd name="T18" fmla="*/ 23 w 184"/>
                <a:gd name="T19" fmla="*/ 113 h 182"/>
                <a:gd name="T20" fmla="*/ 38 w 184"/>
                <a:gd name="T21" fmla="*/ 113 h 182"/>
                <a:gd name="T22" fmla="*/ 52 w 184"/>
                <a:gd name="T23" fmla="*/ 113 h 182"/>
                <a:gd name="T24" fmla="*/ 63 w 184"/>
                <a:gd name="T25" fmla="*/ 112 h 182"/>
                <a:gd name="T26" fmla="*/ 68 w 184"/>
                <a:gd name="T27" fmla="*/ 108 h 182"/>
                <a:gd name="T28" fmla="*/ 63 w 184"/>
                <a:gd name="T29" fmla="*/ 106 h 182"/>
                <a:gd name="T30" fmla="*/ 43 w 184"/>
                <a:gd name="T31" fmla="*/ 101 h 182"/>
                <a:gd name="T32" fmla="*/ 28 w 184"/>
                <a:gd name="T33" fmla="*/ 96 h 182"/>
                <a:gd name="T34" fmla="*/ 11 w 184"/>
                <a:gd name="T35" fmla="*/ 92 h 182"/>
                <a:gd name="T36" fmla="*/ 2 w 184"/>
                <a:gd name="T37" fmla="*/ 81 h 182"/>
                <a:gd name="T38" fmla="*/ 29 w 184"/>
                <a:gd name="T39" fmla="*/ 82 h 182"/>
                <a:gd name="T40" fmla="*/ 52 w 184"/>
                <a:gd name="T41" fmla="*/ 86 h 182"/>
                <a:gd name="T42" fmla="*/ 71 w 184"/>
                <a:gd name="T43" fmla="*/ 88 h 182"/>
                <a:gd name="T44" fmla="*/ 73 w 184"/>
                <a:gd name="T45" fmla="*/ 83 h 182"/>
                <a:gd name="T46" fmla="*/ 56 w 184"/>
                <a:gd name="T47" fmla="*/ 70 h 182"/>
                <a:gd name="T48" fmla="*/ 38 w 184"/>
                <a:gd name="T49" fmla="*/ 53 h 182"/>
                <a:gd name="T50" fmla="*/ 22 w 184"/>
                <a:gd name="T51" fmla="*/ 30 h 182"/>
                <a:gd name="T52" fmla="*/ 47 w 184"/>
                <a:gd name="T53" fmla="*/ 41 h 182"/>
                <a:gd name="T54" fmla="*/ 66 w 184"/>
                <a:gd name="T55" fmla="*/ 55 h 182"/>
                <a:gd name="T56" fmla="*/ 86 w 184"/>
                <a:gd name="T57" fmla="*/ 70 h 182"/>
                <a:gd name="T58" fmla="*/ 87 w 184"/>
                <a:gd name="T59" fmla="*/ 62 h 182"/>
                <a:gd name="T60" fmla="*/ 75 w 184"/>
                <a:gd name="T61" fmla="*/ 45 h 182"/>
                <a:gd name="T62" fmla="*/ 64 w 184"/>
                <a:gd name="T63" fmla="*/ 31 h 182"/>
                <a:gd name="T64" fmla="*/ 51 w 184"/>
                <a:gd name="T65" fmla="*/ 6 h 182"/>
                <a:gd name="T66" fmla="*/ 75 w 184"/>
                <a:gd name="T67" fmla="*/ 21 h 182"/>
                <a:gd name="T68" fmla="*/ 89 w 184"/>
                <a:gd name="T69" fmla="*/ 35 h 182"/>
                <a:gd name="T70" fmla="*/ 111 w 184"/>
                <a:gd name="T71" fmla="*/ 60 h 182"/>
                <a:gd name="T72" fmla="*/ 117 w 184"/>
                <a:gd name="T73" fmla="*/ 66 h 182"/>
                <a:gd name="T74" fmla="*/ 138 w 184"/>
                <a:gd name="T75" fmla="*/ 74 h 182"/>
                <a:gd name="T76" fmla="*/ 144 w 184"/>
                <a:gd name="T77" fmla="*/ 68 h 182"/>
                <a:gd name="T78" fmla="*/ 147 w 184"/>
                <a:gd name="T79" fmla="*/ 49 h 182"/>
                <a:gd name="T80" fmla="*/ 157 w 184"/>
                <a:gd name="T81" fmla="*/ 23 h 182"/>
                <a:gd name="T82" fmla="*/ 164 w 184"/>
                <a:gd name="T83" fmla="*/ 23 h 182"/>
                <a:gd name="T84" fmla="*/ 163 w 184"/>
                <a:gd name="T85" fmla="*/ 35 h 182"/>
                <a:gd name="T86" fmla="*/ 164 w 184"/>
                <a:gd name="T87" fmla="*/ 47 h 182"/>
                <a:gd name="T88" fmla="*/ 164 w 184"/>
                <a:gd name="T89" fmla="*/ 53 h 182"/>
                <a:gd name="T90" fmla="*/ 164 w 184"/>
                <a:gd name="T91" fmla="*/ 68 h 182"/>
                <a:gd name="T92" fmla="*/ 165 w 184"/>
                <a:gd name="T93" fmla="*/ 89 h 182"/>
                <a:gd name="T94" fmla="*/ 163 w 184"/>
                <a:gd name="T95" fmla="*/ 12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4" h="182">
                  <a:moveTo>
                    <a:pt x="163" y="120"/>
                  </a:moveTo>
                  <a:cubicBezTo>
                    <a:pt x="164" y="123"/>
                    <a:pt x="170" y="132"/>
                    <a:pt x="184" y="145"/>
                  </a:cubicBezTo>
                  <a:cubicBezTo>
                    <a:pt x="175" y="160"/>
                    <a:pt x="157" y="175"/>
                    <a:pt x="141" y="182"/>
                  </a:cubicBezTo>
                  <a:cubicBezTo>
                    <a:pt x="138" y="178"/>
                    <a:pt x="126" y="161"/>
                    <a:pt x="123" y="160"/>
                  </a:cubicBezTo>
                  <a:cubicBezTo>
                    <a:pt x="107" y="158"/>
                    <a:pt x="107" y="158"/>
                    <a:pt x="97" y="153"/>
                  </a:cubicBezTo>
                  <a:cubicBezTo>
                    <a:pt x="83" y="146"/>
                    <a:pt x="73" y="128"/>
                    <a:pt x="66" y="128"/>
                  </a:cubicBezTo>
                  <a:cubicBezTo>
                    <a:pt x="52" y="127"/>
                    <a:pt x="51" y="128"/>
                    <a:pt x="37" y="126"/>
                  </a:cubicBezTo>
                  <a:cubicBezTo>
                    <a:pt x="35" y="126"/>
                    <a:pt x="30" y="126"/>
                    <a:pt x="27" y="126"/>
                  </a:cubicBezTo>
                  <a:cubicBezTo>
                    <a:pt x="19" y="125"/>
                    <a:pt x="13" y="124"/>
                    <a:pt x="14" y="118"/>
                  </a:cubicBezTo>
                  <a:cubicBezTo>
                    <a:pt x="14" y="113"/>
                    <a:pt x="18" y="113"/>
                    <a:pt x="23" y="113"/>
                  </a:cubicBezTo>
                  <a:cubicBezTo>
                    <a:pt x="31" y="113"/>
                    <a:pt x="30" y="113"/>
                    <a:pt x="38" y="113"/>
                  </a:cubicBezTo>
                  <a:cubicBezTo>
                    <a:pt x="43" y="113"/>
                    <a:pt x="47" y="113"/>
                    <a:pt x="52" y="113"/>
                  </a:cubicBezTo>
                  <a:cubicBezTo>
                    <a:pt x="56" y="112"/>
                    <a:pt x="59" y="112"/>
                    <a:pt x="63" y="112"/>
                  </a:cubicBezTo>
                  <a:cubicBezTo>
                    <a:pt x="66" y="112"/>
                    <a:pt x="68" y="109"/>
                    <a:pt x="68" y="108"/>
                  </a:cubicBezTo>
                  <a:cubicBezTo>
                    <a:pt x="68" y="107"/>
                    <a:pt x="65" y="107"/>
                    <a:pt x="63" y="106"/>
                  </a:cubicBezTo>
                  <a:cubicBezTo>
                    <a:pt x="57" y="104"/>
                    <a:pt x="46" y="102"/>
                    <a:pt x="43" y="101"/>
                  </a:cubicBezTo>
                  <a:cubicBezTo>
                    <a:pt x="36" y="100"/>
                    <a:pt x="35" y="98"/>
                    <a:pt x="28" y="96"/>
                  </a:cubicBezTo>
                  <a:cubicBezTo>
                    <a:pt x="23" y="95"/>
                    <a:pt x="17" y="93"/>
                    <a:pt x="11" y="92"/>
                  </a:cubicBezTo>
                  <a:cubicBezTo>
                    <a:pt x="5" y="89"/>
                    <a:pt x="0" y="87"/>
                    <a:pt x="2" y="81"/>
                  </a:cubicBezTo>
                  <a:cubicBezTo>
                    <a:pt x="5" y="73"/>
                    <a:pt x="21" y="81"/>
                    <a:pt x="29" y="82"/>
                  </a:cubicBezTo>
                  <a:cubicBezTo>
                    <a:pt x="39" y="84"/>
                    <a:pt x="43" y="84"/>
                    <a:pt x="52" y="86"/>
                  </a:cubicBezTo>
                  <a:cubicBezTo>
                    <a:pt x="59" y="88"/>
                    <a:pt x="67" y="91"/>
                    <a:pt x="71" y="88"/>
                  </a:cubicBezTo>
                  <a:cubicBezTo>
                    <a:pt x="72" y="87"/>
                    <a:pt x="75" y="85"/>
                    <a:pt x="73" y="83"/>
                  </a:cubicBezTo>
                  <a:cubicBezTo>
                    <a:pt x="71" y="80"/>
                    <a:pt x="62" y="75"/>
                    <a:pt x="56" y="70"/>
                  </a:cubicBezTo>
                  <a:cubicBezTo>
                    <a:pt x="45" y="59"/>
                    <a:pt x="48" y="63"/>
                    <a:pt x="38" y="53"/>
                  </a:cubicBezTo>
                  <a:cubicBezTo>
                    <a:pt x="34" y="49"/>
                    <a:pt x="12" y="38"/>
                    <a:pt x="22" y="30"/>
                  </a:cubicBezTo>
                  <a:cubicBezTo>
                    <a:pt x="30" y="23"/>
                    <a:pt x="41" y="36"/>
                    <a:pt x="47" y="41"/>
                  </a:cubicBezTo>
                  <a:cubicBezTo>
                    <a:pt x="51" y="44"/>
                    <a:pt x="61" y="50"/>
                    <a:pt x="66" y="55"/>
                  </a:cubicBezTo>
                  <a:cubicBezTo>
                    <a:pt x="69" y="58"/>
                    <a:pt x="74" y="60"/>
                    <a:pt x="86" y="70"/>
                  </a:cubicBezTo>
                  <a:cubicBezTo>
                    <a:pt x="88" y="67"/>
                    <a:pt x="89" y="67"/>
                    <a:pt x="87" y="62"/>
                  </a:cubicBezTo>
                  <a:cubicBezTo>
                    <a:pt x="83" y="55"/>
                    <a:pt x="79" y="53"/>
                    <a:pt x="75" y="45"/>
                  </a:cubicBezTo>
                  <a:cubicBezTo>
                    <a:pt x="70" y="41"/>
                    <a:pt x="67" y="34"/>
                    <a:pt x="64" y="31"/>
                  </a:cubicBezTo>
                  <a:cubicBezTo>
                    <a:pt x="59" y="26"/>
                    <a:pt x="44" y="12"/>
                    <a:pt x="51" y="6"/>
                  </a:cubicBezTo>
                  <a:cubicBezTo>
                    <a:pt x="59" y="0"/>
                    <a:pt x="69" y="16"/>
                    <a:pt x="75" y="21"/>
                  </a:cubicBezTo>
                  <a:cubicBezTo>
                    <a:pt x="82" y="27"/>
                    <a:pt x="84" y="29"/>
                    <a:pt x="89" y="35"/>
                  </a:cubicBezTo>
                  <a:cubicBezTo>
                    <a:pt x="96" y="42"/>
                    <a:pt x="103" y="52"/>
                    <a:pt x="111" y="60"/>
                  </a:cubicBezTo>
                  <a:cubicBezTo>
                    <a:pt x="113" y="62"/>
                    <a:pt x="115" y="64"/>
                    <a:pt x="117" y="66"/>
                  </a:cubicBezTo>
                  <a:cubicBezTo>
                    <a:pt x="124" y="72"/>
                    <a:pt x="132" y="76"/>
                    <a:pt x="138" y="74"/>
                  </a:cubicBezTo>
                  <a:cubicBezTo>
                    <a:pt x="140" y="73"/>
                    <a:pt x="143" y="69"/>
                    <a:pt x="144" y="68"/>
                  </a:cubicBezTo>
                  <a:cubicBezTo>
                    <a:pt x="147" y="61"/>
                    <a:pt x="147" y="54"/>
                    <a:pt x="147" y="49"/>
                  </a:cubicBezTo>
                  <a:cubicBezTo>
                    <a:pt x="147" y="41"/>
                    <a:pt x="149" y="28"/>
                    <a:pt x="157" y="23"/>
                  </a:cubicBezTo>
                  <a:cubicBezTo>
                    <a:pt x="158" y="22"/>
                    <a:pt x="162" y="20"/>
                    <a:pt x="164" y="23"/>
                  </a:cubicBezTo>
                  <a:cubicBezTo>
                    <a:pt x="165" y="23"/>
                    <a:pt x="166" y="26"/>
                    <a:pt x="163" y="35"/>
                  </a:cubicBezTo>
                  <a:cubicBezTo>
                    <a:pt x="163" y="37"/>
                    <a:pt x="163" y="40"/>
                    <a:pt x="164" y="47"/>
                  </a:cubicBezTo>
                  <a:cubicBezTo>
                    <a:pt x="164" y="49"/>
                    <a:pt x="164" y="51"/>
                    <a:pt x="164" y="53"/>
                  </a:cubicBezTo>
                  <a:cubicBezTo>
                    <a:pt x="164" y="58"/>
                    <a:pt x="164" y="64"/>
                    <a:pt x="164" y="68"/>
                  </a:cubicBezTo>
                  <a:cubicBezTo>
                    <a:pt x="165" y="76"/>
                    <a:pt x="166" y="79"/>
                    <a:pt x="165" y="89"/>
                  </a:cubicBezTo>
                  <a:cubicBezTo>
                    <a:pt x="163" y="102"/>
                    <a:pt x="166" y="107"/>
                    <a:pt x="163"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4" name="Freeform 169">
              <a:extLst>
                <a:ext uri="{FF2B5EF4-FFF2-40B4-BE49-F238E27FC236}">
                  <a16:creationId xmlns:a16="http://schemas.microsoft.com/office/drawing/2014/main" id="{C7E60A70-C7DE-459C-BB51-5BEACD7CDD02}"/>
                </a:ext>
              </a:extLst>
            </p:cNvPr>
            <p:cNvSpPr>
              <a:spLocks/>
            </p:cNvSpPr>
            <p:nvPr/>
          </p:nvSpPr>
          <p:spPr bwMode="auto">
            <a:xfrm>
              <a:off x="3948" y="-2239"/>
              <a:ext cx="313" cy="309"/>
            </a:xfrm>
            <a:custGeom>
              <a:avLst/>
              <a:gdLst>
                <a:gd name="T0" fmla="*/ 8 w 132"/>
                <a:gd name="T1" fmla="*/ 79 h 131"/>
                <a:gd name="T2" fmla="*/ 53 w 132"/>
                <a:gd name="T3" fmla="*/ 7 h 131"/>
                <a:gd name="T4" fmla="*/ 125 w 132"/>
                <a:gd name="T5" fmla="*/ 52 h 131"/>
                <a:gd name="T6" fmla="*/ 79 w 132"/>
                <a:gd name="T7" fmla="*/ 124 h 131"/>
                <a:gd name="T8" fmla="*/ 8 w 132"/>
                <a:gd name="T9" fmla="*/ 79 h 131"/>
              </a:gdLst>
              <a:ahLst/>
              <a:cxnLst>
                <a:cxn ang="0">
                  <a:pos x="T0" y="T1"/>
                </a:cxn>
                <a:cxn ang="0">
                  <a:pos x="T2" y="T3"/>
                </a:cxn>
                <a:cxn ang="0">
                  <a:pos x="T4" y="T5"/>
                </a:cxn>
                <a:cxn ang="0">
                  <a:pos x="T6" y="T7"/>
                </a:cxn>
                <a:cxn ang="0">
                  <a:pos x="T8" y="T9"/>
                </a:cxn>
              </a:cxnLst>
              <a:rect l="0" t="0" r="r" b="b"/>
              <a:pathLst>
                <a:path w="132" h="131">
                  <a:moveTo>
                    <a:pt x="8" y="79"/>
                  </a:moveTo>
                  <a:cubicBezTo>
                    <a:pt x="0" y="46"/>
                    <a:pt x="20" y="14"/>
                    <a:pt x="53" y="7"/>
                  </a:cubicBezTo>
                  <a:cubicBezTo>
                    <a:pt x="85" y="0"/>
                    <a:pt x="117" y="20"/>
                    <a:pt x="125" y="52"/>
                  </a:cubicBezTo>
                  <a:cubicBezTo>
                    <a:pt x="132" y="84"/>
                    <a:pt x="112" y="117"/>
                    <a:pt x="79" y="124"/>
                  </a:cubicBezTo>
                  <a:cubicBezTo>
                    <a:pt x="47" y="131"/>
                    <a:pt x="15" y="111"/>
                    <a:pt x="8" y="79"/>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5" name="Freeform 170">
              <a:extLst>
                <a:ext uri="{FF2B5EF4-FFF2-40B4-BE49-F238E27FC236}">
                  <a16:creationId xmlns:a16="http://schemas.microsoft.com/office/drawing/2014/main" id="{F71D90F8-97DD-4E86-A150-C85B2B5C1F5C}"/>
                </a:ext>
              </a:extLst>
            </p:cNvPr>
            <p:cNvSpPr>
              <a:spLocks/>
            </p:cNvSpPr>
            <p:nvPr/>
          </p:nvSpPr>
          <p:spPr bwMode="auto">
            <a:xfrm>
              <a:off x="3996" y="-2209"/>
              <a:ext cx="231" cy="268"/>
            </a:xfrm>
            <a:custGeom>
              <a:avLst/>
              <a:gdLst>
                <a:gd name="T0" fmla="*/ 16 w 98"/>
                <a:gd name="T1" fmla="*/ 104 h 113"/>
                <a:gd name="T2" fmla="*/ 10 w 98"/>
                <a:gd name="T3" fmla="*/ 84 h 113"/>
                <a:gd name="T4" fmla="*/ 8 w 98"/>
                <a:gd name="T5" fmla="*/ 75 h 113"/>
                <a:gd name="T6" fmla="*/ 6 w 98"/>
                <a:gd name="T7" fmla="*/ 60 h 113"/>
                <a:gd name="T8" fmla="*/ 6 w 98"/>
                <a:gd name="T9" fmla="*/ 53 h 113"/>
                <a:gd name="T10" fmla="*/ 5 w 98"/>
                <a:gd name="T11" fmla="*/ 45 h 113"/>
                <a:gd name="T12" fmla="*/ 4 w 98"/>
                <a:gd name="T13" fmla="*/ 37 h 113"/>
                <a:gd name="T14" fmla="*/ 3 w 98"/>
                <a:gd name="T15" fmla="*/ 32 h 113"/>
                <a:gd name="T16" fmla="*/ 2 w 98"/>
                <a:gd name="T17" fmla="*/ 24 h 113"/>
                <a:gd name="T18" fmla="*/ 9 w 98"/>
                <a:gd name="T19" fmla="*/ 28 h 113"/>
                <a:gd name="T20" fmla="*/ 14 w 98"/>
                <a:gd name="T21" fmla="*/ 38 h 113"/>
                <a:gd name="T22" fmla="*/ 16 w 98"/>
                <a:gd name="T23" fmla="*/ 47 h 113"/>
                <a:gd name="T24" fmla="*/ 20 w 98"/>
                <a:gd name="T25" fmla="*/ 52 h 113"/>
                <a:gd name="T26" fmla="*/ 28 w 98"/>
                <a:gd name="T27" fmla="*/ 45 h 113"/>
                <a:gd name="T28" fmla="*/ 33 w 98"/>
                <a:gd name="T29" fmla="*/ 35 h 113"/>
                <a:gd name="T30" fmla="*/ 40 w 98"/>
                <a:gd name="T31" fmla="*/ 22 h 113"/>
                <a:gd name="T32" fmla="*/ 46 w 98"/>
                <a:gd name="T33" fmla="*/ 13 h 113"/>
                <a:gd name="T34" fmla="*/ 57 w 98"/>
                <a:gd name="T35" fmla="*/ 2 h 113"/>
                <a:gd name="T36" fmla="*/ 53 w 98"/>
                <a:gd name="T37" fmla="*/ 17 h 113"/>
                <a:gd name="T38" fmla="*/ 49 w 98"/>
                <a:gd name="T39" fmla="*/ 27 h 113"/>
                <a:gd name="T40" fmla="*/ 45 w 98"/>
                <a:gd name="T41" fmla="*/ 39 h 113"/>
                <a:gd name="T42" fmla="*/ 47 w 98"/>
                <a:gd name="T43" fmla="*/ 42 h 113"/>
                <a:gd name="T44" fmla="*/ 60 w 98"/>
                <a:gd name="T45" fmla="*/ 31 h 113"/>
                <a:gd name="T46" fmla="*/ 65 w 98"/>
                <a:gd name="T47" fmla="*/ 27 h 113"/>
                <a:gd name="T48" fmla="*/ 70 w 98"/>
                <a:gd name="T49" fmla="*/ 23 h 113"/>
                <a:gd name="T50" fmla="*/ 84 w 98"/>
                <a:gd name="T51" fmla="*/ 17 h 113"/>
                <a:gd name="T52" fmla="*/ 76 w 98"/>
                <a:gd name="T53" fmla="*/ 30 h 113"/>
                <a:gd name="T54" fmla="*/ 66 w 98"/>
                <a:gd name="T55" fmla="*/ 40 h 113"/>
                <a:gd name="T56" fmla="*/ 55 w 98"/>
                <a:gd name="T57" fmla="*/ 50 h 113"/>
                <a:gd name="T58" fmla="*/ 58 w 98"/>
                <a:gd name="T59" fmla="*/ 51 h 113"/>
                <a:gd name="T60" fmla="*/ 67 w 98"/>
                <a:gd name="T61" fmla="*/ 45 h 113"/>
                <a:gd name="T62" fmla="*/ 79 w 98"/>
                <a:gd name="T63" fmla="*/ 39 h 113"/>
                <a:gd name="T64" fmla="*/ 94 w 98"/>
                <a:gd name="T65" fmla="*/ 33 h 113"/>
                <a:gd name="T66" fmla="*/ 84 w 98"/>
                <a:gd name="T67" fmla="*/ 45 h 113"/>
                <a:gd name="T68" fmla="*/ 74 w 98"/>
                <a:gd name="T69" fmla="*/ 53 h 113"/>
                <a:gd name="T70" fmla="*/ 61 w 98"/>
                <a:gd name="T71" fmla="*/ 61 h 113"/>
                <a:gd name="T72" fmla="*/ 64 w 98"/>
                <a:gd name="T73" fmla="*/ 63 h 113"/>
                <a:gd name="T74" fmla="*/ 72 w 98"/>
                <a:gd name="T75" fmla="*/ 62 h 113"/>
                <a:gd name="T76" fmla="*/ 80 w 98"/>
                <a:gd name="T77" fmla="*/ 60 h 113"/>
                <a:gd name="T78" fmla="*/ 95 w 98"/>
                <a:gd name="T79" fmla="*/ 59 h 113"/>
                <a:gd name="T80" fmla="*/ 83 w 98"/>
                <a:gd name="T81" fmla="*/ 68 h 113"/>
                <a:gd name="T82" fmla="*/ 73 w 98"/>
                <a:gd name="T83" fmla="*/ 71 h 113"/>
                <a:gd name="T84" fmla="*/ 63 w 98"/>
                <a:gd name="T85" fmla="*/ 75 h 113"/>
                <a:gd name="T86" fmla="*/ 57 w 98"/>
                <a:gd name="T87" fmla="*/ 79 h 113"/>
                <a:gd name="T88" fmla="*/ 45 w 98"/>
                <a:gd name="T89" fmla="*/ 92 h 113"/>
                <a:gd name="T90" fmla="*/ 44 w 98"/>
                <a:gd name="T91" fmla="*/ 94 h 113"/>
                <a:gd name="T92" fmla="*/ 45 w 98"/>
                <a:gd name="T93" fmla="*/ 113 h 113"/>
                <a:gd name="T94" fmla="*/ 29 w 98"/>
                <a:gd name="T95" fmla="*/ 110 h 113"/>
                <a:gd name="T96" fmla="*/ 16 w 98"/>
                <a:gd name="T9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13">
                  <a:moveTo>
                    <a:pt x="16" y="104"/>
                  </a:moveTo>
                  <a:cubicBezTo>
                    <a:pt x="15" y="100"/>
                    <a:pt x="10" y="88"/>
                    <a:pt x="10" y="84"/>
                  </a:cubicBezTo>
                  <a:cubicBezTo>
                    <a:pt x="10" y="84"/>
                    <a:pt x="8" y="78"/>
                    <a:pt x="8" y="75"/>
                  </a:cubicBezTo>
                  <a:cubicBezTo>
                    <a:pt x="8" y="70"/>
                    <a:pt x="6" y="63"/>
                    <a:pt x="6" y="60"/>
                  </a:cubicBezTo>
                  <a:cubicBezTo>
                    <a:pt x="5" y="57"/>
                    <a:pt x="6" y="57"/>
                    <a:pt x="6" y="53"/>
                  </a:cubicBezTo>
                  <a:cubicBezTo>
                    <a:pt x="6" y="51"/>
                    <a:pt x="5" y="49"/>
                    <a:pt x="5" y="45"/>
                  </a:cubicBezTo>
                  <a:cubicBezTo>
                    <a:pt x="5" y="42"/>
                    <a:pt x="5" y="40"/>
                    <a:pt x="4" y="37"/>
                  </a:cubicBezTo>
                  <a:cubicBezTo>
                    <a:pt x="4" y="35"/>
                    <a:pt x="4" y="34"/>
                    <a:pt x="3" y="32"/>
                  </a:cubicBezTo>
                  <a:cubicBezTo>
                    <a:pt x="2" y="29"/>
                    <a:pt x="0" y="25"/>
                    <a:pt x="2" y="24"/>
                  </a:cubicBezTo>
                  <a:cubicBezTo>
                    <a:pt x="5" y="23"/>
                    <a:pt x="8" y="26"/>
                    <a:pt x="9" y="28"/>
                  </a:cubicBezTo>
                  <a:cubicBezTo>
                    <a:pt x="11" y="30"/>
                    <a:pt x="13" y="32"/>
                    <a:pt x="14" y="38"/>
                  </a:cubicBezTo>
                  <a:cubicBezTo>
                    <a:pt x="15" y="41"/>
                    <a:pt x="16" y="45"/>
                    <a:pt x="16" y="47"/>
                  </a:cubicBezTo>
                  <a:cubicBezTo>
                    <a:pt x="16" y="48"/>
                    <a:pt x="17" y="52"/>
                    <a:pt x="20" y="52"/>
                  </a:cubicBezTo>
                  <a:cubicBezTo>
                    <a:pt x="22" y="52"/>
                    <a:pt x="26" y="48"/>
                    <a:pt x="28" y="45"/>
                  </a:cubicBezTo>
                  <a:cubicBezTo>
                    <a:pt x="30" y="41"/>
                    <a:pt x="31" y="38"/>
                    <a:pt x="33" y="35"/>
                  </a:cubicBezTo>
                  <a:cubicBezTo>
                    <a:pt x="35" y="31"/>
                    <a:pt x="37" y="27"/>
                    <a:pt x="40" y="22"/>
                  </a:cubicBezTo>
                  <a:cubicBezTo>
                    <a:pt x="41" y="18"/>
                    <a:pt x="44" y="15"/>
                    <a:pt x="46" y="13"/>
                  </a:cubicBezTo>
                  <a:cubicBezTo>
                    <a:pt x="49" y="6"/>
                    <a:pt x="52" y="0"/>
                    <a:pt x="57" y="2"/>
                  </a:cubicBezTo>
                  <a:cubicBezTo>
                    <a:pt x="58" y="3"/>
                    <a:pt x="61" y="4"/>
                    <a:pt x="53" y="17"/>
                  </a:cubicBezTo>
                  <a:cubicBezTo>
                    <a:pt x="52" y="20"/>
                    <a:pt x="51" y="23"/>
                    <a:pt x="49" y="27"/>
                  </a:cubicBezTo>
                  <a:cubicBezTo>
                    <a:pt x="48" y="31"/>
                    <a:pt x="45" y="35"/>
                    <a:pt x="45" y="39"/>
                  </a:cubicBezTo>
                  <a:cubicBezTo>
                    <a:pt x="44" y="40"/>
                    <a:pt x="46" y="43"/>
                    <a:pt x="47" y="42"/>
                  </a:cubicBezTo>
                  <a:cubicBezTo>
                    <a:pt x="49" y="42"/>
                    <a:pt x="55" y="35"/>
                    <a:pt x="60" y="31"/>
                  </a:cubicBezTo>
                  <a:cubicBezTo>
                    <a:pt x="63" y="29"/>
                    <a:pt x="62" y="29"/>
                    <a:pt x="65" y="27"/>
                  </a:cubicBezTo>
                  <a:cubicBezTo>
                    <a:pt x="66" y="26"/>
                    <a:pt x="69" y="24"/>
                    <a:pt x="70" y="23"/>
                  </a:cubicBezTo>
                  <a:cubicBezTo>
                    <a:pt x="75" y="20"/>
                    <a:pt x="80" y="13"/>
                    <a:pt x="84" y="17"/>
                  </a:cubicBezTo>
                  <a:cubicBezTo>
                    <a:pt x="89" y="22"/>
                    <a:pt x="79" y="27"/>
                    <a:pt x="76" y="30"/>
                  </a:cubicBezTo>
                  <a:cubicBezTo>
                    <a:pt x="72" y="34"/>
                    <a:pt x="69" y="37"/>
                    <a:pt x="66" y="40"/>
                  </a:cubicBezTo>
                  <a:cubicBezTo>
                    <a:pt x="63" y="42"/>
                    <a:pt x="61" y="44"/>
                    <a:pt x="55" y="50"/>
                  </a:cubicBezTo>
                  <a:cubicBezTo>
                    <a:pt x="55" y="50"/>
                    <a:pt x="54" y="51"/>
                    <a:pt x="58" y="51"/>
                  </a:cubicBezTo>
                  <a:cubicBezTo>
                    <a:pt x="58" y="51"/>
                    <a:pt x="62" y="48"/>
                    <a:pt x="67" y="45"/>
                  </a:cubicBezTo>
                  <a:cubicBezTo>
                    <a:pt x="71" y="43"/>
                    <a:pt x="75" y="41"/>
                    <a:pt x="79" y="39"/>
                  </a:cubicBezTo>
                  <a:cubicBezTo>
                    <a:pt x="85" y="35"/>
                    <a:pt x="90" y="28"/>
                    <a:pt x="94" y="33"/>
                  </a:cubicBezTo>
                  <a:cubicBezTo>
                    <a:pt x="98" y="38"/>
                    <a:pt x="88" y="42"/>
                    <a:pt x="84" y="45"/>
                  </a:cubicBezTo>
                  <a:cubicBezTo>
                    <a:pt x="78" y="51"/>
                    <a:pt x="77" y="50"/>
                    <a:pt x="74" y="53"/>
                  </a:cubicBezTo>
                  <a:cubicBezTo>
                    <a:pt x="70" y="55"/>
                    <a:pt x="65" y="58"/>
                    <a:pt x="61" y="61"/>
                  </a:cubicBezTo>
                  <a:cubicBezTo>
                    <a:pt x="62" y="62"/>
                    <a:pt x="63" y="63"/>
                    <a:pt x="64" y="63"/>
                  </a:cubicBezTo>
                  <a:cubicBezTo>
                    <a:pt x="66" y="63"/>
                    <a:pt x="70" y="62"/>
                    <a:pt x="72" y="62"/>
                  </a:cubicBezTo>
                  <a:cubicBezTo>
                    <a:pt x="74" y="61"/>
                    <a:pt x="77" y="61"/>
                    <a:pt x="80" y="60"/>
                  </a:cubicBezTo>
                  <a:cubicBezTo>
                    <a:pt x="83" y="60"/>
                    <a:pt x="93" y="54"/>
                    <a:pt x="95" y="59"/>
                  </a:cubicBezTo>
                  <a:cubicBezTo>
                    <a:pt x="96" y="63"/>
                    <a:pt x="88" y="66"/>
                    <a:pt x="83" y="68"/>
                  </a:cubicBezTo>
                  <a:cubicBezTo>
                    <a:pt x="79" y="69"/>
                    <a:pt x="76" y="70"/>
                    <a:pt x="73" y="71"/>
                  </a:cubicBezTo>
                  <a:cubicBezTo>
                    <a:pt x="70" y="72"/>
                    <a:pt x="67" y="73"/>
                    <a:pt x="63" y="75"/>
                  </a:cubicBezTo>
                  <a:cubicBezTo>
                    <a:pt x="61" y="76"/>
                    <a:pt x="58" y="77"/>
                    <a:pt x="57" y="79"/>
                  </a:cubicBezTo>
                  <a:cubicBezTo>
                    <a:pt x="53" y="83"/>
                    <a:pt x="49" y="88"/>
                    <a:pt x="45" y="92"/>
                  </a:cubicBezTo>
                  <a:cubicBezTo>
                    <a:pt x="44" y="93"/>
                    <a:pt x="44" y="93"/>
                    <a:pt x="44" y="94"/>
                  </a:cubicBezTo>
                  <a:cubicBezTo>
                    <a:pt x="43" y="96"/>
                    <a:pt x="45" y="111"/>
                    <a:pt x="45" y="113"/>
                  </a:cubicBezTo>
                  <a:cubicBezTo>
                    <a:pt x="46" y="113"/>
                    <a:pt x="37" y="113"/>
                    <a:pt x="29" y="110"/>
                  </a:cubicBezTo>
                  <a:cubicBezTo>
                    <a:pt x="23" y="109"/>
                    <a:pt x="16" y="105"/>
                    <a:pt x="16"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6" name="Freeform 171">
              <a:extLst>
                <a:ext uri="{FF2B5EF4-FFF2-40B4-BE49-F238E27FC236}">
                  <a16:creationId xmlns:a16="http://schemas.microsoft.com/office/drawing/2014/main" id="{0AE15790-B757-4B34-864F-D35A3EE11ED8}"/>
                </a:ext>
              </a:extLst>
            </p:cNvPr>
            <p:cNvSpPr>
              <a:spLocks/>
            </p:cNvSpPr>
            <p:nvPr/>
          </p:nvSpPr>
          <p:spPr bwMode="auto">
            <a:xfrm>
              <a:off x="-321" y="-2584"/>
              <a:ext cx="305" cy="305"/>
            </a:xfrm>
            <a:custGeom>
              <a:avLst/>
              <a:gdLst>
                <a:gd name="T0" fmla="*/ 8 w 129"/>
                <a:gd name="T1" fmla="*/ 77 h 129"/>
                <a:gd name="T2" fmla="*/ 52 w 129"/>
                <a:gd name="T3" fmla="*/ 7 h 129"/>
                <a:gd name="T4" fmla="*/ 122 w 129"/>
                <a:gd name="T5" fmla="*/ 51 h 129"/>
                <a:gd name="T6" fmla="*/ 78 w 129"/>
                <a:gd name="T7" fmla="*/ 121 h 129"/>
                <a:gd name="T8" fmla="*/ 8 w 129"/>
                <a:gd name="T9" fmla="*/ 77 h 129"/>
              </a:gdLst>
              <a:ahLst/>
              <a:cxnLst>
                <a:cxn ang="0">
                  <a:pos x="T0" y="T1"/>
                </a:cxn>
                <a:cxn ang="0">
                  <a:pos x="T2" y="T3"/>
                </a:cxn>
                <a:cxn ang="0">
                  <a:pos x="T4" y="T5"/>
                </a:cxn>
                <a:cxn ang="0">
                  <a:pos x="T6" y="T7"/>
                </a:cxn>
                <a:cxn ang="0">
                  <a:pos x="T8" y="T9"/>
                </a:cxn>
              </a:cxnLst>
              <a:rect l="0" t="0" r="r" b="b"/>
              <a:pathLst>
                <a:path w="129" h="129">
                  <a:moveTo>
                    <a:pt x="8" y="77"/>
                  </a:moveTo>
                  <a:cubicBezTo>
                    <a:pt x="0" y="46"/>
                    <a:pt x="20" y="14"/>
                    <a:pt x="52" y="7"/>
                  </a:cubicBezTo>
                  <a:cubicBezTo>
                    <a:pt x="83" y="0"/>
                    <a:pt x="115" y="20"/>
                    <a:pt x="122" y="51"/>
                  </a:cubicBezTo>
                  <a:cubicBezTo>
                    <a:pt x="129" y="83"/>
                    <a:pt x="109" y="114"/>
                    <a:pt x="78" y="121"/>
                  </a:cubicBezTo>
                  <a:cubicBezTo>
                    <a:pt x="46" y="129"/>
                    <a:pt x="15" y="109"/>
                    <a:pt x="8" y="77"/>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7" name="Freeform 172">
              <a:extLst>
                <a:ext uri="{FF2B5EF4-FFF2-40B4-BE49-F238E27FC236}">
                  <a16:creationId xmlns:a16="http://schemas.microsoft.com/office/drawing/2014/main" id="{2923044B-B816-40A0-A866-B872F15844FC}"/>
                </a:ext>
              </a:extLst>
            </p:cNvPr>
            <p:cNvSpPr>
              <a:spLocks/>
            </p:cNvSpPr>
            <p:nvPr/>
          </p:nvSpPr>
          <p:spPr bwMode="auto">
            <a:xfrm>
              <a:off x="-273" y="-2554"/>
              <a:ext cx="224" cy="260"/>
            </a:xfrm>
            <a:custGeom>
              <a:avLst/>
              <a:gdLst>
                <a:gd name="T0" fmla="*/ 15 w 95"/>
                <a:gd name="T1" fmla="*/ 102 h 110"/>
                <a:gd name="T2" fmla="*/ 10 w 95"/>
                <a:gd name="T3" fmla="*/ 82 h 110"/>
                <a:gd name="T4" fmla="*/ 8 w 95"/>
                <a:gd name="T5" fmla="*/ 74 h 110"/>
                <a:gd name="T6" fmla="*/ 5 w 95"/>
                <a:gd name="T7" fmla="*/ 58 h 110"/>
                <a:gd name="T8" fmla="*/ 5 w 95"/>
                <a:gd name="T9" fmla="*/ 52 h 110"/>
                <a:gd name="T10" fmla="*/ 5 w 95"/>
                <a:gd name="T11" fmla="*/ 44 h 110"/>
                <a:gd name="T12" fmla="*/ 4 w 95"/>
                <a:gd name="T13" fmla="*/ 36 h 110"/>
                <a:gd name="T14" fmla="*/ 3 w 95"/>
                <a:gd name="T15" fmla="*/ 31 h 110"/>
                <a:gd name="T16" fmla="*/ 2 w 95"/>
                <a:gd name="T17" fmla="*/ 24 h 110"/>
                <a:gd name="T18" fmla="*/ 9 w 95"/>
                <a:gd name="T19" fmla="*/ 27 h 110"/>
                <a:gd name="T20" fmla="*/ 14 w 95"/>
                <a:gd name="T21" fmla="*/ 37 h 110"/>
                <a:gd name="T22" fmla="*/ 16 w 95"/>
                <a:gd name="T23" fmla="*/ 46 h 110"/>
                <a:gd name="T24" fmla="*/ 19 w 95"/>
                <a:gd name="T25" fmla="*/ 51 h 110"/>
                <a:gd name="T26" fmla="*/ 27 w 95"/>
                <a:gd name="T27" fmla="*/ 43 h 110"/>
                <a:gd name="T28" fmla="*/ 32 w 95"/>
                <a:gd name="T29" fmla="*/ 35 h 110"/>
                <a:gd name="T30" fmla="*/ 38 w 95"/>
                <a:gd name="T31" fmla="*/ 22 h 110"/>
                <a:gd name="T32" fmla="*/ 44 w 95"/>
                <a:gd name="T33" fmla="*/ 13 h 110"/>
                <a:gd name="T34" fmla="*/ 55 w 95"/>
                <a:gd name="T35" fmla="*/ 2 h 110"/>
                <a:gd name="T36" fmla="*/ 52 w 95"/>
                <a:gd name="T37" fmla="*/ 17 h 110"/>
                <a:gd name="T38" fmla="*/ 48 w 95"/>
                <a:gd name="T39" fmla="*/ 26 h 110"/>
                <a:gd name="T40" fmla="*/ 43 w 95"/>
                <a:gd name="T41" fmla="*/ 38 h 110"/>
                <a:gd name="T42" fmla="*/ 46 w 95"/>
                <a:gd name="T43" fmla="*/ 41 h 110"/>
                <a:gd name="T44" fmla="*/ 58 w 95"/>
                <a:gd name="T45" fmla="*/ 31 h 110"/>
                <a:gd name="T46" fmla="*/ 64 w 95"/>
                <a:gd name="T47" fmla="*/ 26 h 110"/>
                <a:gd name="T48" fmla="*/ 68 w 95"/>
                <a:gd name="T49" fmla="*/ 23 h 110"/>
                <a:gd name="T50" fmla="*/ 82 w 95"/>
                <a:gd name="T51" fmla="*/ 17 h 110"/>
                <a:gd name="T52" fmla="*/ 74 w 95"/>
                <a:gd name="T53" fmla="*/ 29 h 110"/>
                <a:gd name="T54" fmla="*/ 64 w 95"/>
                <a:gd name="T55" fmla="*/ 39 h 110"/>
                <a:gd name="T56" fmla="*/ 53 w 95"/>
                <a:gd name="T57" fmla="*/ 49 h 110"/>
                <a:gd name="T58" fmla="*/ 57 w 95"/>
                <a:gd name="T59" fmla="*/ 50 h 110"/>
                <a:gd name="T60" fmla="*/ 66 w 95"/>
                <a:gd name="T61" fmla="*/ 44 h 110"/>
                <a:gd name="T62" fmla="*/ 77 w 95"/>
                <a:gd name="T63" fmla="*/ 38 h 110"/>
                <a:gd name="T64" fmla="*/ 91 w 95"/>
                <a:gd name="T65" fmla="*/ 32 h 110"/>
                <a:gd name="T66" fmla="*/ 82 w 95"/>
                <a:gd name="T67" fmla="*/ 44 h 110"/>
                <a:gd name="T68" fmla="*/ 72 w 95"/>
                <a:gd name="T69" fmla="*/ 52 h 110"/>
                <a:gd name="T70" fmla="*/ 60 w 95"/>
                <a:gd name="T71" fmla="*/ 60 h 110"/>
                <a:gd name="T72" fmla="*/ 62 w 95"/>
                <a:gd name="T73" fmla="*/ 62 h 110"/>
                <a:gd name="T74" fmla="*/ 70 w 95"/>
                <a:gd name="T75" fmla="*/ 60 h 110"/>
                <a:gd name="T76" fmla="*/ 78 w 95"/>
                <a:gd name="T77" fmla="*/ 59 h 110"/>
                <a:gd name="T78" fmla="*/ 93 w 95"/>
                <a:gd name="T79" fmla="*/ 58 h 110"/>
                <a:gd name="T80" fmla="*/ 81 w 95"/>
                <a:gd name="T81" fmla="*/ 66 h 110"/>
                <a:gd name="T82" fmla="*/ 71 w 95"/>
                <a:gd name="T83" fmla="*/ 69 h 110"/>
                <a:gd name="T84" fmla="*/ 62 w 95"/>
                <a:gd name="T85" fmla="*/ 73 h 110"/>
                <a:gd name="T86" fmla="*/ 55 w 95"/>
                <a:gd name="T87" fmla="*/ 77 h 110"/>
                <a:gd name="T88" fmla="*/ 44 w 95"/>
                <a:gd name="T89" fmla="*/ 90 h 110"/>
                <a:gd name="T90" fmla="*/ 42 w 95"/>
                <a:gd name="T91" fmla="*/ 92 h 110"/>
                <a:gd name="T92" fmla="*/ 44 w 95"/>
                <a:gd name="T93" fmla="*/ 110 h 110"/>
                <a:gd name="T94" fmla="*/ 28 w 95"/>
                <a:gd name="T95" fmla="*/ 108 h 110"/>
                <a:gd name="T96" fmla="*/ 15 w 95"/>
                <a:gd name="T9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 h="110">
                  <a:moveTo>
                    <a:pt x="15" y="102"/>
                  </a:moveTo>
                  <a:cubicBezTo>
                    <a:pt x="15" y="98"/>
                    <a:pt x="10" y="86"/>
                    <a:pt x="10" y="82"/>
                  </a:cubicBezTo>
                  <a:cubicBezTo>
                    <a:pt x="10" y="82"/>
                    <a:pt x="8" y="76"/>
                    <a:pt x="8" y="74"/>
                  </a:cubicBezTo>
                  <a:cubicBezTo>
                    <a:pt x="7" y="68"/>
                    <a:pt x="6" y="61"/>
                    <a:pt x="5" y="58"/>
                  </a:cubicBezTo>
                  <a:cubicBezTo>
                    <a:pt x="5" y="55"/>
                    <a:pt x="5" y="55"/>
                    <a:pt x="5" y="52"/>
                  </a:cubicBezTo>
                  <a:cubicBezTo>
                    <a:pt x="5" y="49"/>
                    <a:pt x="5" y="48"/>
                    <a:pt x="5" y="44"/>
                  </a:cubicBezTo>
                  <a:cubicBezTo>
                    <a:pt x="5" y="41"/>
                    <a:pt x="4" y="39"/>
                    <a:pt x="4" y="36"/>
                  </a:cubicBezTo>
                  <a:cubicBezTo>
                    <a:pt x="4" y="34"/>
                    <a:pt x="3" y="33"/>
                    <a:pt x="3" y="31"/>
                  </a:cubicBezTo>
                  <a:cubicBezTo>
                    <a:pt x="2" y="28"/>
                    <a:pt x="0" y="25"/>
                    <a:pt x="2" y="24"/>
                  </a:cubicBezTo>
                  <a:cubicBezTo>
                    <a:pt x="4" y="23"/>
                    <a:pt x="7" y="25"/>
                    <a:pt x="9" y="27"/>
                  </a:cubicBezTo>
                  <a:cubicBezTo>
                    <a:pt x="11" y="30"/>
                    <a:pt x="13" y="31"/>
                    <a:pt x="14" y="37"/>
                  </a:cubicBezTo>
                  <a:cubicBezTo>
                    <a:pt x="14" y="40"/>
                    <a:pt x="15" y="43"/>
                    <a:pt x="16" y="46"/>
                  </a:cubicBezTo>
                  <a:cubicBezTo>
                    <a:pt x="16" y="46"/>
                    <a:pt x="16" y="51"/>
                    <a:pt x="19" y="51"/>
                  </a:cubicBezTo>
                  <a:cubicBezTo>
                    <a:pt x="21" y="51"/>
                    <a:pt x="25" y="46"/>
                    <a:pt x="27" y="43"/>
                  </a:cubicBezTo>
                  <a:cubicBezTo>
                    <a:pt x="29" y="40"/>
                    <a:pt x="30" y="37"/>
                    <a:pt x="32" y="35"/>
                  </a:cubicBezTo>
                  <a:cubicBezTo>
                    <a:pt x="34" y="30"/>
                    <a:pt x="36" y="26"/>
                    <a:pt x="38" y="22"/>
                  </a:cubicBezTo>
                  <a:cubicBezTo>
                    <a:pt x="40" y="18"/>
                    <a:pt x="43" y="15"/>
                    <a:pt x="44" y="13"/>
                  </a:cubicBezTo>
                  <a:cubicBezTo>
                    <a:pt x="48" y="6"/>
                    <a:pt x="50" y="0"/>
                    <a:pt x="55" y="2"/>
                  </a:cubicBezTo>
                  <a:cubicBezTo>
                    <a:pt x="56" y="3"/>
                    <a:pt x="60" y="4"/>
                    <a:pt x="52" y="17"/>
                  </a:cubicBezTo>
                  <a:cubicBezTo>
                    <a:pt x="51" y="19"/>
                    <a:pt x="49" y="23"/>
                    <a:pt x="48" y="26"/>
                  </a:cubicBezTo>
                  <a:cubicBezTo>
                    <a:pt x="46" y="31"/>
                    <a:pt x="44" y="34"/>
                    <a:pt x="43" y="38"/>
                  </a:cubicBezTo>
                  <a:cubicBezTo>
                    <a:pt x="43" y="39"/>
                    <a:pt x="45" y="41"/>
                    <a:pt x="46" y="41"/>
                  </a:cubicBezTo>
                  <a:cubicBezTo>
                    <a:pt x="47" y="41"/>
                    <a:pt x="54" y="34"/>
                    <a:pt x="58" y="31"/>
                  </a:cubicBezTo>
                  <a:cubicBezTo>
                    <a:pt x="61" y="29"/>
                    <a:pt x="60" y="29"/>
                    <a:pt x="64" y="26"/>
                  </a:cubicBezTo>
                  <a:cubicBezTo>
                    <a:pt x="65" y="25"/>
                    <a:pt x="67" y="24"/>
                    <a:pt x="68" y="23"/>
                  </a:cubicBezTo>
                  <a:cubicBezTo>
                    <a:pt x="73" y="19"/>
                    <a:pt x="78" y="13"/>
                    <a:pt x="82" y="17"/>
                  </a:cubicBezTo>
                  <a:cubicBezTo>
                    <a:pt x="87" y="21"/>
                    <a:pt x="77" y="26"/>
                    <a:pt x="74" y="29"/>
                  </a:cubicBezTo>
                  <a:cubicBezTo>
                    <a:pt x="70" y="33"/>
                    <a:pt x="67" y="36"/>
                    <a:pt x="64" y="39"/>
                  </a:cubicBezTo>
                  <a:cubicBezTo>
                    <a:pt x="62" y="41"/>
                    <a:pt x="60" y="43"/>
                    <a:pt x="53" y="49"/>
                  </a:cubicBezTo>
                  <a:cubicBezTo>
                    <a:pt x="54" y="49"/>
                    <a:pt x="53" y="49"/>
                    <a:pt x="57" y="50"/>
                  </a:cubicBezTo>
                  <a:cubicBezTo>
                    <a:pt x="57" y="50"/>
                    <a:pt x="61" y="47"/>
                    <a:pt x="66" y="44"/>
                  </a:cubicBezTo>
                  <a:cubicBezTo>
                    <a:pt x="69" y="42"/>
                    <a:pt x="73" y="40"/>
                    <a:pt x="77" y="38"/>
                  </a:cubicBezTo>
                  <a:cubicBezTo>
                    <a:pt x="83" y="34"/>
                    <a:pt x="88" y="28"/>
                    <a:pt x="91" y="32"/>
                  </a:cubicBezTo>
                  <a:cubicBezTo>
                    <a:pt x="95" y="37"/>
                    <a:pt x="86" y="41"/>
                    <a:pt x="82" y="44"/>
                  </a:cubicBezTo>
                  <a:cubicBezTo>
                    <a:pt x="76" y="49"/>
                    <a:pt x="75" y="49"/>
                    <a:pt x="72" y="52"/>
                  </a:cubicBezTo>
                  <a:cubicBezTo>
                    <a:pt x="68" y="54"/>
                    <a:pt x="63" y="56"/>
                    <a:pt x="60" y="60"/>
                  </a:cubicBezTo>
                  <a:cubicBezTo>
                    <a:pt x="60" y="61"/>
                    <a:pt x="61" y="62"/>
                    <a:pt x="62" y="62"/>
                  </a:cubicBezTo>
                  <a:cubicBezTo>
                    <a:pt x="64" y="62"/>
                    <a:pt x="69" y="61"/>
                    <a:pt x="70" y="60"/>
                  </a:cubicBezTo>
                  <a:cubicBezTo>
                    <a:pt x="72" y="60"/>
                    <a:pt x="75" y="59"/>
                    <a:pt x="78" y="59"/>
                  </a:cubicBezTo>
                  <a:cubicBezTo>
                    <a:pt x="81" y="58"/>
                    <a:pt x="91" y="52"/>
                    <a:pt x="93" y="58"/>
                  </a:cubicBezTo>
                  <a:cubicBezTo>
                    <a:pt x="94" y="62"/>
                    <a:pt x="86" y="65"/>
                    <a:pt x="81" y="66"/>
                  </a:cubicBezTo>
                  <a:cubicBezTo>
                    <a:pt x="77" y="67"/>
                    <a:pt x="74" y="69"/>
                    <a:pt x="71" y="69"/>
                  </a:cubicBezTo>
                  <a:cubicBezTo>
                    <a:pt x="68" y="70"/>
                    <a:pt x="65" y="71"/>
                    <a:pt x="62" y="73"/>
                  </a:cubicBezTo>
                  <a:cubicBezTo>
                    <a:pt x="59" y="74"/>
                    <a:pt x="57" y="76"/>
                    <a:pt x="55" y="77"/>
                  </a:cubicBezTo>
                  <a:cubicBezTo>
                    <a:pt x="52" y="81"/>
                    <a:pt x="48" y="86"/>
                    <a:pt x="44" y="90"/>
                  </a:cubicBezTo>
                  <a:cubicBezTo>
                    <a:pt x="43" y="91"/>
                    <a:pt x="43" y="91"/>
                    <a:pt x="42" y="92"/>
                  </a:cubicBezTo>
                  <a:cubicBezTo>
                    <a:pt x="41" y="94"/>
                    <a:pt x="44" y="109"/>
                    <a:pt x="44" y="110"/>
                  </a:cubicBezTo>
                  <a:cubicBezTo>
                    <a:pt x="44" y="110"/>
                    <a:pt x="36" y="110"/>
                    <a:pt x="28" y="108"/>
                  </a:cubicBezTo>
                  <a:cubicBezTo>
                    <a:pt x="23" y="106"/>
                    <a:pt x="15" y="102"/>
                    <a:pt x="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8" name="Freeform 173">
              <a:extLst>
                <a:ext uri="{FF2B5EF4-FFF2-40B4-BE49-F238E27FC236}">
                  <a16:creationId xmlns:a16="http://schemas.microsoft.com/office/drawing/2014/main" id="{C4FD4A2B-6C95-4983-AF7D-01D4FCA72516}"/>
                </a:ext>
              </a:extLst>
            </p:cNvPr>
            <p:cNvSpPr>
              <a:spLocks/>
            </p:cNvSpPr>
            <p:nvPr/>
          </p:nvSpPr>
          <p:spPr bwMode="auto">
            <a:xfrm>
              <a:off x="5506" y="37"/>
              <a:ext cx="204" cy="203"/>
            </a:xfrm>
            <a:custGeom>
              <a:avLst/>
              <a:gdLst>
                <a:gd name="T0" fmla="*/ 4 w 86"/>
                <a:gd name="T1" fmla="*/ 52 h 86"/>
                <a:gd name="T2" fmla="*/ 34 w 86"/>
                <a:gd name="T3" fmla="*/ 5 h 86"/>
                <a:gd name="T4" fmla="*/ 81 w 86"/>
                <a:gd name="T5" fmla="*/ 34 h 86"/>
                <a:gd name="T6" fmla="*/ 52 w 86"/>
                <a:gd name="T7" fmla="*/ 82 h 86"/>
                <a:gd name="T8" fmla="*/ 4 w 86"/>
                <a:gd name="T9" fmla="*/ 52 h 86"/>
              </a:gdLst>
              <a:ahLst/>
              <a:cxnLst>
                <a:cxn ang="0">
                  <a:pos x="T0" y="T1"/>
                </a:cxn>
                <a:cxn ang="0">
                  <a:pos x="T2" y="T3"/>
                </a:cxn>
                <a:cxn ang="0">
                  <a:pos x="T4" y="T5"/>
                </a:cxn>
                <a:cxn ang="0">
                  <a:pos x="T6" y="T7"/>
                </a:cxn>
                <a:cxn ang="0">
                  <a:pos x="T8" y="T9"/>
                </a:cxn>
              </a:cxnLst>
              <a:rect l="0" t="0" r="r" b="b"/>
              <a:pathLst>
                <a:path w="86" h="86">
                  <a:moveTo>
                    <a:pt x="4" y="52"/>
                  </a:moveTo>
                  <a:cubicBezTo>
                    <a:pt x="0" y="31"/>
                    <a:pt x="13" y="10"/>
                    <a:pt x="34" y="5"/>
                  </a:cubicBezTo>
                  <a:cubicBezTo>
                    <a:pt x="55" y="0"/>
                    <a:pt x="76" y="13"/>
                    <a:pt x="81" y="34"/>
                  </a:cubicBezTo>
                  <a:cubicBezTo>
                    <a:pt x="86" y="56"/>
                    <a:pt x="73" y="77"/>
                    <a:pt x="52" y="82"/>
                  </a:cubicBezTo>
                  <a:cubicBezTo>
                    <a:pt x="30" y="86"/>
                    <a:pt x="9" y="73"/>
                    <a:pt x="4" y="52"/>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19" name="Freeform 174">
              <a:extLst>
                <a:ext uri="{FF2B5EF4-FFF2-40B4-BE49-F238E27FC236}">
                  <a16:creationId xmlns:a16="http://schemas.microsoft.com/office/drawing/2014/main" id="{55D7198A-F849-4014-9415-E54BD8BDBF6E}"/>
                </a:ext>
              </a:extLst>
            </p:cNvPr>
            <p:cNvSpPr>
              <a:spLocks/>
            </p:cNvSpPr>
            <p:nvPr/>
          </p:nvSpPr>
          <p:spPr bwMode="auto">
            <a:xfrm>
              <a:off x="5537" y="58"/>
              <a:ext cx="151" cy="175"/>
            </a:xfrm>
            <a:custGeom>
              <a:avLst/>
              <a:gdLst>
                <a:gd name="T0" fmla="*/ 10 w 64"/>
                <a:gd name="T1" fmla="*/ 68 h 74"/>
                <a:gd name="T2" fmla="*/ 7 w 64"/>
                <a:gd name="T3" fmla="*/ 55 h 74"/>
                <a:gd name="T4" fmla="*/ 5 w 64"/>
                <a:gd name="T5" fmla="*/ 49 h 74"/>
                <a:gd name="T6" fmla="*/ 3 w 64"/>
                <a:gd name="T7" fmla="*/ 39 h 74"/>
                <a:gd name="T8" fmla="*/ 3 w 64"/>
                <a:gd name="T9" fmla="*/ 35 h 74"/>
                <a:gd name="T10" fmla="*/ 3 w 64"/>
                <a:gd name="T11" fmla="*/ 29 h 74"/>
                <a:gd name="T12" fmla="*/ 3 w 64"/>
                <a:gd name="T13" fmla="*/ 24 h 74"/>
                <a:gd name="T14" fmla="*/ 2 w 64"/>
                <a:gd name="T15" fmla="*/ 21 h 74"/>
                <a:gd name="T16" fmla="*/ 1 w 64"/>
                <a:gd name="T17" fmla="*/ 16 h 74"/>
                <a:gd name="T18" fmla="*/ 6 w 64"/>
                <a:gd name="T19" fmla="*/ 18 h 74"/>
                <a:gd name="T20" fmla="*/ 9 w 64"/>
                <a:gd name="T21" fmla="*/ 25 h 74"/>
                <a:gd name="T22" fmla="*/ 10 w 64"/>
                <a:gd name="T23" fmla="*/ 31 h 74"/>
                <a:gd name="T24" fmla="*/ 13 w 64"/>
                <a:gd name="T25" fmla="*/ 34 h 74"/>
                <a:gd name="T26" fmla="*/ 18 w 64"/>
                <a:gd name="T27" fmla="*/ 29 h 74"/>
                <a:gd name="T28" fmla="*/ 21 w 64"/>
                <a:gd name="T29" fmla="*/ 23 h 74"/>
                <a:gd name="T30" fmla="*/ 26 w 64"/>
                <a:gd name="T31" fmla="*/ 14 h 74"/>
                <a:gd name="T32" fmla="*/ 30 w 64"/>
                <a:gd name="T33" fmla="*/ 8 h 74"/>
                <a:gd name="T34" fmla="*/ 37 w 64"/>
                <a:gd name="T35" fmla="*/ 1 h 74"/>
                <a:gd name="T36" fmla="*/ 35 w 64"/>
                <a:gd name="T37" fmla="*/ 11 h 74"/>
                <a:gd name="T38" fmla="*/ 32 w 64"/>
                <a:gd name="T39" fmla="*/ 18 h 74"/>
                <a:gd name="T40" fmla="*/ 29 w 64"/>
                <a:gd name="T41" fmla="*/ 25 h 74"/>
                <a:gd name="T42" fmla="*/ 31 w 64"/>
                <a:gd name="T43" fmla="*/ 28 h 74"/>
                <a:gd name="T44" fmla="*/ 39 w 64"/>
                <a:gd name="T45" fmla="*/ 20 h 74"/>
                <a:gd name="T46" fmla="*/ 43 w 64"/>
                <a:gd name="T47" fmla="*/ 17 h 74"/>
                <a:gd name="T48" fmla="*/ 46 w 64"/>
                <a:gd name="T49" fmla="*/ 15 h 74"/>
                <a:gd name="T50" fmla="*/ 55 w 64"/>
                <a:gd name="T51" fmla="*/ 11 h 74"/>
                <a:gd name="T52" fmla="*/ 49 w 64"/>
                <a:gd name="T53" fmla="*/ 20 h 74"/>
                <a:gd name="T54" fmla="*/ 43 w 64"/>
                <a:gd name="T55" fmla="*/ 26 h 74"/>
                <a:gd name="T56" fmla="*/ 36 w 64"/>
                <a:gd name="T57" fmla="*/ 32 h 74"/>
                <a:gd name="T58" fmla="*/ 38 w 64"/>
                <a:gd name="T59" fmla="*/ 33 h 74"/>
                <a:gd name="T60" fmla="*/ 44 w 64"/>
                <a:gd name="T61" fmla="*/ 29 h 74"/>
                <a:gd name="T62" fmla="*/ 51 w 64"/>
                <a:gd name="T63" fmla="*/ 25 h 74"/>
                <a:gd name="T64" fmla="*/ 61 w 64"/>
                <a:gd name="T65" fmla="*/ 21 h 74"/>
                <a:gd name="T66" fmla="*/ 55 w 64"/>
                <a:gd name="T67" fmla="*/ 30 h 74"/>
                <a:gd name="T68" fmla="*/ 48 w 64"/>
                <a:gd name="T69" fmla="*/ 34 h 74"/>
                <a:gd name="T70" fmla="*/ 40 w 64"/>
                <a:gd name="T71" fmla="*/ 40 h 74"/>
                <a:gd name="T72" fmla="*/ 42 w 64"/>
                <a:gd name="T73" fmla="*/ 41 h 74"/>
                <a:gd name="T74" fmla="*/ 47 w 64"/>
                <a:gd name="T75" fmla="*/ 40 h 74"/>
                <a:gd name="T76" fmla="*/ 52 w 64"/>
                <a:gd name="T77" fmla="*/ 39 h 74"/>
                <a:gd name="T78" fmla="*/ 62 w 64"/>
                <a:gd name="T79" fmla="*/ 39 h 74"/>
                <a:gd name="T80" fmla="*/ 54 w 64"/>
                <a:gd name="T81" fmla="*/ 44 h 74"/>
                <a:gd name="T82" fmla="*/ 47 w 64"/>
                <a:gd name="T83" fmla="*/ 46 h 74"/>
                <a:gd name="T84" fmla="*/ 41 w 64"/>
                <a:gd name="T85" fmla="*/ 49 h 74"/>
                <a:gd name="T86" fmla="*/ 37 w 64"/>
                <a:gd name="T87" fmla="*/ 51 h 74"/>
                <a:gd name="T88" fmla="*/ 29 w 64"/>
                <a:gd name="T89" fmla="*/ 60 h 74"/>
                <a:gd name="T90" fmla="*/ 28 w 64"/>
                <a:gd name="T91" fmla="*/ 62 h 74"/>
                <a:gd name="T92" fmla="*/ 29 w 64"/>
                <a:gd name="T93" fmla="*/ 74 h 74"/>
                <a:gd name="T94" fmla="*/ 19 w 64"/>
                <a:gd name="T95" fmla="*/ 72 h 74"/>
                <a:gd name="T96" fmla="*/ 10 w 64"/>
                <a:gd name="T9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74">
                  <a:moveTo>
                    <a:pt x="10" y="68"/>
                  </a:moveTo>
                  <a:cubicBezTo>
                    <a:pt x="10" y="65"/>
                    <a:pt x="6" y="57"/>
                    <a:pt x="7" y="55"/>
                  </a:cubicBezTo>
                  <a:cubicBezTo>
                    <a:pt x="7" y="55"/>
                    <a:pt x="5" y="51"/>
                    <a:pt x="5" y="49"/>
                  </a:cubicBezTo>
                  <a:cubicBezTo>
                    <a:pt x="5" y="46"/>
                    <a:pt x="4" y="41"/>
                    <a:pt x="3" y="39"/>
                  </a:cubicBezTo>
                  <a:cubicBezTo>
                    <a:pt x="3" y="37"/>
                    <a:pt x="3" y="37"/>
                    <a:pt x="3" y="35"/>
                  </a:cubicBezTo>
                  <a:cubicBezTo>
                    <a:pt x="3" y="33"/>
                    <a:pt x="3" y="32"/>
                    <a:pt x="3" y="29"/>
                  </a:cubicBezTo>
                  <a:cubicBezTo>
                    <a:pt x="3" y="28"/>
                    <a:pt x="3" y="26"/>
                    <a:pt x="3" y="24"/>
                  </a:cubicBezTo>
                  <a:cubicBezTo>
                    <a:pt x="2" y="23"/>
                    <a:pt x="2" y="22"/>
                    <a:pt x="2" y="21"/>
                  </a:cubicBezTo>
                  <a:cubicBezTo>
                    <a:pt x="1" y="19"/>
                    <a:pt x="0" y="16"/>
                    <a:pt x="1" y="16"/>
                  </a:cubicBezTo>
                  <a:cubicBezTo>
                    <a:pt x="3" y="15"/>
                    <a:pt x="5" y="17"/>
                    <a:pt x="6" y="18"/>
                  </a:cubicBezTo>
                  <a:cubicBezTo>
                    <a:pt x="7" y="20"/>
                    <a:pt x="9" y="21"/>
                    <a:pt x="9" y="25"/>
                  </a:cubicBezTo>
                  <a:cubicBezTo>
                    <a:pt x="10" y="27"/>
                    <a:pt x="10" y="29"/>
                    <a:pt x="10" y="31"/>
                  </a:cubicBezTo>
                  <a:cubicBezTo>
                    <a:pt x="10" y="31"/>
                    <a:pt x="11" y="34"/>
                    <a:pt x="13" y="34"/>
                  </a:cubicBezTo>
                  <a:cubicBezTo>
                    <a:pt x="14" y="34"/>
                    <a:pt x="16" y="31"/>
                    <a:pt x="18" y="29"/>
                  </a:cubicBezTo>
                  <a:cubicBezTo>
                    <a:pt x="19" y="27"/>
                    <a:pt x="20" y="25"/>
                    <a:pt x="21" y="23"/>
                  </a:cubicBezTo>
                  <a:cubicBezTo>
                    <a:pt x="23" y="20"/>
                    <a:pt x="24" y="18"/>
                    <a:pt x="26" y="14"/>
                  </a:cubicBezTo>
                  <a:cubicBezTo>
                    <a:pt x="27" y="12"/>
                    <a:pt x="29" y="10"/>
                    <a:pt x="30" y="8"/>
                  </a:cubicBezTo>
                  <a:cubicBezTo>
                    <a:pt x="32" y="4"/>
                    <a:pt x="34" y="0"/>
                    <a:pt x="37" y="1"/>
                  </a:cubicBezTo>
                  <a:cubicBezTo>
                    <a:pt x="37" y="2"/>
                    <a:pt x="40" y="2"/>
                    <a:pt x="35" y="11"/>
                  </a:cubicBezTo>
                  <a:cubicBezTo>
                    <a:pt x="34" y="13"/>
                    <a:pt x="33" y="15"/>
                    <a:pt x="32" y="18"/>
                  </a:cubicBezTo>
                  <a:cubicBezTo>
                    <a:pt x="31" y="20"/>
                    <a:pt x="29" y="23"/>
                    <a:pt x="29" y="25"/>
                  </a:cubicBezTo>
                  <a:cubicBezTo>
                    <a:pt x="29" y="26"/>
                    <a:pt x="30" y="28"/>
                    <a:pt x="31" y="28"/>
                  </a:cubicBezTo>
                  <a:cubicBezTo>
                    <a:pt x="32" y="28"/>
                    <a:pt x="36" y="22"/>
                    <a:pt x="39" y="20"/>
                  </a:cubicBezTo>
                  <a:cubicBezTo>
                    <a:pt x="41" y="19"/>
                    <a:pt x="40" y="19"/>
                    <a:pt x="43" y="17"/>
                  </a:cubicBezTo>
                  <a:cubicBezTo>
                    <a:pt x="43" y="17"/>
                    <a:pt x="45" y="16"/>
                    <a:pt x="46" y="15"/>
                  </a:cubicBezTo>
                  <a:cubicBezTo>
                    <a:pt x="49" y="13"/>
                    <a:pt x="52" y="8"/>
                    <a:pt x="55" y="11"/>
                  </a:cubicBezTo>
                  <a:cubicBezTo>
                    <a:pt x="58" y="14"/>
                    <a:pt x="52" y="17"/>
                    <a:pt x="49" y="20"/>
                  </a:cubicBezTo>
                  <a:cubicBezTo>
                    <a:pt x="47" y="22"/>
                    <a:pt x="45" y="24"/>
                    <a:pt x="43" y="26"/>
                  </a:cubicBezTo>
                  <a:cubicBezTo>
                    <a:pt x="41" y="27"/>
                    <a:pt x="40" y="29"/>
                    <a:pt x="36" y="32"/>
                  </a:cubicBezTo>
                  <a:cubicBezTo>
                    <a:pt x="36" y="33"/>
                    <a:pt x="35" y="33"/>
                    <a:pt x="38" y="33"/>
                  </a:cubicBezTo>
                  <a:cubicBezTo>
                    <a:pt x="38" y="33"/>
                    <a:pt x="40" y="31"/>
                    <a:pt x="44" y="29"/>
                  </a:cubicBezTo>
                  <a:cubicBezTo>
                    <a:pt x="46" y="28"/>
                    <a:pt x="49" y="26"/>
                    <a:pt x="51" y="25"/>
                  </a:cubicBezTo>
                  <a:cubicBezTo>
                    <a:pt x="56" y="23"/>
                    <a:pt x="59" y="18"/>
                    <a:pt x="61" y="21"/>
                  </a:cubicBezTo>
                  <a:cubicBezTo>
                    <a:pt x="64" y="24"/>
                    <a:pt x="57" y="27"/>
                    <a:pt x="55" y="30"/>
                  </a:cubicBezTo>
                  <a:cubicBezTo>
                    <a:pt x="51" y="33"/>
                    <a:pt x="50" y="33"/>
                    <a:pt x="48" y="34"/>
                  </a:cubicBezTo>
                  <a:cubicBezTo>
                    <a:pt x="46" y="36"/>
                    <a:pt x="42" y="38"/>
                    <a:pt x="40" y="40"/>
                  </a:cubicBezTo>
                  <a:cubicBezTo>
                    <a:pt x="40" y="41"/>
                    <a:pt x="41" y="41"/>
                    <a:pt x="42" y="41"/>
                  </a:cubicBezTo>
                  <a:cubicBezTo>
                    <a:pt x="43" y="41"/>
                    <a:pt x="46" y="41"/>
                    <a:pt x="47" y="40"/>
                  </a:cubicBezTo>
                  <a:cubicBezTo>
                    <a:pt x="48" y="40"/>
                    <a:pt x="50" y="40"/>
                    <a:pt x="52" y="39"/>
                  </a:cubicBezTo>
                  <a:cubicBezTo>
                    <a:pt x="54" y="39"/>
                    <a:pt x="61" y="35"/>
                    <a:pt x="62" y="39"/>
                  </a:cubicBezTo>
                  <a:cubicBezTo>
                    <a:pt x="63" y="41"/>
                    <a:pt x="57" y="43"/>
                    <a:pt x="54" y="44"/>
                  </a:cubicBezTo>
                  <a:cubicBezTo>
                    <a:pt x="52" y="45"/>
                    <a:pt x="50" y="46"/>
                    <a:pt x="47" y="46"/>
                  </a:cubicBezTo>
                  <a:cubicBezTo>
                    <a:pt x="46" y="47"/>
                    <a:pt x="43" y="47"/>
                    <a:pt x="41" y="49"/>
                  </a:cubicBezTo>
                  <a:cubicBezTo>
                    <a:pt x="40" y="49"/>
                    <a:pt x="38" y="51"/>
                    <a:pt x="37" y="51"/>
                  </a:cubicBezTo>
                  <a:cubicBezTo>
                    <a:pt x="35" y="54"/>
                    <a:pt x="32" y="57"/>
                    <a:pt x="29" y="60"/>
                  </a:cubicBezTo>
                  <a:cubicBezTo>
                    <a:pt x="29" y="61"/>
                    <a:pt x="29" y="61"/>
                    <a:pt x="28" y="62"/>
                  </a:cubicBezTo>
                  <a:cubicBezTo>
                    <a:pt x="28" y="63"/>
                    <a:pt x="29" y="73"/>
                    <a:pt x="29" y="74"/>
                  </a:cubicBezTo>
                  <a:cubicBezTo>
                    <a:pt x="30" y="74"/>
                    <a:pt x="24" y="74"/>
                    <a:pt x="19" y="72"/>
                  </a:cubicBezTo>
                  <a:cubicBezTo>
                    <a:pt x="15" y="71"/>
                    <a:pt x="10" y="68"/>
                    <a:pt x="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0" name="Freeform 175">
              <a:extLst>
                <a:ext uri="{FF2B5EF4-FFF2-40B4-BE49-F238E27FC236}">
                  <a16:creationId xmlns:a16="http://schemas.microsoft.com/office/drawing/2014/main" id="{20D05C3A-EAFC-4991-A1AE-318474C79A26}"/>
                </a:ext>
              </a:extLst>
            </p:cNvPr>
            <p:cNvSpPr>
              <a:spLocks/>
            </p:cNvSpPr>
            <p:nvPr/>
          </p:nvSpPr>
          <p:spPr bwMode="auto">
            <a:xfrm>
              <a:off x="2443" y="836"/>
              <a:ext cx="295" cy="296"/>
            </a:xfrm>
            <a:custGeom>
              <a:avLst/>
              <a:gdLst>
                <a:gd name="T0" fmla="*/ 114 w 125"/>
                <a:gd name="T1" fmla="*/ 83 h 125"/>
                <a:gd name="T2" fmla="*/ 42 w 125"/>
                <a:gd name="T3" fmla="*/ 114 h 125"/>
                <a:gd name="T4" fmla="*/ 11 w 125"/>
                <a:gd name="T5" fmla="*/ 43 h 125"/>
                <a:gd name="T6" fmla="*/ 82 w 125"/>
                <a:gd name="T7" fmla="*/ 11 h 125"/>
                <a:gd name="T8" fmla="*/ 114 w 125"/>
                <a:gd name="T9" fmla="*/ 83 h 125"/>
              </a:gdLst>
              <a:ahLst/>
              <a:cxnLst>
                <a:cxn ang="0">
                  <a:pos x="T0" y="T1"/>
                </a:cxn>
                <a:cxn ang="0">
                  <a:pos x="T2" y="T3"/>
                </a:cxn>
                <a:cxn ang="0">
                  <a:pos x="T4" y="T5"/>
                </a:cxn>
                <a:cxn ang="0">
                  <a:pos x="T6" y="T7"/>
                </a:cxn>
                <a:cxn ang="0">
                  <a:pos x="T8" y="T9"/>
                </a:cxn>
              </a:cxnLst>
              <a:rect l="0" t="0" r="r" b="b"/>
              <a:pathLst>
                <a:path w="125" h="125">
                  <a:moveTo>
                    <a:pt x="114" y="83"/>
                  </a:moveTo>
                  <a:cubicBezTo>
                    <a:pt x="103" y="111"/>
                    <a:pt x="71" y="125"/>
                    <a:pt x="42" y="114"/>
                  </a:cubicBezTo>
                  <a:cubicBezTo>
                    <a:pt x="14" y="103"/>
                    <a:pt x="0" y="71"/>
                    <a:pt x="11" y="43"/>
                  </a:cubicBezTo>
                  <a:cubicBezTo>
                    <a:pt x="22" y="14"/>
                    <a:pt x="54" y="0"/>
                    <a:pt x="82" y="11"/>
                  </a:cubicBezTo>
                  <a:cubicBezTo>
                    <a:pt x="111" y="22"/>
                    <a:pt x="125" y="54"/>
                    <a:pt x="114" y="83"/>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1" name="Freeform 176">
              <a:extLst>
                <a:ext uri="{FF2B5EF4-FFF2-40B4-BE49-F238E27FC236}">
                  <a16:creationId xmlns:a16="http://schemas.microsoft.com/office/drawing/2014/main" id="{F2C5DA98-DC5C-4E30-BFD8-9647BF7D838C}"/>
                </a:ext>
              </a:extLst>
            </p:cNvPr>
            <p:cNvSpPr>
              <a:spLocks/>
            </p:cNvSpPr>
            <p:nvPr/>
          </p:nvSpPr>
          <p:spPr bwMode="auto">
            <a:xfrm>
              <a:off x="2476" y="876"/>
              <a:ext cx="234" cy="213"/>
            </a:xfrm>
            <a:custGeom>
              <a:avLst/>
              <a:gdLst>
                <a:gd name="T0" fmla="*/ 98 w 99"/>
                <a:gd name="T1" fmla="*/ 22 h 90"/>
                <a:gd name="T2" fmla="*/ 92 w 99"/>
                <a:gd name="T3" fmla="*/ 40 h 90"/>
                <a:gd name="T4" fmla="*/ 89 w 99"/>
                <a:gd name="T5" fmla="*/ 48 h 90"/>
                <a:gd name="T6" fmla="*/ 83 w 99"/>
                <a:gd name="T7" fmla="*/ 61 h 90"/>
                <a:gd name="T8" fmla="*/ 80 w 99"/>
                <a:gd name="T9" fmla="*/ 66 h 90"/>
                <a:gd name="T10" fmla="*/ 76 w 99"/>
                <a:gd name="T11" fmla="*/ 73 h 90"/>
                <a:gd name="T12" fmla="*/ 72 w 99"/>
                <a:gd name="T13" fmla="*/ 79 h 90"/>
                <a:gd name="T14" fmla="*/ 71 w 99"/>
                <a:gd name="T15" fmla="*/ 84 h 90"/>
                <a:gd name="T16" fmla="*/ 68 w 99"/>
                <a:gd name="T17" fmla="*/ 90 h 90"/>
                <a:gd name="T18" fmla="*/ 64 w 99"/>
                <a:gd name="T19" fmla="*/ 84 h 90"/>
                <a:gd name="T20" fmla="*/ 65 w 99"/>
                <a:gd name="T21" fmla="*/ 73 h 90"/>
                <a:gd name="T22" fmla="*/ 69 w 99"/>
                <a:gd name="T23" fmla="*/ 65 h 90"/>
                <a:gd name="T24" fmla="*/ 68 w 99"/>
                <a:gd name="T25" fmla="*/ 59 h 90"/>
                <a:gd name="T26" fmla="*/ 58 w 99"/>
                <a:gd name="T27" fmla="*/ 61 h 90"/>
                <a:gd name="T28" fmla="*/ 50 w 99"/>
                <a:gd name="T29" fmla="*/ 65 h 90"/>
                <a:gd name="T30" fmla="*/ 38 w 99"/>
                <a:gd name="T31" fmla="*/ 72 h 90"/>
                <a:gd name="T32" fmla="*/ 28 w 99"/>
                <a:gd name="T33" fmla="*/ 76 h 90"/>
                <a:gd name="T34" fmla="*/ 15 w 99"/>
                <a:gd name="T35" fmla="*/ 79 h 90"/>
                <a:gd name="T36" fmla="*/ 25 w 99"/>
                <a:gd name="T37" fmla="*/ 69 h 90"/>
                <a:gd name="T38" fmla="*/ 33 w 99"/>
                <a:gd name="T39" fmla="*/ 64 h 90"/>
                <a:gd name="T40" fmla="*/ 42 w 99"/>
                <a:gd name="T41" fmla="*/ 57 h 90"/>
                <a:gd name="T42" fmla="*/ 42 w 99"/>
                <a:gd name="T43" fmla="*/ 53 h 90"/>
                <a:gd name="T44" fmla="*/ 27 w 99"/>
                <a:gd name="T45" fmla="*/ 55 h 90"/>
                <a:gd name="T46" fmla="*/ 20 w 99"/>
                <a:gd name="T47" fmla="*/ 55 h 90"/>
                <a:gd name="T48" fmla="*/ 15 w 99"/>
                <a:gd name="T49" fmla="*/ 56 h 90"/>
                <a:gd name="T50" fmla="*/ 1 w 99"/>
                <a:gd name="T51" fmla="*/ 53 h 90"/>
                <a:gd name="T52" fmla="*/ 14 w 99"/>
                <a:gd name="T53" fmla="*/ 48 h 90"/>
                <a:gd name="T54" fmla="*/ 27 w 99"/>
                <a:gd name="T55" fmla="*/ 45 h 90"/>
                <a:gd name="T56" fmla="*/ 40 w 99"/>
                <a:gd name="T57" fmla="*/ 43 h 90"/>
                <a:gd name="T58" fmla="*/ 38 w 99"/>
                <a:gd name="T59" fmla="*/ 41 h 90"/>
                <a:gd name="T60" fmla="*/ 28 w 99"/>
                <a:gd name="T61" fmla="*/ 41 h 90"/>
                <a:gd name="T62" fmla="*/ 17 w 99"/>
                <a:gd name="T63" fmla="*/ 39 h 90"/>
                <a:gd name="T64" fmla="*/ 2 w 99"/>
                <a:gd name="T65" fmla="*/ 36 h 90"/>
                <a:gd name="T66" fmla="*/ 16 w 99"/>
                <a:gd name="T67" fmla="*/ 32 h 90"/>
                <a:gd name="T68" fmla="*/ 28 w 99"/>
                <a:gd name="T69" fmla="*/ 31 h 90"/>
                <a:gd name="T70" fmla="*/ 41 w 99"/>
                <a:gd name="T71" fmla="*/ 31 h 90"/>
                <a:gd name="T72" fmla="*/ 40 w 99"/>
                <a:gd name="T73" fmla="*/ 28 h 90"/>
                <a:gd name="T74" fmla="*/ 34 w 99"/>
                <a:gd name="T75" fmla="*/ 25 h 90"/>
                <a:gd name="T76" fmla="*/ 26 w 99"/>
                <a:gd name="T77" fmla="*/ 22 h 90"/>
                <a:gd name="T78" fmla="*/ 14 w 99"/>
                <a:gd name="T79" fmla="*/ 15 h 90"/>
                <a:gd name="T80" fmla="*/ 28 w 99"/>
                <a:gd name="T81" fmla="*/ 15 h 90"/>
                <a:gd name="T82" fmla="*/ 37 w 99"/>
                <a:gd name="T83" fmla="*/ 18 h 90"/>
                <a:gd name="T84" fmla="*/ 47 w 99"/>
                <a:gd name="T85" fmla="*/ 20 h 90"/>
                <a:gd name="T86" fmla="*/ 54 w 99"/>
                <a:gd name="T87" fmla="*/ 20 h 90"/>
                <a:gd name="T88" fmla="*/ 70 w 99"/>
                <a:gd name="T89" fmla="*/ 16 h 90"/>
                <a:gd name="T90" fmla="*/ 72 w 99"/>
                <a:gd name="T91" fmla="*/ 15 h 90"/>
                <a:gd name="T92" fmla="*/ 80 w 99"/>
                <a:gd name="T93" fmla="*/ 0 h 90"/>
                <a:gd name="T94" fmla="*/ 91 w 99"/>
                <a:gd name="T95" fmla="*/ 10 h 90"/>
                <a:gd name="T96" fmla="*/ 98 w 99"/>
                <a:gd name="T97"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90">
                  <a:moveTo>
                    <a:pt x="98" y="22"/>
                  </a:moveTo>
                  <a:cubicBezTo>
                    <a:pt x="97" y="25"/>
                    <a:pt x="94" y="37"/>
                    <a:pt x="92" y="40"/>
                  </a:cubicBezTo>
                  <a:cubicBezTo>
                    <a:pt x="92" y="40"/>
                    <a:pt x="91" y="46"/>
                    <a:pt x="89" y="48"/>
                  </a:cubicBezTo>
                  <a:cubicBezTo>
                    <a:pt x="87" y="52"/>
                    <a:pt x="84" y="59"/>
                    <a:pt x="83" y="61"/>
                  </a:cubicBezTo>
                  <a:cubicBezTo>
                    <a:pt x="82" y="64"/>
                    <a:pt x="82" y="63"/>
                    <a:pt x="80" y="66"/>
                  </a:cubicBezTo>
                  <a:cubicBezTo>
                    <a:pt x="78" y="68"/>
                    <a:pt x="78" y="70"/>
                    <a:pt x="76" y="73"/>
                  </a:cubicBezTo>
                  <a:cubicBezTo>
                    <a:pt x="75" y="75"/>
                    <a:pt x="73" y="77"/>
                    <a:pt x="72" y="79"/>
                  </a:cubicBezTo>
                  <a:cubicBezTo>
                    <a:pt x="71" y="81"/>
                    <a:pt x="71" y="82"/>
                    <a:pt x="71" y="84"/>
                  </a:cubicBezTo>
                  <a:cubicBezTo>
                    <a:pt x="70" y="86"/>
                    <a:pt x="70" y="90"/>
                    <a:pt x="68" y="90"/>
                  </a:cubicBezTo>
                  <a:cubicBezTo>
                    <a:pt x="65" y="90"/>
                    <a:pt x="64" y="86"/>
                    <a:pt x="64" y="84"/>
                  </a:cubicBezTo>
                  <a:cubicBezTo>
                    <a:pt x="64" y="81"/>
                    <a:pt x="63" y="78"/>
                    <a:pt x="65" y="73"/>
                  </a:cubicBezTo>
                  <a:cubicBezTo>
                    <a:pt x="66" y="70"/>
                    <a:pt x="68" y="68"/>
                    <a:pt x="69" y="65"/>
                  </a:cubicBezTo>
                  <a:cubicBezTo>
                    <a:pt x="69" y="65"/>
                    <a:pt x="71" y="61"/>
                    <a:pt x="68" y="59"/>
                  </a:cubicBezTo>
                  <a:cubicBezTo>
                    <a:pt x="67" y="58"/>
                    <a:pt x="62" y="60"/>
                    <a:pt x="58" y="61"/>
                  </a:cubicBezTo>
                  <a:cubicBezTo>
                    <a:pt x="55" y="63"/>
                    <a:pt x="52" y="64"/>
                    <a:pt x="50" y="65"/>
                  </a:cubicBezTo>
                  <a:cubicBezTo>
                    <a:pt x="46" y="68"/>
                    <a:pt x="42" y="70"/>
                    <a:pt x="38" y="72"/>
                  </a:cubicBezTo>
                  <a:cubicBezTo>
                    <a:pt x="34" y="74"/>
                    <a:pt x="31" y="75"/>
                    <a:pt x="28" y="76"/>
                  </a:cubicBezTo>
                  <a:cubicBezTo>
                    <a:pt x="22" y="79"/>
                    <a:pt x="17" y="83"/>
                    <a:pt x="15" y="79"/>
                  </a:cubicBezTo>
                  <a:cubicBezTo>
                    <a:pt x="14" y="78"/>
                    <a:pt x="12" y="75"/>
                    <a:pt x="25" y="69"/>
                  </a:cubicBezTo>
                  <a:cubicBezTo>
                    <a:pt x="27" y="67"/>
                    <a:pt x="30" y="66"/>
                    <a:pt x="33" y="64"/>
                  </a:cubicBezTo>
                  <a:cubicBezTo>
                    <a:pt x="36" y="61"/>
                    <a:pt x="40" y="60"/>
                    <a:pt x="42" y="57"/>
                  </a:cubicBezTo>
                  <a:cubicBezTo>
                    <a:pt x="43" y="56"/>
                    <a:pt x="43" y="54"/>
                    <a:pt x="42" y="53"/>
                  </a:cubicBezTo>
                  <a:cubicBezTo>
                    <a:pt x="41" y="52"/>
                    <a:pt x="32" y="55"/>
                    <a:pt x="27" y="55"/>
                  </a:cubicBezTo>
                  <a:cubicBezTo>
                    <a:pt x="24" y="55"/>
                    <a:pt x="24" y="55"/>
                    <a:pt x="20" y="55"/>
                  </a:cubicBezTo>
                  <a:cubicBezTo>
                    <a:pt x="19" y="56"/>
                    <a:pt x="16" y="56"/>
                    <a:pt x="15" y="56"/>
                  </a:cubicBezTo>
                  <a:cubicBezTo>
                    <a:pt x="9" y="56"/>
                    <a:pt x="2" y="58"/>
                    <a:pt x="1" y="53"/>
                  </a:cubicBezTo>
                  <a:cubicBezTo>
                    <a:pt x="0" y="47"/>
                    <a:pt x="10" y="48"/>
                    <a:pt x="14" y="48"/>
                  </a:cubicBezTo>
                  <a:cubicBezTo>
                    <a:pt x="19" y="47"/>
                    <a:pt x="23" y="46"/>
                    <a:pt x="27" y="45"/>
                  </a:cubicBezTo>
                  <a:cubicBezTo>
                    <a:pt x="30" y="45"/>
                    <a:pt x="32" y="44"/>
                    <a:pt x="40" y="43"/>
                  </a:cubicBezTo>
                  <a:cubicBezTo>
                    <a:pt x="40" y="43"/>
                    <a:pt x="41" y="43"/>
                    <a:pt x="38" y="41"/>
                  </a:cubicBezTo>
                  <a:cubicBezTo>
                    <a:pt x="38" y="41"/>
                    <a:pt x="34" y="41"/>
                    <a:pt x="28" y="41"/>
                  </a:cubicBezTo>
                  <a:cubicBezTo>
                    <a:pt x="25" y="40"/>
                    <a:pt x="20" y="40"/>
                    <a:pt x="17" y="39"/>
                  </a:cubicBezTo>
                  <a:cubicBezTo>
                    <a:pt x="9" y="39"/>
                    <a:pt x="2" y="41"/>
                    <a:pt x="2" y="36"/>
                  </a:cubicBezTo>
                  <a:cubicBezTo>
                    <a:pt x="1" y="30"/>
                    <a:pt x="11" y="32"/>
                    <a:pt x="16" y="32"/>
                  </a:cubicBezTo>
                  <a:cubicBezTo>
                    <a:pt x="23" y="31"/>
                    <a:pt x="24" y="31"/>
                    <a:pt x="28" y="31"/>
                  </a:cubicBezTo>
                  <a:cubicBezTo>
                    <a:pt x="32" y="31"/>
                    <a:pt x="37" y="32"/>
                    <a:pt x="41" y="31"/>
                  </a:cubicBezTo>
                  <a:cubicBezTo>
                    <a:pt x="41" y="30"/>
                    <a:pt x="41" y="29"/>
                    <a:pt x="40" y="28"/>
                  </a:cubicBezTo>
                  <a:cubicBezTo>
                    <a:pt x="39" y="27"/>
                    <a:pt x="35" y="26"/>
                    <a:pt x="34" y="25"/>
                  </a:cubicBezTo>
                  <a:cubicBezTo>
                    <a:pt x="32" y="25"/>
                    <a:pt x="29" y="23"/>
                    <a:pt x="26" y="22"/>
                  </a:cubicBezTo>
                  <a:cubicBezTo>
                    <a:pt x="24" y="21"/>
                    <a:pt x="13" y="20"/>
                    <a:pt x="14" y="15"/>
                  </a:cubicBezTo>
                  <a:cubicBezTo>
                    <a:pt x="15" y="12"/>
                    <a:pt x="23" y="14"/>
                    <a:pt x="28" y="15"/>
                  </a:cubicBezTo>
                  <a:cubicBezTo>
                    <a:pt x="31" y="16"/>
                    <a:pt x="34" y="17"/>
                    <a:pt x="37" y="18"/>
                  </a:cubicBezTo>
                  <a:cubicBezTo>
                    <a:pt x="40" y="19"/>
                    <a:pt x="43" y="20"/>
                    <a:pt x="47" y="20"/>
                  </a:cubicBezTo>
                  <a:cubicBezTo>
                    <a:pt x="49" y="20"/>
                    <a:pt x="52" y="20"/>
                    <a:pt x="54" y="20"/>
                  </a:cubicBezTo>
                  <a:cubicBezTo>
                    <a:pt x="59" y="19"/>
                    <a:pt x="64" y="17"/>
                    <a:pt x="70" y="16"/>
                  </a:cubicBezTo>
                  <a:cubicBezTo>
                    <a:pt x="71" y="16"/>
                    <a:pt x="71" y="16"/>
                    <a:pt x="72" y="15"/>
                  </a:cubicBezTo>
                  <a:cubicBezTo>
                    <a:pt x="74" y="14"/>
                    <a:pt x="79" y="1"/>
                    <a:pt x="80" y="0"/>
                  </a:cubicBezTo>
                  <a:cubicBezTo>
                    <a:pt x="80" y="0"/>
                    <a:pt x="86" y="4"/>
                    <a:pt x="91" y="10"/>
                  </a:cubicBezTo>
                  <a:cubicBezTo>
                    <a:pt x="95" y="14"/>
                    <a:pt x="99" y="22"/>
                    <a:pt x="98"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2" name="Freeform 177">
              <a:extLst>
                <a:ext uri="{FF2B5EF4-FFF2-40B4-BE49-F238E27FC236}">
                  <a16:creationId xmlns:a16="http://schemas.microsoft.com/office/drawing/2014/main" id="{C919AF36-D9BD-453C-B6A3-56857E71B29F}"/>
                </a:ext>
              </a:extLst>
            </p:cNvPr>
            <p:cNvSpPr>
              <a:spLocks/>
            </p:cNvSpPr>
            <p:nvPr/>
          </p:nvSpPr>
          <p:spPr bwMode="auto">
            <a:xfrm>
              <a:off x="-725" y="-1341"/>
              <a:ext cx="932" cy="931"/>
            </a:xfrm>
            <a:custGeom>
              <a:avLst/>
              <a:gdLst>
                <a:gd name="T0" fmla="*/ 38 w 394"/>
                <a:gd name="T1" fmla="*/ 267 h 394"/>
                <a:gd name="T2" fmla="*/ 127 w 394"/>
                <a:gd name="T3" fmla="*/ 39 h 394"/>
                <a:gd name="T4" fmla="*/ 355 w 394"/>
                <a:gd name="T5" fmla="*/ 127 h 394"/>
                <a:gd name="T6" fmla="*/ 267 w 394"/>
                <a:gd name="T7" fmla="*/ 355 h 394"/>
                <a:gd name="T8" fmla="*/ 38 w 394"/>
                <a:gd name="T9" fmla="*/ 267 h 394"/>
              </a:gdLst>
              <a:ahLst/>
              <a:cxnLst>
                <a:cxn ang="0">
                  <a:pos x="T0" y="T1"/>
                </a:cxn>
                <a:cxn ang="0">
                  <a:pos x="T2" y="T3"/>
                </a:cxn>
                <a:cxn ang="0">
                  <a:pos x="T4" y="T5"/>
                </a:cxn>
                <a:cxn ang="0">
                  <a:pos x="T6" y="T7"/>
                </a:cxn>
                <a:cxn ang="0">
                  <a:pos x="T8" y="T9"/>
                </a:cxn>
              </a:cxnLst>
              <a:rect l="0" t="0" r="r" b="b"/>
              <a:pathLst>
                <a:path w="394" h="394">
                  <a:moveTo>
                    <a:pt x="38" y="267"/>
                  </a:moveTo>
                  <a:cubicBezTo>
                    <a:pt x="0" y="180"/>
                    <a:pt x="39" y="78"/>
                    <a:pt x="127" y="39"/>
                  </a:cubicBezTo>
                  <a:cubicBezTo>
                    <a:pt x="214" y="0"/>
                    <a:pt x="316" y="40"/>
                    <a:pt x="355" y="127"/>
                  </a:cubicBezTo>
                  <a:cubicBezTo>
                    <a:pt x="394" y="215"/>
                    <a:pt x="354" y="317"/>
                    <a:pt x="267" y="355"/>
                  </a:cubicBezTo>
                  <a:cubicBezTo>
                    <a:pt x="179" y="394"/>
                    <a:pt x="77" y="355"/>
                    <a:pt x="38" y="267"/>
                  </a:cubicBezTo>
                  <a:close/>
                </a:path>
              </a:pathLst>
            </a:custGeom>
            <a:solidFill>
              <a:srgbClr val="CD1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3" name="Freeform 178">
              <a:extLst>
                <a:ext uri="{FF2B5EF4-FFF2-40B4-BE49-F238E27FC236}">
                  <a16:creationId xmlns:a16="http://schemas.microsoft.com/office/drawing/2014/main" id="{D2CB3295-27A3-419D-A88F-A45D692F221D}"/>
                </a:ext>
              </a:extLst>
            </p:cNvPr>
            <p:cNvSpPr>
              <a:spLocks/>
            </p:cNvSpPr>
            <p:nvPr/>
          </p:nvSpPr>
          <p:spPr bwMode="auto">
            <a:xfrm>
              <a:off x="-604" y="-1232"/>
              <a:ext cx="695" cy="770"/>
            </a:xfrm>
            <a:custGeom>
              <a:avLst/>
              <a:gdLst>
                <a:gd name="T0" fmla="*/ 88 w 294"/>
                <a:gd name="T1" fmla="*/ 315 h 326"/>
                <a:gd name="T2" fmla="*/ 62 w 294"/>
                <a:gd name="T3" fmla="*/ 260 h 326"/>
                <a:gd name="T4" fmla="*/ 51 w 294"/>
                <a:gd name="T5" fmla="*/ 238 h 326"/>
                <a:gd name="T6" fmla="*/ 36 w 294"/>
                <a:gd name="T7" fmla="*/ 195 h 326"/>
                <a:gd name="T8" fmla="*/ 32 w 294"/>
                <a:gd name="T9" fmla="*/ 177 h 326"/>
                <a:gd name="T10" fmla="*/ 26 w 294"/>
                <a:gd name="T11" fmla="*/ 152 h 326"/>
                <a:gd name="T12" fmla="*/ 19 w 294"/>
                <a:gd name="T13" fmla="*/ 131 h 326"/>
                <a:gd name="T14" fmla="*/ 13 w 294"/>
                <a:gd name="T15" fmla="*/ 117 h 326"/>
                <a:gd name="T16" fmla="*/ 6 w 294"/>
                <a:gd name="T17" fmla="*/ 96 h 326"/>
                <a:gd name="T18" fmla="*/ 28 w 294"/>
                <a:gd name="T19" fmla="*/ 102 h 326"/>
                <a:gd name="T20" fmla="*/ 48 w 294"/>
                <a:gd name="T21" fmla="*/ 129 h 326"/>
                <a:gd name="T22" fmla="*/ 58 w 294"/>
                <a:gd name="T23" fmla="*/ 154 h 326"/>
                <a:gd name="T24" fmla="*/ 72 w 294"/>
                <a:gd name="T25" fmla="*/ 165 h 326"/>
                <a:gd name="T26" fmla="*/ 89 w 294"/>
                <a:gd name="T27" fmla="*/ 139 h 326"/>
                <a:gd name="T28" fmla="*/ 99 w 294"/>
                <a:gd name="T29" fmla="*/ 111 h 326"/>
                <a:gd name="T30" fmla="*/ 111 w 294"/>
                <a:gd name="T31" fmla="*/ 70 h 326"/>
                <a:gd name="T32" fmla="*/ 122 w 294"/>
                <a:gd name="T33" fmla="*/ 40 h 326"/>
                <a:gd name="T34" fmla="*/ 147 w 294"/>
                <a:gd name="T35" fmla="*/ 4 h 326"/>
                <a:gd name="T36" fmla="*/ 146 w 294"/>
                <a:gd name="T37" fmla="*/ 48 h 326"/>
                <a:gd name="T38" fmla="*/ 140 w 294"/>
                <a:gd name="T39" fmla="*/ 78 h 326"/>
                <a:gd name="T40" fmla="*/ 134 w 294"/>
                <a:gd name="T41" fmla="*/ 113 h 326"/>
                <a:gd name="T42" fmla="*/ 144 w 294"/>
                <a:gd name="T43" fmla="*/ 122 h 326"/>
                <a:gd name="T44" fmla="*/ 172 w 294"/>
                <a:gd name="T45" fmla="*/ 85 h 326"/>
                <a:gd name="T46" fmla="*/ 186 w 294"/>
                <a:gd name="T47" fmla="*/ 68 h 326"/>
                <a:gd name="T48" fmla="*/ 198 w 294"/>
                <a:gd name="T49" fmla="*/ 56 h 326"/>
                <a:gd name="T50" fmla="*/ 234 w 294"/>
                <a:gd name="T51" fmla="*/ 31 h 326"/>
                <a:gd name="T52" fmla="*/ 217 w 294"/>
                <a:gd name="T53" fmla="*/ 72 h 326"/>
                <a:gd name="T54" fmla="*/ 195 w 294"/>
                <a:gd name="T55" fmla="*/ 104 h 326"/>
                <a:gd name="T56" fmla="*/ 169 w 294"/>
                <a:gd name="T57" fmla="*/ 139 h 326"/>
                <a:gd name="T58" fmla="*/ 179 w 294"/>
                <a:gd name="T59" fmla="*/ 140 h 326"/>
                <a:gd name="T60" fmla="*/ 201 w 294"/>
                <a:gd name="T61" fmla="*/ 119 h 326"/>
                <a:gd name="T62" fmla="*/ 230 w 294"/>
                <a:gd name="T63" fmla="*/ 95 h 326"/>
                <a:gd name="T64" fmla="*/ 269 w 294"/>
                <a:gd name="T65" fmla="*/ 69 h 326"/>
                <a:gd name="T66" fmla="*/ 249 w 294"/>
                <a:gd name="T67" fmla="*/ 111 h 326"/>
                <a:gd name="T68" fmla="*/ 223 w 294"/>
                <a:gd name="T69" fmla="*/ 137 h 326"/>
                <a:gd name="T70" fmla="*/ 193 w 294"/>
                <a:gd name="T71" fmla="*/ 168 h 326"/>
                <a:gd name="T72" fmla="*/ 203 w 294"/>
                <a:gd name="T73" fmla="*/ 172 h 326"/>
                <a:gd name="T74" fmla="*/ 224 w 294"/>
                <a:gd name="T75" fmla="*/ 164 h 326"/>
                <a:gd name="T76" fmla="*/ 247 w 294"/>
                <a:gd name="T77" fmla="*/ 154 h 326"/>
                <a:gd name="T78" fmla="*/ 288 w 294"/>
                <a:gd name="T79" fmla="*/ 143 h 326"/>
                <a:gd name="T80" fmla="*/ 258 w 294"/>
                <a:gd name="T81" fmla="*/ 174 h 326"/>
                <a:gd name="T82" fmla="*/ 231 w 294"/>
                <a:gd name="T83" fmla="*/ 189 h 326"/>
                <a:gd name="T84" fmla="*/ 206 w 294"/>
                <a:gd name="T85" fmla="*/ 204 h 326"/>
                <a:gd name="T86" fmla="*/ 191 w 294"/>
                <a:gd name="T87" fmla="*/ 220 h 326"/>
                <a:gd name="T88" fmla="*/ 165 w 294"/>
                <a:gd name="T89" fmla="*/ 264 h 326"/>
                <a:gd name="T90" fmla="*/ 162 w 294"/>
                <a:gd name="T91" fmla="*/ 271 h 326"/>
                <a:gd name="T92" fmla="*/ 177 w 294"/>
                <a:gd name="T93" fmla="*/ 322 h 326"/>
                <a:gd name="T94" fmla="*/ 130 w 294"/>
                <a:gd name="T95" fmla="*/ 324 h 326"/>
                <a:gd name="T96" fmla="*/ 88 w 294"/>
                <a:gd name="T97" fmla="*/ 31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326">
                  <a:moveTo>
                    <a:pt x="88" y="315"/>
                  </a:moveTo>
                  <a:cubicBezTo>
                    <a:pt x="84" y="303"/>
                    <a:pt x="64" y="271"/>
                    <a:pt x="62" y="260"/>
                  </a:cubicBezTo>
                  <a:cubicBezTo>
                    <a:pt x="62" y="260"/>
                    <a:pt x="53" y="245"/>
                    <a:pt x="51" y="238"/>
                  </a:cubicBezTo>
                  <a:cubicBezTo>
                    <a:pt x="47" y="222"/>
                    <a:pt x="38" y="202"/>
                    <a:pt x="36" y="195"/>
                  </a:cubicBezTo>
                  <a:cubicBezTo>
                    <a:pt x="33" y="186"/>
                    <a:pt x="34" y="186"/>
                    <a:pt x="32" y="177"/>
                  </a:cubicBezTo>
                  <a:cubicBezTo>
                    <a:pt x="30" y="168"/>
                    <a:pt x="29" y="164"/>
                    <a:pt x="26" y="152"/>
                  </a:cubicBezTo>
                  <a:cubicBezTo>
                    <a:pt x="24" y="146"/>
                    <a:pt x="22" y="138"/>
                    <a:pt x="19" y="131"/>
                  </a:cubicBezTo>
                  <a:cubicBezTo>
                    <a:pt x="18" y="125"/>
                    <a:pt x="16" y="121"/>
                    <a:pt x="13" y="117"/>
                  </a:cubicBezTo>
                  <a:cubicBezTo>
                    <a:pt x="8" y="109"/>
                    <a:pt x="0" y="101"/>
                    <a:pt x="6" y="96"/>
                  </a:cubicBezTo>
                  <a:cubicBezTo>
                    <a:pt x="12" y="92"/>
                    <a:pt x="23" y="97"/>
                    <a:pt x="28" y="102"/>
                  </a:cubicBezTo>
                  <a:cubicBezTo>
                    <a:pt x="35" y="108"/>
                    <a:pt x="42" y="112"/>
                    <a:pt x="48" y="129"/>
                  </a:cubicBezTo>
                  <a:cubicBezTo>
                    <a:pt x="52" y="137"/>
                    <a:pt x="55" y="146"/>
                    <a:pt x="58" y="154"/>
                  </a:cubicBezTo>
                  <a:cubicBezTo>
                    <a:pt x="58" y="154"/>
                    <a:pt x="63" y="168"/>
                    <a:pt x="72" y="165"/>
                  </a:cubicBezTo>
                  <a:cubicBezTo>
                    <a:pt x="78" y="164"/>
                    <a:pt x="85" y="149"/>
                    <a:pt x="89" y="139"/>
                  </a:cubicBezTo>
                  <a:cubicBezTo>
                    <a:pt x="94" y="128"/>
                    <a:pt x="96" y="120"/>
                    <a:pt x="99" y="111"/>
                  </a:cubicBezTo>
                  <a:cubicBezTo>
                    <a:pt x="103" y="97"/>
                    <a:pt x="106" y="85"/>
                    <a:pt x="111" y="70"/>
                  </a:cubicBezTo>
                  <a:cubicBezTo>
                    <a:pt x="114" y="57"/>
                    <a:pt x="120" y="48"/>
                    <a:pt x="122" y="40"/>
                  </a:cubicBezTo>
                  <a:cubicBezTo>
                    <a:pt x="129" y="20"/>
                    <a:pt x="133" y="0"/>
                    <a:pt x="147" y="4"/>
                  </a:cubicBezTo>
                  <a:cubicBezTo>
                    <a:pt x="150" y="5"/>
                    <a:pt x="161" y="6"/>
                    <a:pt x="146" y="48"/>
                  </a:cubicBezTo>
                  <a:cubicBezTo>
                    <a:pt x="145" y="56"/>
                    <a:pt x="142" y="66"/>
                    <a:pt x="140" y="78"/>
                  </a:cubicBezTo>
                  <a:cubicBezTo>
                    <a:pt x="138" y="91"/>
                    <a:pt x="133" y="102"/>
                    <a:pt x="134" y="113"/>
                  </a:cubicBezTo>
                  <a:cubicBezTo>
                    <a:pt x="134" y="118"/>
                    <a:pt x="139" y="123"/>
                    <a:pt x="144" y="122"/>
                  </a:cubicBezTo>
                  <a:cubicBezTo>
                    <a:pt x="147" y="122"/>
                    <a:pt x="161" y="96"/>
                    <a:pt x="172" y="85"/>
                  </a:cubicBezTo>
                  <a:cubicBezTo>
                    <a:pt x="180" y="77"/>
                    <a:pt x="178" y="77"/>
                    <a:pt x="186" y="68"/>
                  </a:cubicBezTo>
                  <a:cubicBezTo>
                    <a:pt x="188" y="65"/>
                    <a:pt x="194" y="59"/>
                    <a:pt x="198" y="56"/>
                  </a:cubicBezTo>
                  <a:cubicBezTo>
                    <a:pt x="210" y="42"/>
                    <a:pt x="220" y="21"/>
                    <a:pt x="234" y="31"/>
                  </a:cubicBezTo>
                  <a:cubicBezTo>
                    <a:pt x="250" y="42"/>
                    <a:pt x="226" y="60"/>
                    <a:pt x="217" y="72"/>
                  </a:cubicBezTo>
                  <a:cubicBezTo>
                    <a:pt x="208" y="84"/>
                    <a:pt x="202" y="96"/>
                    <a:pt x="195" y="104"/>
                  </a:cubicBezTo>
                  <a:cubicBezTo>
                    <a:pt x="188" y="112"/>
                    <a:pt x="184" y="119"/>
                    <a:pt x="169" y="139"/>
                  </a:cubicBezTo>
                  <a:cubicBezTo>
                    <a:pt x="171" y="139"/>
                    <a:pt x="168" y="142"/>
                    <a:pt x="179" y="140"/>
                  </a:cubicBezTo>
                  <a:cubicBezTo>
                    <a:pt x="179" y="140"/>
                    <a:pt x="189" y="130"/>
                    <a:pt x="201" y="119"/>
                  </a:cubicBezTo>
                  <a:cubicBezTo>
                    <a:pt x="210" y="112"/>
                    <a:pt x="221" y="102"/>
                    <a:pt x="230" y="95"/>
                  </a:cubicBezTo>
                  <a:cubicBezTo>
                    <a:pt x="247" y="80"/>
                    <a:pt x="257" y="59"/>
                    <a:pt x="269" y="69"/>
                  </a:cubicBezTo>
                  <a:cubicBezTo>
                    <a:pt x="283" y="81"/>
                    <a:pt x="258" y="99"/>
                    <a:pt x="249" y="111"/>
                  </a:cubicBezTo>
                  <a:cubicBezTo>
                    <a:pt x="234" y="128"/>
                    <a:pt x="233" y="128"/>
                    <a:pt x="223" y="137"/>
                  </a:cubicBezTo>
                  <a:cubicBezTo>
                    <a:pt x="215" y="146"/>
                    <a:pt x="202" y="156"/>
                    <a:pt x="193" y="168"/>
                  </a:cubicBezTo>
                  <a:cubicBezTo>
                    <a:pt x="195" y="170"/>
                    <a:pt x="199" y="172"/>
                    <a:pt x="203" y="172"/>
                  </a:cubicBezTo>
                  <a:cubicBezTo>
                    <a:pt x="208" y="170"/>
                    <a:pt x="220" y="165"/>
                    <a:pt x="224" y="164"/>
                  </a:cubicBezTo>
                  <a:cubicBezTo>
                    <a:pt x="230" y="161"/>
                    <a:pt x="239" y="157"/>
                    <a:pt x="247" y="154"/>
                  </a:cubicBezTo>
                  <a:cubicBezTo>
                    <a:pt x="254" y="151"/>
                    <a:pt x="280" y="129"/>
                    <a:pt x="288" y="143"/>
                  </a:cubicBezTo>
                  <a:cubicBezTo>
                    <a:pt x="294" y="153"/>
                    <a:pt x="272" y="167"/>
                    <a:pt x="258" y="174"/>
                  </a:cubicBezTo>
                  <a:cubicBezTo>
                    <a:pt x="249" y="179"/>
                    <a:pt x="241" y="185"/>
                    <a:pt x="231" y="189"/>
                  </a:cubicBezTo>
                  <a:cubicBezTo>
                    <a:pt x="224" y="193"/>
                    <a:pt x="215" y="197"/>
                    <a:pt x="206" y="204"/>
                  </a:cubicBezTo>
                  <a:cubicBezTo>
                    <a:pt x="201" y="209"/>
                    <a:pt x="195" y="215"/>
                    <a:pt x="191" y="220"/>
                  </a:cubicBezTo>
                  <a:cubicBezTo>
                    <a:pt x="183" y="234"/>
                    <a:pt x="175" y="249"/>
                    <a:pt x="165" y="264"/>
                  </a:cubicBezTo>
                  <a:cubicBezTo>
                    <a:pt x="163" y="267"/>
                    <a:pt x="163" y="268"/>
                    <a:pt x="162" y="271"/>
                  </a:cubicBezTo>
                  <a:cubicBezTo>
                    <a:pt x="160" y="277"/>
                    <a:pt x="176" y="318"/>
                    <a:pt x="177" y="322"/>
                  </a:cubicBezTo>
                  <a:cubicBezTo>
                    <a:pt x="177" y="322"/>
                    <a:pt x="154" y="326"/>
                    <a:pt x="130" y="324"/>
                  </a:cubicBezTo>
                  <a:cubicBezTo>
                    <a:pt x="113" y="323"/>
                    <a:pt x="89" y="316"/>
                    <a:pt x="88" y="3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4" name="Freeform 179">
              <a:extLst>
                <a:ext uri="{FF2B5EF4-FFF2-40B4-BE49-F238E27FC236}">
                  <a16:creationId xmlns:a16="http://schemas.microsoft.com/office/drawing/2014/main" id="{0C4FD11B-F8E8-48ED-8CAB-189E2CB0CCA9}"/>
                </a:ext>
              </a:extLst>
            </p:cNvPr>
            <p:cNvSpPr>
              <a:spLocks/>
            </p:cNvSpPr>
            <p:nvPr/>
          </p:nvSpPr>
          <p:spPr bwMode="auto">
            <a:xfrm>
              <a:off x="-1900" y="-2622"/>
              <a:ext cx="509" cy="508"/>
            </a:xfrm>
            <a:custGeom>
              <a:avLst/>
              <a:gdLst>
                <a:gd name="T0" fmla="*/ 167 w 215"/>
                <a:gd name="T1" fmla="*/ 182 h 215"/>
                <a:gd name="T2" fmla="*/ 33 w 215"/>
                <a:gd name="T3" fmla="*/ 167 h 215"/>
                <a:gd name="T4" fmla="*/ 48 w 215"/>
                <a:gd name="T5" fmla="*/ 33 h 215"/>
                <a:gd name="T6" fmla="*/ 182 w 215"/>
                <a:gd name="T7" fmla="*/ 48 h 215"/>
                <a:gd name="T8" fmla="*/ 167 w 215"/>
                <a:gd name="T9" fmla="*/ 182 h 215"/>
              </a:gdLst>
              <a:ahLst/>
              <a:cxnLst>
                <a:cxn ang="0">
                  <a:pos x="T0" y="T1"/>
                </a:cxn>
                <a:cxn ang="0">
                  <a:pos x="T2" y="T3"/>
                </a:cxn>
                <a:cxn ang="0">
                  <a:pos x="T4" y="T5"/>
                </a:cxn>
                <a:cxn ang="0">
                  <a:pos x="T6" y="T7"/>
                </a:cxn>
                <a:cxn ang="0">
                  <a:pos x="T8" y="T9"/>
                </a:cxn>
              </a:cxnLst>
              <a:rect l="0" t="0" r="r" b="b"/>
              <a:pathLst>
                <a:path w="215" h="215">
                  <a:moveTo>
                    <a:pt x="167" y="182"/>
                  </a:moveTo>
                  <a:cubicBezTo>
                    <a:pt x="126" y="215"/>
                    <a:pt x="66" y="208"/>
                    <a:pt x="33" y="167"/>
                  </a:cubicBezTo>
                  <a:cubicBezTo>
                    <a:pt x="0" y="126"/>
                    <a:pt x="7" y="66"/>
                    <a:pt x="48" y="33"/>
                  </a:cubicBezTo>
                  <a:cubicBezTo>
                    <a:pt x="89" y="0"/>
                    <a:pt x="149" y="7"/>
                    <a:pt x="182" y="48"/>
                  </a:cubicBezTo>
                  <a:cubicBezTo>
                    <a:pt x="215" y="89"/>
                    <a:pt x="208" y="149"/>
                    <a:pt x="167" y="182"/>
                  </a:cubicBezTo>
                  <a:close/>
                </a:path>
              </a:pathLst>
            </a:custGeom>
            <a:solidFill>
              <a:srgbClr val="FF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5" name="Freeform 180">
              <a:extLst>
                <a:ext uri="{FF2B5EF4-FFF2-40B4-BE49-F238E27FC236}">
                  <a16:creationId xmlns:a16="http://schemas.microsoft.com/office/drawing/2014/main" id="{77581FFA-3C1C-45C7-8827-E66A77E3EEEC}"/>
                </a:ext>
              </a:extLst>
            </p:cNvPr>
            <p:cNvSpPr>
              <a:spLocks/>
            </p:cNvSpPr>
            <p:nvPr/>
          </p:nvSpPr>
          <p:spPr bwMode="auto">
            <a:xfrm>
              <a:off x="-1836" y="-2556"/>
              <a:ext cx="416" cy="388"/>
            </a:xfrm>
            <a:custGeom>
              <a:avLst/>
              <a:gdLst>
                <a:gd name="T0" fmla="*/ 175 w 176"/>
                <a:gd name="T1" fmla="*/ 87 h 164"/>
                <a:gd name="T2" fmla="*/ 150 w 176"/>
                <a:gd name="T3" fmla="*/ 109 h 164"/>
                <a:gd name="T4" fmla="*/ 140 w 176"/>
                <a:gd name="T5" fmla="*/ 118 h 164"/>
                <a:gd name="T6" fmla="*/ 119 w 176"/>
                <a:gd name="T7" fmla="*/ 132 h 164"/>
                <a:gd name="T8" fmla="*/ 110 w 176"/>
                <a:gd name="T9" fmla="*/ 137 h 164"/>
                <a:gd name="T10" fmla="*/ 98 w 176"/>
                <a:gd name="T11" fmla="*/ 143 h 164"/>
                <a:gd name="T12" fmla="*/ 87 w 176"/>
                <a:gd name="T13" fmla="*/ 150 h 164"/>
                <a:gd name="T14" fmla="*/ 81 w 176"/>
                <a:gd name="T15" fmla="*/ 155 h 164"/>
                <a:gd name="T16" fmla="*/ 71 w 176"/>
                <a:gd name="T17" fmla="*/ 162 h 164"/>
                <a:gd name="T18" fmla="*/ 71 w 176"/>
                <a:gd name="T19" fmla="*/ 149 h 164"/>
                <a:gd name="T20" fmla="*/ 82 w 176"/>
                <a:gd name="T21" fmla="*/ 135 h 164"/>
                <a:gd name="T22" fmla="*/ 94 w 176"/>
                <a:gd name="T23" fmla="*/ 126 h 164"/>
                <a:gd name="T24" fmla="*/ 98 w 176"/>
                <a:gd name="T25" fmla="*/ 117 h 164"/>
                <a:gd name="T26" fmla="*/ 82 w 176"/>
                <a:gd name="T27" fmla="*/ 111 h 164"/>
                <a:gd name="T28" fmla="*/ 65 w 176"/>
                <a:gd name="T29" fmla="*/ 110 h 164"/>
                <a:gd name="T30" fmla="*/ 42 w 176"/>
                <a:gd name="T31" fmla="*/ 110 h 164"/>
                <a:gd name="T32" fmla="*/ 25 w 176"/>
                <a:gd name="T33" fmla="*/ 108 h 164"/>
                <a:gd name="T34" fmla="*/ 2 w 176"/>
                <a:gd name="T35" fmla="*/ 100 h 164"/>
                <a:gd name="T36" fmla="*/ 25 w 176"/>
                <a:gd name="T37" fmla="*/ 94 h 164"/>
                <a:gd name="T38" fmla="*/ 42 w 176"/>
                <a:gd name="T39" fmla="*/ 93 h 164"/>
                <a:gd name="T40" fmla="*/ 62 w 176"/>
                <a:gd name="T41" fmla="*/ 91 h 164"/>
                <a:gd name="T42" fmla="*/ 65 w 176"/>
                <a:gd name="T43" fmla="*/ 85 h 164"/>
                <a:gd name="T44" fmla="*/ 41 w 176"/>
                <a:gd name="T45" fmla="*/ 75 h 164"/>
                <a:gd name="T46" fmla="*/ 30 w 176"/>
                <a:gd name="T47" fmla="*/ 70 h 164"/>
                <a:gd name="T48" fmla="*/ 22 w 176"/>
                <a:gd name="T49" fmla="*/ 66 h 164"/>
                <a:gd name="T50" fmla="*/ 4 w 176"/>
                <a:gd name="T51" fmla="*/ 49 h 164"/>
                <a:gd name="T52" fmla="*/ 28 w 176"/>
                <a:gd name="T53" fmla="*/ 53 h 164"/>
                <a:gd name="T54" fmla="*/ 49 w 176"/>
                <a:gd name="T55" fmla="*/ 60 h 164"/>
                <a:gd name="T56" fmla="*/ 70 w 176"/>
                <a:gd name="T57" fmla="*/ 69 h 164"/>
                <a:gd name="T58" fmla="*/ 70 w 176"/>
                <a:gd name="T59" fmla="*/ 63 h 164"/>
                <a:gd name="T60" fmla="*/ 55 w 176"/>
                <a:gd name="T61" fmla="*/ 55 h 164"/>
                <a:gd name="T62" fmla="*/ 39 w 176"/>
                <a:gd name="T63" fmla="*/ 43 h 164"/>
                <a:gd name="T64" fmla="*/ 19 w 176"/>
                <a:gd name="T65" fmla="*/ 25 h 164"/>
                <a:gd name="T66" fmla="*/ 44 w 176"/>
                <a:gd name="T67" fmla="*/ 31 h 164"/>
                <a:gd name="T68" fmla="*/ 62 w 176"/>
                <a:gd name="T69" fmla="*/ 40 h 164"/>
                <a:gd name="T70" fmla="*/ 82 w 176"/>
                <a:gd name="T71" fmla="*/ 52 h 164"/>
                <a:gd name="T72" fmla="*/ 83 w 176"/>
                <a:gd name="T73" fmla="*/ 46 h 164"/>
                <a:gd name="T74" fmla="*/ 76 w 176"/>
                <a:gd name="T75" fmla="*/ 36 h 164"/>
                <a:gd name="T76" fmla="*/ 67 w 176"/>
                <a:gd name="T77" fmla="*/ 25 h 164"/>
                <a:gd name="T78" fmla="*/ 56 w 176"/>
                <a:gd name="T79" fmla="*/ 5 h 164"/>
                <a:gd name="T80" fmla="*/ 77 w 176"/>
                <a:gd name="T81" fmla="*/ 17 h 164"/>
                <a:gd name="T82" fmla="*/ 88 w 176"/>
                <a:gd name="T83" fmla="*/ 29 h 164"/>
                <a:gd name="T84" fmla="*/ 100 w 176"/>
                <a:gd name="T85" fmla="*/ 40 h 164"/>
                <a:gd name="T86" fmla="*/ 111 w 176"/>
                <a:gd name="T87" fmla="*/ 46 h 164"/>
                <a:gd name="T88" fmla="*/ 138 w 176"/>
                <a:gd name="T89" fmla="*/ 54 h 164"/>
                <a:gd name="T90" fmla="*/ 142 w 176"/>
                <a:gd name="T91" fmla="*/ 54 h 164"/>
                <a:gd name="T92" fmla="*/ 167 w 176"/>
                <a:gd name="T93" fmla="*/ 39 h 164"/>
                <a:gd name="T94" fmla="*/ 175 w 176"/>
                <a:gd name="T95" fmla="*/ 64 h 164"/>
                <a:gd name="T96" fmla="*/ 175 w 176"/>
                <a:gd name="T97" fmla="*/ 8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4">
                  <a:moveTo>
                    <a:pt x="175" y="87"/>
                  </a:moveTo>
                  <a:cubicBezTo>
                    <a:pt x="170" y="91"/>
                    <a:pt x="156" y="106"/>
                    <a:pt x="150" y="109"/>
                  </a:cubicBezTo>
                  <a:cubicBezTo>
                    <a:pt x="150" y="109"/>
                    <a:pt x="144" y="116"/>
                    <a:pt x="140" y="118"/>
                  </a:cubicBezTo>
                  <a:cubicBezTo>
                    <a:pt x="132" y="122"/>
                    <a:pt x="123" y="130"/>
                    <a:pt x="119" y="132"/>
                  </a:cubicBezTo>
                  <a:cubicBezTo>
                    <a:pt x="115" y="135"/>
                    <a:pt x="115" y="134"/>
                    <a:pt x="110" y="137"/>
                  </a:cubicBezTo>
                  <a:cubicBezTo>
                    <a:pt x="106" y="139"/>
                    <a:pt x="103" y="140"/>
                    <a:pt x="98" y="143"/>
                  </a:cubicBezTo>
                  <a:cubicBezTo>
                    <a:pt x="95" y="145"/>
                    <a:pt x="91" y="148"/>
                    <a:pt x="87" y="150"/>
                  </a:cubicBezTo>
                  <a:cubicBezTo>
                    <a:pt x="85" y="151"/>
                    <a:pt x="83" y="153"/>
                    <a:pt x="81" y="155"/>
                  </a:cubicBezTo>
                  <a:cubicBezTo>
                    <a:pt x="77" y="159"/>
                    <a:pt x="74" y="164"/>
                    <a:pt x="71" y="162"/>
                  </a:cubicBezTo>
                  <a:cubicBezTo>
                    <a:pt x="68" y="159"/>
                    <a:pt x="69" y="153"/>
                    <a:pt x="71" y="149"/>
                  </a:cubicBezTo>
                  <a:cubicBezTo>
                    <a:pt x="73" y="144"/>
                    <a:pt x="74" y="140"/>
                    <a:pt x="82" y="135"/>
                  </a:cubicBezTo>
                  <a:cubicBezTo>
                    <a:pt x="86" y="132"/>
                    <a:pt x="90" y="129"/>
                    <a:pt x="94" y="126"/>
                  </a:cubicBezTo>
                  <a:cubicBezTo>
                    <a:pt x="94" y="126"/>
                    <a:pt x="101" y="122"/>
                    <a:pt x="98" y="117"/>
                  </a:cubicBezTo>
                  <a:cubicBezTo>
                    <a:pt x="97" y="114"/>
                    <a:pt x="88" y="112"/>
                    <a:pt x="82" y="111"/>
                  </a:cubicBezTo>
                  <a:cubicBezTo>
                    <a:pt x="76" y="111"/>
                    <a:pt x="71" y="110"/>
                    <a:pt x="65" y="110"/>
                  </a:cubicBezTo>
                  <a:cubicBezTo>
                    <a:pt x="58" y="110"/>
                    <a:pt x="51" y="110"/>
                    <a:pt x="42" y="110"/>
                  </a:cubicBezTo>
                  <a:cubicBezTo>
                    <a:pt x="35" y="110"/>
                    <a:pt x="29" y="108"/>
                    <a:pt x="25" y="108"/>
                  </a:cubicBezTo>
                  <a:cubicBezTo>
                    <a:pt x="13" y="107"/>
                    <a:pt x="2" y="108"/>
                    <a:pt x="2" y="100"/>
                  </a:cubicBezTo>
                  <a:cubicBezTo>
                    <a:pt x="2" y="98"/>
                    <a:pt x="1" y="92"/>
                    <a:pt x="25" y="94"/>
                  </a:cubicBezTo>
                  <a:cubicBezTo>
                    <a:pt x="30" y="93"/>
                    <a:pt x="36" y="94"/>
                    <a:pt x="42" y="93"/>
                  </a:cubicBezTo>
                  <a:cubicBezTo>
                    <a:pt x="49" y="92"/>
                    <a:pt x="56" y="93"/>
                    <a:pt x="62" y="91"/>
                  </a:cubicBezTo>
                  <a:cubicBezTo>
                    <a:pt x="64" y="90"/>
                    <a:pt x="67" y="87"/>
                    <a:pt x="65" y="85"/>
                  </a:cubicBezTo>
                  <a:cubicBezTo>
                    <a:pt x="64" y="83"/>
                    <a:pt x="49" y="79"/>
                    <a:pt x="41" y="75"/>
                  </a:cubicBezTo>
                  <a:cubicBezTo>
                    <a:pt x="36" y="72"/>
                    <a:pt x="37" y="73"/>
                    <a:pt x="30" y="70"/>
                  </a:cubicBezTo>
                  <a:cubicBezTo>
                    <a:pt x="29" y="69"/>
                    <a:pt x="24" y="67"/>
                    <a:pt x="22" y="66"/>
                  </a:cubicBezTo>
                  <a:cubicBezTo>
                    <a:pt x="14" y="61"/>
                    <a:pt x="0" y="58"/>
                    <a:pt x="4" y="49"/>
                  </a:cubicBezTo>
                  <a:cubicBezTo>
                    <a:pt x="7" y="40"/>
                    <a:pt x="21" y="50"/>
                    <a:pt x="28" y="53"/>
                  </a:cubicBezTo>
                  <a:cubicBezTo>
                    <a:pt x="36" y="56"/>
                    <a:pt x="43" y="57"/>
                    <a:pt x="49" y="60"/>
                  </a:cubicBezTo>
                  <a:cubicBezTo>
                    <a:pt x="54" y="62"/>
                    <a:pt x="58" y="64"/>
                    <a:pt x="70" y="69"/>
                  </a:cubicBezTo>
                  <a:cubicBezTo>
                    <a:pt x="70" y="68"/>
                    <a:pt x="72" y="69"/>
                    <a:pt x="70" y="63"/>
                  </a:cubicBezTo>
                  <a:cubicBezTo>
                    <a:pt x="70" y="63"/>
                    <a:pt x="63" y="60"/>
                    <a:pt x="55" y="55"/>
                  </a:cubicBezTo>
                  <a:cubicBezTo>
                    <a:pt x="50" y="51"/>
                    <a:pt x="44" y="46"/>
                    <a:pt x="39" y="43"/>
                  </a:cubicBezTo>
                  <a:cubicBezTo>
                    <a:pt x="28" y="36"/>
                    <a:pt x="16" y="34"/>
                    <a:pt x="19" y="25"/>
                  </a:cubicBezTo>
                  <a:cubicBezTo>
                    <a:pt x="24" y="16"/>
                    <a:pt x="37" y="27"/>
                    <a:pt x="44" y="31"/>
                  </a:cubicBezTo>
                  <a:cubicBezTo>
                    <a:pt x="56" y="36"/>
                    <a:pt x="56" y="37"/>
                    <a:pt x="62" y="40"/>
                  </a:cubicBezTo>
                  <a:cubicBezTo>
                    <a:pt x="68" y="44"/>
                    <a:pt x="75" y="49"/>
                    <a:pt x="82" y="52"/>
                  </a:cubicBezTo>
                  <a:cubicBezTo>
                    <a:pt x="84" y="51"/>
                    <a:pt x="84" y="48"/>
                    <a:pt x="83" y="46"/>
                  </a:cubicBezTo>
                  <a:cubicBezTo>
                    <a:pt x="82" y="44"/>
                    <a:pt x="77" y="38"/>
                    <a:pt x="76" y="36"/>
                  </a:cubicBezTo>
                  <a:cubicBezTo>
                    <a:pt x="74" y="34"/>
                    <a:pt x="70" y="29"/>
                    <a:pt x="67" y="25"/>
                  </a:cubicBezTo>
                  <a:cubicBezTo>
                    <a:pt x="65" y="22"/>
                    <a:pt x="49" y="11"/>
                    <a:pt x="56" y="5"/>
                  </a:cubicBezTo>
                  <a:cubicBezTo>
                    <a:pt x="61" y="0"/>
                    <a:pt x="71" y="10"/>
                    <a:pt x="77" y="17"/>
                  </a:cubicBezTo>
                  <a:cubicBezTo>
                    <a:pt x="81" y="21"/>
                    <a:pt x="85" y="24"/>
                    <a:pt x="88" y="29"/>
                  </a:cubicBezTo>
                  <a:cubicBezTo>
                    <a:pt x="92" y="32"/>
                    <a:pt x="95" y="36"/>
                    <a:pt x="100" y="40"/>
                  </a:cubicBezTo>
                  <a:cubicBezTo>
                    <a:pt x="103" y="42"/>
                    <a:pt x="108" y="45"/>
                    <a:pt x="111" y="46"/>
                  </a:cubicBezTo>
                  <a:cubicBezTo>
                    <a:pt x="119" y="48"/>
                    <a:pt x="128" y="50"/>
                    <a:pt x="138" y="54"/>
                  </a:cubicBezTo>
                  <a:cubicBezTo>
                    <a:pt x="140" y="54"/>
                    <a:pt x="140" y="54"/>
                    <a:pt x="142" y="54"/>
                  </a:cubicBezTo>
                  <a:cubicBezTo>
                    <a:pt x="145" y="54"/>
                    <a:pt x="165" y="40"/>
                    <a:pt x="167" y="39"/>
                  </a:cubicBezTo>
                  <a:cubicBezTo>
                    <a:pt x="167" y="39"/>
                    <a:pt x="172" y="50"/>
                    <a:pt x="175" y="64"/>
                  </a:cubicBezTo>
                  <a:cubicBezTo>
                    <a:pt x="176" y="73"/>
                    <a:pt x="176" y="87"/>
                    <a:pt x="17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6" name="Freeform 181">
              <a:extLst>
                <a:ext uri="{FF2B5EF4-FFF2-40B4-BE49-F238E27FC236}">
                  <a16:creationId xmlns:a16="http://schemas.microsoft.com/office/drawing/2014/main" id="{977B957C-16A0-45BB-9F79-5FAA27BE90F6}"/>
                </a:ext>
              </a:extLst>
            </p:cNvPr>
            <p:cNvSpPr>
              <a:spLocks/>
            </p:cNvSpPr>
            <p:nvPr/>
          </p:nvSpPr>
          <p:spPr bwMode="auto">
            <a:xfrm>
              <a:off x="5194" y="4271"/>
              <a:ext cx="362" cy="359"/>
            </a:xfrm>
            <a:custGeom>
              <a:avLst/>
              <a:gdLst>
                <a:gd name="T0" fmla="*/ 109 w 153"/>
                <a:gd name="T1" fmla="*/ 18 h 152"/>
                <a:gd name="T2" fmla="*/ 135 w 153"/>
                <a:gd name="T3" fmla="*/ 109 h 152"/>
                <a:gd name="T4" fmla="*/ 44 w 153"/>
                <a:gd name="T5" fmla="*/ 134 h 152"/>
                <a:gd name="T6" fmla="*/ 18 w 153"/>
                <a:gd name="T7" fmla="*/ 43 h 152"/>
                <a:gd name="T8" fmla="*/ 109 w 153"/>
                <a:gd name="T9" fmla="*/ 18 h 152"/>
              </a:gdLst>
              <a:ahLst/>
              <a:cxnLst>
                <a:cxn ang="0">
                  <a:pos x="T0" y="T1"/>
                </a:cxn>
                <a:cxn ang="0">
                  <a:pos x="T2" y="T3"/>
                </a:cxn>
                <a:cxn ang="0">
                  <a:pos x="T4" y="T5"/>
                </a:cxn>
                <a:cxn ang="0">
                  <a:pos x="T6" y="T7"/>
                </a:cxn>
                <a:cxn ang="0">
                  <a:pos x="T8" y="T9"/>
                </a:cxn>
              </a:cxnLst>
              <a:rect l="0" t="0" r="r" b="b"/>
              <a:pathLst>
                <a:path w="153" h="152">
                  <a:moveTo>
                    <a:pt x="109" y="18"/>
                  </a:moveTo>
                  <a:cubicBezTo>
                    <a:pt x="142" y="36"/>
                    <a:pt x="153" y="76"/>
                    <a:pt x="135" y="109"/>
                  </a:cubicBezTo>
                  <a:cubicBezTo>
                    <a:pt x="117" y="141"/>
                    <a:pt x="76" y="152"/>
                    <a:pt x="44" y="134"/>
                  </a:cubicBezTo>
                  <a:cubicBezTo>
                    <a:pt x="12" y="116"/>
                    <a:pt x="0" y="76"/>
                    <a:pt x="18" y="43"/>
                  </a:cubicBezTo>
                  <a:cubicBezTo>
                    <a:pt x="36" y="11"/>
                    <a:pt x="77" y="0"/>
                    <a:pt x="109" y="18"/>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7" name="Freeform 182">
              <a:extLst>
                <a:ext uri="{FF2B5EF4-FFF2-40B4-BE49-F238E27FC236}">
                  <a16:creationId xmlns:a16="http://schemas.microsoft.com/office/drawing/2014/main" id="{49297527-BDB6-4393-8719-6FF5B7A28BC3}"/>
                </a:ext>
              </a:extLst>
            </p:cNvPr>
            <p:cNvSpPr>
              <a:spLocks/>
            </p:cNvSpPr>
            <p:nvPr/>
          </p:nvSpPr>
          <p:spPr bwMode="auto">
            <a:xfrm>
              <a:off x="5258" y="4299"/>
              <a:ext cx="251" cy="289"/>
            </a:xfrm>
            <a:custGeom>
              <a:avLst/>
              <a:gdLst>
                <a:gd name="T0" fmla="*/ 30 w 106"/>
                <a:gd name="T1" fmla="*/ 0 h 122"/>
                <a:gd name="T2" fmla="*/ 50 w 106"/>
                <a:gd name="T3" fmla="*/ 11 h 122"/>
                <a:gd name="T4" fmla="*/ 59 w 106"/>
                <a:gd name="T5" fmla="*/ 15 h 122"/>
                <a:gd name="T6" fmla="*/ 74 w 106"/>
                <a:gd name="T7" fmla="*/ 25 h 122"/>
                <a:gd name="T8" fmla="*/ 79 w 106"/>
                <a:gd name="T9" fmla="*/ 30 h 122"/>
                <a:gd name="T10" fmla="*/ 87 w 106"/>
                <a:gd name="T11" fmla="*/ 36 h 122"/>
                <a:gd name="T12" fmla="*/ 94 w 106"/>
                <a:gd name="T13" fmla="*/ 41 h 122"/>
                <a:gd name="T14" fmla="*/ 99 w 106"/>
                <a:gd name="T15" fmla="*/ 44 h 122"/>
                <a:gd name="T16" fmla="*/ 106 w 106"/>
                <a:gd name="T17" fmla="*/ 49 h 122"/>
                <a:gd name="T18" fmla="*/ 97 w 106"/>
                <a:gd name="T19" fmla="*/ 52 h 122"/>
                <a:gd name="T20" fmla="*/ 85 w 106"/>
                <a:gd name="T21" fmla="*/ 48 h 122"/>
                <a:gd name="T22" fmla="*/ 76 w 106"/>
                <a:gd name="T23" fmla="*/ 43 h 122"/>
                <a:gd name="T24" fmla="*/ 69 w 106"/>
                <a:gd name="T25" fmla="*/ 43 h 122"/>
                <a:gd name="T26" fmla="*/ 70 w 106"/>
                <a:gd name="T27" fmla="*/ 55 h 122"/>
                <a:gd name="T28" fmla="*/ 74 w 106"/>
                <a:gd name="T29" fmla="*/ 66 h 122"/>
                <a:gd name="T30" fmla="*/ 79 w 106"/>
                <a:gd name="T31" fmla="*/ 81 h 122"/>
                <a:gd name="T32" fmla="*/ 83 w 106"/>
                <a:gd name="T33" fmla="*/ 93 h 122"/>
                <a:gd name="T34" fmla="*/ 83 w 106"/>
                <a:gd name="T35" fmla="*/ 110 h 122"/>
                <a:gd name="T36" fmla="*/ 74 w 106"/>
                <a:gd name="T37" fmla="*/ 96 h 122"/>
                <a:gd name="T38" fmla="*/ 69 w 106"/>
                <a:gd name="T39" fmla="*/ 85 h 122"/>
                <a:gd name="T40" fmla="*/ 62 w 106"/>
                <a:gd name="T41" fmla="*/ 73 h 122"/>
                <a:gd name="T42" fmla="*/ 57 w 106"/>
                <a:gd name="T43" fmla="*/ 72 h 122"/>
                <a:gd name="T44" fmla="*/ 57 w 106"/>
                <a:gd name="T45" fmla="*/ 91 h 122"/>
                <a:gd name="T46" fmla="*/ 57 w 106"/>
                <a:gd name="T47" fmla="*/ 99 h 122"/>
                <a:gd name="T48" fmla="*/ 56 w 106"/>
                <a:gd name="T49" fmla="*/ 106 h 122"/>
                <a:gd name="T50" fmla="*/ 50 w 106"/>
                <a:gd name="T51" fmla="*/ 122 h 122"/>
                <a:gd name="T52" fmla="*/ 46 w 106"/>
                <a:gd name="T53" fmla="*/ 105 h 122"/>
                <a:gd name="T54" fmla="*/ 46 w 106"/>
                <a:gd name="T55" fmla="*/ 90 h 122"/>
                <a:gd name="T56" fmla="*/ 45 w 106"/>
                <a:gd name="T57" fmla="*/ 73 h 122"/>
                <a:gd name="T58" fmla="*/ 42 w 106"/>
                <a:gd name="T59" fmla="*/ 75 h 122"/>
                <a:gd name="T60" fmla="*/ 40 w 106"/>
                <a:gd name="T61" fmla="*/ 87 h 122"/>
                <a:gd name="T62" fmla="*/ 37 w 106"/>
                <a:gd name="T63" fmla="*/ 101 h 122"/>
                <a:gd name="T64" fmla="*/ 31 w 106"/>
                <a:gd name="T65" fmla="*/ 118 h 122"/>
                <a:gd name="T66" fmla="*/ 28 w 106"/>
                <a:gd name="T67" fmla="*/ 100 h 122"/>
                <a:gd name="T68" fmla="*/ 29 w 106"/>
                <a:gd name="T69" fmla="*/ 86 h 122"/>
                <a:gd name="T70" fmla="*/ 31 w 106"/>
                <a:gd name="T71" fmla="*/ 70 h 122"/>
                <a:gd name="T72" fmla="*/ 27 w 106"/>
                <a:gd name="T73" fmla="*/ 71 h 122"/>
                <a:gd name="T74" fmla="*/ 23 w 106"/>
                <a:gd name="T75" fmla="*/ 78 h 122"/>
                <a:gd name="T76" fmla="*/ 18 w 106"/>
                <a:gd name="T77" fmla="*/ 87 h 122"/>
                <a:gd name="T78" fmla="*/ 8 w 106"/>
                <a:gd name="T79" fmla="*/ 100 h 122"/>
                <a:gd name="T80" fmla="*/ 10 w 106"/>
                <a:gd name="T81" fmla="*/ 83 h 122"/>
                <a:gd name="T82" fmla="*/ 15 w 106"/>
                <a:gd name="T83" fmla="*/ 72 h 122"/>
                <a:gd name="T84" fmla="*/ 19 w 106"/>
                <a:gd name="T85" fmla="*/ 62 h 122"/>
                <a:gd name="T86" fmla="*/ 20 w 106"/>
                <a:gd name="T87" fmla="*/ 53 h 122"/>
                <a:gd name="T88" fmla="*/ 18 w 106"/>
                <a:gd name="T89" fmla="*/ 34 h 122"/>
                <a:gd name="T90" fmla="*/ 17 w 106"/>
                <a:gd name="T91" fmla="*/ 31 h 122"/>
                <a:gd name="T92" fmla="*/ 1 w 106"/>
                <a:gd name="T93" fmla="*/ 19 h 122"/>
                <a:gd name="T94" fmla="*/ 14 w 106"/>
                <a:gd name="T95" fmla="*/ 7 h 122"/>
                <a:gd name="T96" fmla="*/ 30 w 106"/>
                <a:gd name="T9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22">
                  <a:moveTo>
                    <a:pt x="30" y="0"/>
                  </a:moveTo>
                  <a:cubicBezTo>
                    <a:pt x="34" y="3"/>
                    <a:pt x="47" y="8"/>
                    <a:pt x="50" y="11"/>
                  </a:cubicBezTo>
                  <a:cubicBezTo>
                    <a:pt x="50" y="11"/>
                    <a:pt x="57" y="13"/>
                    <a:pt x="59" y="15"/>
                  </a:cubicBezTo>
                  <a:cubicBezTo>
                    <a:pt x="64" y="19"/>
                    <a:pt x="71" y="23"/>
                    <a:pt x="74" y="25"/>
                  </a:cubicBezTo>
                  <a:cubicBezTo>
                    <a:pt x="77" y="27"/>
                    <a:pt x="76" y="27"/>
                    <a:pt x="79" y="30"/>
                  </a:cubicBezTo>
                  <a:cubicBezTo>
                    <a:pt x="81" y="32"/>
                    <a:pt x="83" y="33"/>
                    <a:pt x="87" y="36"/>
                  </a:cubicBezTo>
                  <a:cubicBezTo>
                    <a:pt x="89" y="38"/>
                    <a:pt x="91" y="39"/>
                    <a:pt x="94" y="41"/>
                  </a:cubicBezTo>
                  <a:cubicBezTo>
                    <a:pt x="95" y="42"/>
                    <a:pt x="97" y="43"/>
                    <a:pt x="99" y="44"/>
                  </a:cubicBezTo>
                  <a:cubicBezTo>
                    <a:pt x="102" y="45"/>
                    <a:pt x="106" y="46"/>
                    <a:pt x="106" y="49"/>
                  </a:cubicBezTo>
                  <a:cubicBezTo>
                    <a:pt x="105" y="51"/>
                    <a:pt x="100" y="52"/>
                    <a:pt x="97" y="52"/>
                  </a:cubicBezTo>
                  <a:cubicBezTo>
                    <a:pt x="94" y="52"/>
                    <a:pt x="91" y="52"/>
                    <a:pt x="85" y="48"/>
                  </a:cubicBezTo>
                  <a:cubicBezTo>
                    <a:pt x="82" y="47"/>
                    <a:pt x="79" y="45"/>
                    <a:pt x="76" y="43"/>
                  </a:cubicBezTo>
                  <a:cubicBezTo>
                    <a:pt x="76" y="43"/>
                    <a:pt x="72" y="40"/>
                    <a:pt x="69" y="43"/>
                  </a:cubicBezTo>
                  <a:cubicBezTo>
                    <a:pt x="68" y="44"/>
                    <a:pt x="69" y="51"/>
                    <a:pt x="70" y="55"/>
                  </a:cubicBezTo>
                  <a:cubicBezTo>
                    <a:pt x="71" y="59"/>
                    <a:pt x="72" y="62"/>
                    <a:pt x="74" y="66"/>
                  </a:cubicBezTo>
                  <a:cubicBezTo>
                    <a:pt x="75" y="71"/>
                    <a:pt x="78" y="75"/>
                    <a:pt x="79" y="81"/>
                  </a:cubicBezTo>
                  <a:cubicBezTo>
                    <a:pt x="82" y="86"/>
                    <a:pt x="82" y="90"/>
                    <a:pt x="83" y="93"/>
                  </a:cubicBezTo>
                  <a:cubicBezTo>
                    <a:pt x="86" y="101"/>
                    <a:pt x="89" y="108"/>
                    <a:pt x="83" y="110"/>
                  </a:cubicBezTo>
                  <a:cubicBezTo>
                    <a:pt x="82" y="110"/>
                    <a:pt x="79" y="113"/>
                    <a:pt x="74" y="96"/>
                  </a:cubicBezTo>
                  <a:cubicBezTo>
                    <a:pt x="72" y="93"/>
                    <a:pt x="71" y="89"/>
                    <a:pt x="69" y="85"/>
                  </a:cubicBezTo>
                  <a:cubicBezTo>
                    <a:pt x="66" y="81"/>
                    <a:pt x="65" y="76"/>
                    <a:pt x="62" y="73"/>
                  </a:cubicBezTo>
                  <a:cubicBezTo>
                    <a:pt x="61" y="72"/>
                    <a:pt x="58" y="71"/>
                    <a:pt x="57" y="72"/>
                  </a:cubicBezTo>
                  <a:cubicBezTo>
                    <a:pt x="56" y="74"/>
                    <a:pt x="58" y="85"/>
                    <a:pt x="57" y="91"/>
                  </a:cubicBezTo>
                  <a:cubicBezTo>
                    <a:pt x="56" y="95"/>
                    <a:pt x="57" y="94"/>
                    <a:pt x="57" y="99"/>
                  </a:cubicBezTo>
                  <a:cubicBezTo>
                    <a:pt x="57" y="100"/>
                    <a:pt x="56" y="104"/>
                    <a:pt x="56" y="106"/>
                  </a:cubicBezTo>
                  <a:cubicBezTo>
                    <a:pt x="55" y="112"/>
                    <a:pt x="57" y="122"/>
                    <a:pt x="50" y="122"/>
                  </a:cubicBezTo>
                  <a:cubicBezTo>
                    <a:pt x="43" y="122"/>
                    <a:pt x="46" y="111"/>
                    <a:pt x="46" y="105"/>
                  </a:cubicBezTo>
                  <a:cubicBezTo>
                    <a:pt x="46" y="99"/>
                    <a:pt x="45" y="94"/>
                    <a:pt x="46" y="90"/>
                  </a:cubicBezTo>
                  <a:cubicBezTo>
                    <a:pt x="46" y="86"/>
                    <a:pt x="45" y="83"/>
                    <a:pt x="45" y="73"/>
                  </a:cubicBezTo>
                  <a:cubicBezTo>
                    <a:pt x="45" y="74"/>
                    <a:pt x="45" y="72"/>
                    <a:pt x="42" y="75"/>
                  </a:cubicBezTo>
                  <a:cubicBezTo>
                    <a:pt x="42" y="75"/>
                    <a:pt x="41" y="81"/>
                    <a:pt x="40" y="87"/>
                  </a:cubicBezTo>
                  <a:cubicBezTo>
                    <a:pt x="39" y="91"/>
                    <a:pt x="38" y="97"/>
                    <a:pt x="37" y="101"/>
                  </a:cubicBezTo>
                  <a:cubicBezTo>
                    <a:pt x="35" y="110"/>
                    <a:pt x="37" y="118"/>
                    <a:pt x="31" y="118"/>
                  </a:cubicBezTo>
                  <a:cubicBezTo>
                    <a:pt x="24" y="118"/>
                    <a:pt x="27" y="106"/>
                    <a:pt x="28" y="100"/>
                  </a:cubicBezTo>
                  <a:cubicBezTo>
                    <a:pt x="28" y="91"/>
                    <a:pt x="28" y="91"/>
                    <a:pt x="29" y="86"/>
                  </a:cubicBezTo>
                  <a:cubicBezTo>
                    <a:pt x="30" y="82"/>
                    <a:pt x="31" y="76"/>
                    <a:pt x="31" y="70"/>
                  </a:cubicBezTo>
                  <a:cubicBezTo>
                    <a:pt x="30" y="70"/>
                    <a:pt x="28" y="70"/>
                    <a:pt x="27" y="71"/>
                  </a:cubicBezTo>
                  <a:cubicBezTo>
                    <a:pt x="26" y="73"/>
                    <a:pt x="24" y="77"/>
                    <a:pt x="23" y="78"/>
                  </a:cubicBezTo>
                  <a:cubicBezTo>
                    <a:pt x="22" y="80"/>
                    <a:pt x="20" y="84"/>
                    <a:pt x="18" y="87"/>
                  </a:cubicBezTo>
                  <a:cubicBezTo>
                    <a:pt x="16" y="89"/>
                    <a:pt x="14" y="102"/>
                    <a:pt x="8" y="100"/>
                  </a:cubicBezTo>
                  <a:cubicBezTo>
                    <a:pt x="4" y="98"/>
                    <a:pt x="7" y="89"/>
                    <a:pt x="10" y="83"/>
                  </a:cubicBezTo>
                  <a:cubicBezTo>
                    <a:pt x="12" y="79"/>
                    <a:pt x="13" y="76"/>
                    <a:pt x="15" y="72"/>
                  </a:cubicBezTo>
                  <a:cubicBezTo>
                    <a:pt x="16" y="69"/>
                    <a:pt x="18" y="66"/>
                    <a:pt x="19" y="62"/>
                  </a:cubicBezTo>
                  <a:cubicBezTo>
                    <a:pt x="19" y="59"/>
                    <a:pt x="20" y="56"/>
                    <a:pt x="20" y="53"/>
                  </a:cubicBezTo>
                  <a:cubicBezTo>
                    <a:pt x="19" y="47"/>
                    <a:pt x="18" y="41"/>
                    <a:pt x="18" y="34"/>
                  </a:cubicBezTo>
                  <a:cubicBezTo>
                    <a:pt x="18" y="32"/>
                    <a:pt x="17" y="32"/>
                    <a:pt x="17" y="31"/>
                  </a:cubicBezTo>
                  <a:cubicBezTo>
                    <a:pt x="16" y="28"/>
                    <a:pt x="2" y="20"/>
                    <a:pt x="1" y="19"/>
                  </a:cubicBezTo>
                  <a:cubicBezTo>
                    <a:pt x="0" y="19"/>
                    <a:pt x="7" y="12"/>
                    <a:pt x="14" y="7"/>
                  </a:cubicBezTo>
                  <a:cubicBezTo>
                    <a:pt x="20" y="3"/>
                    <a:pt x="29" y="0"/>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8" name="Freeform 183">
              <a:extLst>
                <a:ext uri="{FF2B5EF4-FFF2-40B4-BE49-F238E27FC236}">
                  <a16:creationId xmlns:a16="http://schemas.microsoft.com/office/drawing/2014/main" id="{E97B2B19-D989-4CD5-BD0D-D08E88AD02A9}"/>
                </a:ext>
              </a:extLst>
            </p:cNvPr>
            <p:cNvSpPr>
              <a:spLocks/>
            </p:cNvSpPr>
            <p:nvPr/>
          </p:nvSpPr>
          <p:spPr bwMode="auto">
            <a:xfrm>
              <a:off x="6631" y="4838"/>
              <a:ext cx="187" cy="185"/>
            </a:xfrm>
            <a:custGeom>
              <a:avLst/>
              <a:gdLst>
                <a:gd name="T0" fmla="*/ 55 w 79"/>
                <a:gd name="T1" fmla="*/ 8 h 78"/>
                <a:gd name="T2" fmla="*/ 70 w 79"/>
                <a:gd name="T3" fmla="*/ 55 h 78"/>
                <a:gd name="T4" fmla="*/ 24 w 79"/>
                <a:gd name="T5" fmla="*/ 69 h 78"/>
                <a:gd name="T6" fmla="*/ 9 w 79"/>
                <a:gd name="T7" fmla="*/ 23 h 78"/>
                <a:gd name="T8" fmla="*/ 55 w 79"/>
                <a:gd name="T9" fmla="*/ 8 h 78"/>
              </a:gdLst>
              <a:ahLst/>
              <a:cxnLst>
                <a:cxn ang="0">
                  <a:pos x="T0" y="T1"/>
                </a:cxn>
                <a:cxn ang="0">
                  <a:pos x="T2" y="T3"/>
                </a:cxn>
                <a:cxn ang="0">
                  <a:pos x="T4" y="T5"/>
                </a:cxn>
                <a:cxn ang="0">
                  <a:pos x="T6" y="T7"/>
                </a:cxn>
                <a:cxn ang="0">
                  <a:pos x="T8" y="T9"/>
                </a:cxn>
              </a:cxnLst>
              <a:rect l="0" t="0" r="r" b="b"/>
              <a:pathLst>
                <a:path w="79" h="78">
                  <a:moveTo>
                    <a:pt x="55" y="8"/>
                  </a:moveTo>
                  <a:cubicBezTo>
                    <a:pt x="72" y="17"/>
                    <a:pt x="79" y="38"/>
                    <a:pt x="70" y="55"/>
                  </a:cubicBezTo>
                  <a:cubicBezTo>
                    <a:pt x="61" y="71"/>
                    <a:pt x="41" y="78"/>
                    <a:pt x="24" y="69"/>
                  </a:cubicBezTo>
                  <a:cubicBezTo>
                    <a:pt x="7" y="61"/>
                    <a:pt x="0" y="40"/>
                    <a:pt x="9" y="23"/>
                  </a:cubicBezTo>
                  <a:cubicBezTo>
                    <a:pt x="18" y="6"/>
                    <a:pt x="38" y="0"/>
                    <a:pt x="55" y="8"/>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29" name="Freeform 184">
              <a:extLst>
                <a:ext uri="{FF2B5EF4-FFF2-40B4-BE49-F238E27FC236}">
                  <a16:creationId xmlns:a16="http://schemas.microsoft.com/office/drawing/2014/main" id="{3BF23B75-7A44-4270-89A5-0B58EDB075CB}"/>
                </a:ext>
              </a:extLst>
            </p:cNvPr>
            <p:cNvSpPr>
              <a:spLocks/>
            </p:cNvSpPr>
            <p:nvPr/>
          </p:nvSpPr>
          <p:spPr bwMode="auto">
            <a:xfrm>
              <a:off x="6662" y="4852"/>
              <a:ext cx="130" cy="149"/>
            </a:xfrm>
            <a:custGeom>
              <a:avLst/>
              <a:gdLst>
                <a:gd name="T0" fmla="*/ 15 w 55"/>
                <a:gd name="T1" fmla="*/ 1 h 63"/>
                <a:gd name="T2" fmla="*/ 26 w 55"/>
                <a:gd name="T3" fmla="*/ 6 h 63"/>
                <a:gd name="T4" fmla="*/ 30 w 55"/>
                <a:gd name="T5" fmla="*/ 8 h 63"/>
                <a:gd name="T6" fmla="*/ 38 w 55"/>
                <a:gd name="T7" fmla="*/ 12 h 63"/>
                <a:gd name="T8" fmla="*/ 41 w 55"/>
                <a:gd name="T9" fmla="*/ 15 h 63"/>
                <a:gd name="T10" fmla="*/ 45 w 55"/>
                <a:gd name="T11" fmla="*/ 18 h 63"/>
                <a:gd name="T12" fmla="*/ 48 w 55"/>
                <a:gd name="T13" fmla="*/ 20 h 63"/>
                <a:gd name="T14" fmla="*/ 51 w 55"/>
                <a:gd name="T15" fmla="*/ 22 h 63"/>
                <a:gd name="T16" fmla="*/ 55 w 55"/>
                <a:gd name="T17" fmla="*/ 24 h 63"/>
                <a:gd name="T18" fmla="*/ 51 w 55"/>
                <a:gd name="T19" fmla="*/ 26 h 63"/>
                <a:gd name="T20" fmla="*/ 44 w 55"/>
                <a:gd name="T21" fmla="*/ 24 h 63"/>
                <a:gd name="T22" fmla="*/ 40 w 55"/>
                <a:gd name="T23" fmla="*/ 22 h 63"/>
                <a:gd name="T24" fmla="*/ 36 w 55"/>
                <a:gd name="T25" fmla="*/ 22 h 63"/>
                <a:gd name="T26" fmla="*/ 37 w 55"/>
                <a:gd name="T27" fmla="*/ 28 h 63"/>
                <a:gd name="T28" fmla="*/ 39 w 55"/>
                <a:gd name="T29" fmla="*/ 33 h 63"/>
                <a:gd name="T30" fmla="*/ 42 w 55"/>
                <a:gd name="T31" fmla="*/ 41 h 63"/>
                <a:gd name="T32" fmla="*/ 44 w 55"/>
                <a:gd name="T33" fmla="*/ 47 h 63"/>
                <a:gd name="T34" fmla="*/ 44 w 55"/>
                <a:gd name="T35" fmla="*/ 56 h 63"/>
                <a:gd name="T36" fmla="*/ 39 w 55"/>
                <a:gd name="T37" fmla="*/ 49 h 63"/>
                <a:gd name="T38" fmla="*/ 36 w 55"/>
                <a:gd name="T39" fmla="*/ 43 h 63"/>
                <a:gd name="T40" fmla="*/ 33 w 55"/>
                <a:gd name="T41" fmla="*/ 37 h 63"/>
                <a:gd name="T42" fmla="*/ 30 w 55"/>
                <a:gd name="T43" fmla="*/ 37 h 63"/>
                <a:gd name="T44" fmla="*/ 31 w 55"/>
                <a:gd name="T45" fmla="*/ 46 h 63"/>
                <a:gd name="T46" fmla="*/ 31 w 55"/>
                <a:gd name="T47" fmla="*/ 51 h 63"/>
                <a:gd name="T48" fmla="*/ 30 w 55"/>
                <a:gd name="T49" fmla="*/ 54 h 63"/>
                <a:gd name="T50" fmla="*/ 28 w 55"/>
                <a:gd name="T51" fmla="*/ 62 h 63"/>
                <a:gd name="T52" fmla="*/ 25 w 55"/>
                <a:gd name="T53" fmla="*/ 54 h 63"/>
                <a:gd name="T54" fmla="*/ 25 w 55"/>
                <a:gd name="T55" fmla="*/ 46 h 63"/>
                <a:gd name="T56" fmla="*/ 24 w 55"/>
                <a:gd name="T57" fmla="*/ 38 h 63"/>
                <a:gd name="T58" fmla="*/ 23 w 55"/>
                <a:gd name="T59" fmla="*/ 39 h 63"/>
                <a:gd name="T60" fmla="*/ 22 w 55"/>
                <a:gd name="T61" fmla="*/ 45 h 63"/>
                <a:gd name="T62" fmla="*/ 20 w 55"/>
                <a:gd name="T63" fmla="*/ 52 h 63"/>
                <a:gd name="T64" fmla="*/ 18 w 55"/>
                <a:gd name="T65" fmla="*/ 61 h 63"/>
                <a:gd name="T66" fmla="*/ 16 w 55"/>
                <a:gd name="T67" fmla="*/ 52 h 63"/>
                <a:gd name="T68" fmla="*/ 16 w 55"/>
                <a:gd name="T69" fmla="*/ 45 h 63"/>
                <a:gd name="T70" fmla="*/ 17 w 55"/>
                <a:gd name="T71" fmla="*/ 36 h 63"/>
                <a:gd name="T72" fmla="*/ 15 w 55"/>
                <a:gd name="T73" fmla="*/ 37 h 63"/>
                <a:gd name="T74" fmla="*/ 13 w 55"/>
                <a:gd name="T75" fmla="*/ 41 h 63"/>
                <a:gd name="T76" fmla="*/ 10 w 55"/>
                <a:gd name="T77" fmla="*/ 45 h 63"/>
                <a:gd name="T78" fmla="*/ 5 w 55"/>
                <a:gd name="T79" fmla="*/ 52 h 63"/>
                <a:gd name="T80" fmla="*/ 6 w 55"/>
                <a:gd name="T81" fmla="*/ 43 h 63"/>
                <a:gd name="T82" fmla="*/ 9 w 55"/>
                <a:gd name="T83" fmla="*/ 38 h 63"/>
                <a:gd name="T84" fmla="*/ 11 w 55"/>
                <a:gd name="T85" fmla="*/ 32 h 63"/>
                <a:gd name="T86" fmla="*/ 11 w 55"/>
                <a:gd name="T87" fmla="*/ 28 h 63"/>
                <a:gd name="T88" fmla="*/ 9 w 55"/>
                <a:gd name="T89" fmla="*/ 18 h 63"/>
                <a:gd name="T90" fmla="*/ 9 w 55"/>
                <a:gd name="T91" fmla="*/ 16 h 63"/>
                <a:gd name="T92" fmla="*/ 0 w 55"/>
                <a:gd name="T93" fmla="*/ 11 h 63"/>
                <a:gd name="T94" fmla="*/ 7 w 55"/>
                <a:gd name="T95" fmla="*/ 4 h 63"/>
                <a:gd name="T96" fmla="*/ 15 w 55"/>
                <a:gd name="T97"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63">
                  <a:moveTo>
                    <a:pt x="15" y="1"/>
                  </a:moveTo>
                  <a:cubicBezTo>
                    <a:pt x="17" y="2"/>
                    <a:pt x="24" y="4"/>
                    <a:pt x="26" y="6"/>
                  </a:cubicBezTo>
                  <a:cubicBezTo>
                    <a:pt x="26" y="6"/>
                    <a:pt x="29" y="7"/>
                    <a:pt x="30" y="8"/>
                  </a:cubicBezTo>
                  <a:cubicBezTo>
                    <a:pt x="33" y="10"/>
                    <a:pt x="37" y="12"/>
                    <a:pt x="38" y="12"/>
                  </a:cubicBezTo>
                  <a:cubicBezTo>
                    <a:pt x="40" y="14"/>
                    <a:pt x="39" y="14"/>
                    <a:pt x="41" y="15"/>
                  </a:cubicBezTo>
                  <a:cubicBezTo>
                    <a:pt x="42" y="16"/>
                    <a:pt x="43" y="16"/>
                    <a:pt x="45" y="18"/>
                  </a:cubicBezTo>
                  <a:cubicBezTo>
                    <a:pt x="46" y="19"/>
                    <a:pt x="47" y="19"/>
                    <a:pt x="48" y="20"/>
                  </a:cubicBezTo>
                  <a:cubicBezTo>
                    <a:pt x="49" y="21"/>
                    <a:pt x="50" y="21"/>
                    <a:pt x="51" y="22"/>
                  </a:cubicBezTo>
                  <a:cubicBezTo>
                    <a:pt x="53" y="22"/>
                    <a:pt x="55" y="23"/>
                    <a:pt x="55" y="24"/>
                  </a:cubicBezTo>
                  <a:cubicBezTo>
                    <a:pt x="54" y="25"/>
                    <a:pt x="52" y="26"/>
                    <a:pt x="51" y="26"/>
                  </a:cubicBezTo>
                  <a:cubicBezTo>
                    <a:pt x="49" y="26"/>
                    <a:pt x="47" y="26"/>
                    <a:pt x="44" y="24"/>
                  </a:cubicBezTo>
                  <a:cubicBezTo>
                    <a:pt x="43" y="23"/>
                    <a:pt x="41" y="22"/>
                    <a:pt x="40" y="22"/>
                  </a:cubicBezTo>
                  <a:cubicBezTo>
                    <a:pt x="39" y="22"/>
                    <a:pt x="37" y="20"/>
                    <a:pt x="36" y="22"/>
                  </a:cubicBezTo>
                  <a:cubicBezTo>
                    <a:pt x="35" y="22"/>
                    <a:pt x="36" y="26"/>
                    <a:pt x="37" y="28"/>
                  </a:cubicBezTo>
                  <a:cubicBezTo>
                    <a:pt x="37" y="30"/>
                    <a:pt x="38" y="32"/>
                    <a:pt x="39" y="33"/>
                  </a:cubicBezTo>
                  <a:cubicBezTo>
                    <a:pt x="40" y="36"/>
                    <a:pt x="41" y="38"/>
                    <a:pt x="42" y="41"/>
                  </a:cubicBezTo>
                  <a:cubicBezTo>
                    <a:pt x="43" y="43"/>
                    <a:pt x="43" y="46"/>
                    <a:pt x="44" y="47"/>
                  </a:cubicBezTo>
                  <a:cubicBezTo>
                    <a:pt x="45" y="51"/>
                    <a:pt x="47" y="55"/>
                    <a:pt x="44" y="56"/>
                  </a:cubicBezTo>
                  <a:cubicBezTo>
                    <a:pt x="44" y="56"/>
                    <a:pt x="42" y="57"/>
                    <a:pt x="39" y="49"/>
                  </a:cubicBezTo>
                  <a:cubicBezTo>
                    <a:pt x="38" y="47"/>
                    <a:pt x="38" y="45"/>
                    <a:pt x="36" y="43"/>
                  </a:cubicBezTo>
                  <a:cubicBezTo>
                    <a:pt x="35" y="41"/>
                    <a:pt x="35" y="39"/>
                    <a:pt x="33" y="37"/>
                  </a:cubicBezTo>
                  <a:cubicBezTo>
                    <a:pt x="32" y="37"/>
                    <a:pt x="31" y="36"/>
                    <a:pt x="30" y="37"/>
                  </a:cubicBezTo>
                  <a:cubicBezTo>
                    <a:pt x="30" y="38"/>
                    <a:pt x="31" y="43"/>
                    <a:pt x="31" y="46"/>
                  </a:cubicBezTo>
                  <a:cubicBezTo>
                    <a:pt x="30" y="49"/>
                    <a:pt x="31" y="48"/>
                    <a:pt x="31" y="51"/>
                  </a:cubicBezTo>
                  <a:cubicBezTo>
                    <a:pt x="31" y="51"/>
                    <a:pt x="30" y="53"/>
                    <a:pt x="30" y="54"/>
                  </a:cubicBezTo>
                  <a:cubicBezTo>
                    <a:pt x="30" y="58"/>
                    <a:pt x="31" y="62"/>
                    <a:pt x="28" y="62"/>
                  </a:cubicBezTo>
                  <a:cubicBezTo>
                    <a:pt x="24" y="63"/>
                    <a:pt x="25" y="57"/>
                    <a:pt x="25" y="54"/>
                  </a:cubicBezTo>
                  <a:cubicBezTo>
                    <a:pt x="25" y="51"/>
                    <a:pt x="25" y="48"/>
                    <a:pt x="25" y="46"/>
                  </a:cubicBezTo>
                  <a:cubicBezTo>
                    <a:pt x="25" y="44"/>
                    <a:pt x="24" y="43"/>
                    <a:pt x="24" y="38"/>
                  </a:cubicBezTo>
                  <a:cubicBezTo>
                    <a:pt x="24" y="38"/>
                    <a:pt x="24" y="37"/>
                    <a:pt x="23" y="39"/>
                  </a:cubicBezTo>
                  <a:cubicBezTo>
                    <a:pt x="23" y="39"/>
                    <a:pt x="22" y="41"/>
                    <a:pt x="22" y="45"/>
                  </a:cubicBezTo>
                  <a:cubicBezTo>
                    <a:pt x="21" y="47"/>
                    <a:pt x="21" y="50"/>
                    <a:pt x="20" y="52"/>
                  </a:cubicBezTo>
                  <a:cubicBezTo>
                    <a:pt x="20" y="56"/>
                    <a:pt x="21" y="61"/>
                    <a:pt x="18" y="61"/>
                  </a:cubicBezTo>
                  <a:cubicBezTo>
                    <a:pt x="14" y="61"/>
                    <a:pt x="16" y="55"/>
                    <a:pt x="16" y="52"/>
                  </a:cubicBezTo>
                  <a:cubicBezTo>
                    <a:pt x="16" y="47"/>
                    <a:pt x="16" y="47"/>
                    <a:pt x="16" y="45"/>
                  </a:cubicBezTo>
                  <a:cubicBezTo>
                    <a:pt x="16" y="42"/>
                    <a:pt x="17" y="39"/>
                    <a:pt x="17" y="36"/>
                  </a:cubicBezTo>
                  <a:cubicBezTo>
                    <a:pt x="16" y="36"/>
                    <a:pt x="16" y="36"/>
                    <a:pt x="15" y="37"/>
                  </a:cubicBezTo>
                  <a:cubicBezTo>
                    <a:pt x="14" y="38"/>
                    <a:pt x="13" y="40"/>
                    <a:pt x="13" y="41"/>
                  </a:cubicBezTo>
                  <a:cubicBezTo>
                    <a:pt x="12" y="42"/>
                    <a:pt x="11" y="44"/>
                    <a:pt x="10" y="45"/>
                  </a:cubicBezTo>
                  <a:cubicBezTo>
                    <a:pt x="10" y="46"/>
                    <a:pt x="9" y="53"/>
                    <a:pt x="5" y="52"/>
                  </a:cubicBezTo>
                  <a:cubicBezTo>
                    <a:pt x="3" y="51"/>
                    <a:pt x="5" y="46"/>
                    <a:pt x="6" y="43"/>
                  </a:cubicBezTo>
                  <a:cubicBezTo>
                    <a:pt x="7" y="41"/>
                    <a:pt x="8" y="39"/>
                    <a:pt x="9" y="38"/>
                  </a:cubicBezTo>
                  <a:cubicBezTo>
                    <a:pt x="9" y="36"/>
                    <a:pt x="10" y="34"/>
                    <a:pt x="11" y="32"/>
                  </a:cubicBezTo>
                  <a:cubicBezTo>
                    <a:pt x="11" y="31"/>
                    <a:pt x="11" y="29"/>
                    <a:pt x="11" y="28"/>
                  </a:cubicBezTo>
                  <a:cubicBezTo>
                    <a:pt x="10" y="25"/>
                    <a:pt x="10" y="21"/>
                    <a:pt x="9" y="18"/>
                  </a:cubicBezTo>
                  <a:cubicBezTo>
                    <a:pt x="9" y="17"/>
                    <a:pt x="9" y="17"/>
                    <a:pt x="9" y="16"/>
                  </a:cubicBezTo>
                  <a:cubicBezTo>
                    <a:pt x="9" y="15"/>
                    <a:pt x="1" y="11"/>
                    <a:pt x="0" y="11"/>
                  </a:cubicBezTo>
                  <a:cubicBezTo>
                    <a:pt x="0" y="10"/>
                    <a:pt x="3" y="7"/>
                    <a:pt x="7" y="4"/>
                  </a:cubicBezTo>
                  <a:cubicBezTo>
                    <a:pt x="10" y="2"/>
                    <a:pt x="15" y="0"/>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0" name="Freeform 185">
              <a:extLst>
                <a:ext uri="{FF2B5EF4-FFF2-40B4-BE49-F238E27FC236}">
                  <a16:creationId xmlns:a16="http://schemas.microsoft.com/office/drawing/2014/main" id="{A26FB1ED-CB8F-4473-BED3-81D7428DA2CF}"/>
                </a:ext>
              </a:extLst>
            </p:cNvPr>
            <p:cNvSpPr>
              <a:spLocks/>
            </p:cNvSpPr>
            <p:nvPr/>
          </p:nvSpPr>
          <p:spPr bwMode="auto">
            <a:xfrm>
              <a:off x="6341" y="3904"/>
              <a:ext cx="484" cy="485"/>
            </a:xfrm>
            <a:custGeom>
              <a:avLst/>
              <a:gdLst>
                <a:gd name="T0" fmla="*/ 183 w 205"/>
                <a:gd name="T1" fmla="*/ 62 h 205"/>
                <a:gd name="T2" fmla="*/ 143 w 205"/>
                <a:gd name="T3" fmla="*/ 183 h 205"/>
                <a:gd name="T4" fmla="*/ 22 w 205"/>
                <a:gd name="T5" fmla="*/ 143 h 205"/>
                <a:gd name="T6" fmla="*/ 63 w 205"/>
                <a:gd name="T7" fmla="*/ 22 h 205"/>
                <a:gd name="T8" fmla="*/ 183 w 205"/>
                <a:gd name="T9" fmla="*/ 62 h 205"/>
              </a:gdLst>
              <a:ahLst/>
              <a:cxnLst>
                <a:cxn ang="0">
                  <a:pos x="T0" y="T1"/>
                </a:cxn>
                <a:cxn ang="0">
                  <a:pos x="T2" y="T3"/>
                </a:cxn>
                <a:cxn ang="0">
                  <a:pos x="T4" y="T5"/>
                </a:cxn>
                <a:cxn ang="0">
                  <a:pos x="T6" y="T7"/>
                </a:cxn>
                <a:cxn ang="0">
                  <a:pos x="T8" y="T9"/>
                </a:cxn>
              </a:cxnLst>
              <a:rect l="0" t="0" r="r" b="b"/>
              <a:pathLst>
                <a:path w="205" h="205">
                  <a:moveTo>
                    <a:pt x="183" y="62"/>
                  </a:moveTo>
                  <a:cubicBezTo>
                    <a:pt x="205" y="107"/>
                    <a:pt x="187" y="161"/>
                    <a:pt x="143" y="183"/>
                  </a:cubicBezTo>
                  <a:cubicBezTo>
                    <a:pt x="99" y="205"/>
                    <a:pt x="45" y="187"/>
                    <a:pt x="22" y="143"/>
                  </a:cubicBezTo>
                  <a:cubicBezTo>
                    <a:pt x="0" y="98"/>
                    <a:pt x="18" y="45"/>
                    <a:pt x="63" y="22"/>
                  </a:cubicBezTo>
                  <a:cubicBezTo>
                    <a:pt x="107" y="0"/>
                    <a:pt x="161" y="18"/>
                    <a:pt x="183" y="62"/>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1" name="Freeform 186">
              <a:extLst>
                <a:ext uri="{FF2B5EF4-FFF2-40B4-BE49-F238E27FC236}">
                  <a16:creationId xmlns:a16="http://schemas.microsoft.com/office/drawing/2014/main" id="{D8052070-C321-4906-ADCC-DFF1DBBECAE0}"/>
                </a:ext>
              </a:extLst>
            </p:cNvPr>
            <p:cNvSpPr>
              <a:spLocks/>
            </p:cNvSpPr>
            <p:nvPr/>
          </p:nvSpPr>
          <p:spPr bwMode="auto">
            <a:xfrm>
              <a:off x="6402" y="3933"/>
              <a:ext cx="362" cy="397"/>
            </a:xfrm>
            <a:custGeom>
              <a:avLst/>
              <a:gdLst>
                <a:gd name="T0" fmla="*/ 102 w 153"/>
                <a:gd name="T1" fmla="*/ 5 h 168"/>
                <a:gd name="T2" fmla="*/ 117 w 153"/>
                <a:gd name="T3" fmla="*/ 32 h 168"/>
                <a:gd name="T4" fmla="*/ 124 w 153"/>
                <a:gd name="T5" fmla="*/ 44 h 168"/>
                <a:gd name="T6" fmla="*/ 133 w 153"/>
                <a:gd name="T7" fmla="*/ 65 h 168"/>
                <a:gd name="T8" fmla="*/ 135 w 153"/>
                <a:gd name="T9" fmla="*/ 75 h 168"/>
                <a:gd name="T10" fmla="*/ 139 w 153"/>
                <a:gd name="T11" fmla="*/ 87 h 168"/>
                <a:gd name="T12" fmla="*/ 143 w 153"/>
                <a:gd name="T13" fmla="*/ 98 h 168"/>
                <a:gd name="T14" fmla="*/ 146 w 153"/>
                <a:gd name="T15" fmla="*/ 105 h 168"/>
                <a:gd name="T16" fmla="*/ 150 w 153"/>
                <a:gd name="T17" fmla="*/ 116 h 168"/>
                <a:gd name="T18" fmla="*/ 139 w 153"/>
                <a:gd name="T19" fmla="*/ 113 h 168"/>
                <a:gd name="T20" fmla="*/ 128 w 153"/>
                <a:gd name="T21" fmla="*/ 100 h 168"/>
                <a:gd name="T22" fmla="*/ 122 w 153"/>
                <a:gd name="T23" fmla="*/ 87 h 168"/>
                <a:gd name="T24" fmla="*/ 114 w 153"/>
                <a:gd name="T25" fmla="*/ 82 h 168"/>
                <a:gd name="T26" fmla="*/ 106 w 153"/>
                <a:gd name="T27" fmla="*/ 96 h 168"/>
                <a:gd name="T28" fmla="*/ 102 w 153"/>
                <a:gd name="T29" fmla="*/ 111 h 168"/>
                <a:gd name="T30" fmla="*/ 97 w 153"/>
                <a:gd name="T31" fmla="*/ 132 h 168"/>
                <a:gd name="T32" fmla="*/ 91 w 153"/>
                <a:gd name="T33" fmla="*/ 148 h 168"/>
                <a:gd name="T34" fmla="*/ 79 w 153"/>
                <a:gd name="T35" fmla="*/ 167 h 168"/>
                <a:gd name="T36" fmla="*/ 79 w 153"/>
                <a:gd name="T37" fmla="*/ 144 h 168"/>
                <a:gd name="T38" fmla="*/ 82 w 153"/>
                <a:gd name="T39" fmla="*/ 128 h 168"/>
                <a:gd name="T40" fmla="*/ 84 w 153"/>
                <a:gd name="T41" fmla="*/ 110 h 168"/>
                <a:gd name="T42" fmla="*/ 78 w 153"/>
                <a:gd name="T43" fmla="*/ 106 h 168"/>
                <a:gd name="T44" fmla="*/ 65 w 153"/>
                <a:gd name="T45" fmla="*/ 126 h 168"/>
                <a:gd name="T46" fmla="*/ 58 w 153"/>
                <a:gd name="T47" fmla="*/ 135 h 168"/>
                <a:gd name="T48" fmla="*/ 52 w 153"/>
                <a:gd name="T49" fmla="*/ 141 h 168"/>
                <a:gd name="T50" fmla="*/ 34 w 153"/>
                <a:gd name="T51" fmla="*/ 155 h 168"/>
                <a:gd name="T52" fmla="*/ 42 w 153"/>
                <a:gd name="T53" fmla="*/ 133 h 168"/>
                <a:gd name="T54" fmla="*/ 52 w 153"/>
                <a:gd name="T55" fmla="*/ 116 h 168"/>
                <a:gd name="T56" fmla="*/ 65 w 153"/>
                <a:gd name="T57" fmla="*/ 98 h 168"/>
                <a:gd name="T58" fmla="*/ 59 w 153"/>
                <a:gd name="T59" fmla="*/ 97 h 168"/>
                <a:gd name="T60" fmla="*/ 49 w 153"/>
                <a:gd name="T61" fmla="*/ 109 h 168"/>
                <a:gd name="T62" fmla="*/ 34 w 153"/>
                <a:gd name="T63" fmla="*/ 122 h 168"/>
                <a:gd name="T64" fmla="*/ 15 w 153"/>
                <a:gd name="T65" fmla="*/ 136 h 168"/>
                <a:gd name="T66" fmla="*/ 24 w 153"/>
                <a:gd name="T67" fmla="*/ 114 h 168"/>
                <a:gd name="T68" fmla="*/ 37 w 153"/>
                <a:gd name="T69" fmla="*/ 100 h 168"/>
                <a:gd name="T70" fmla="*/ 52 w 153"/>
                <a:gd name="T71" fmla="*/ 83 h 168"/>
                <a:gd name="T72" fmla="*/ 47 w 153"/>
                <a:gd name="T73" fmla="*/ 81 h 168"/>
                <a:gd name="T74" fmla="*/ 36 w 153"/>
                <a:gd name="T75" fmla="*/ 86 h 168"/>
                <a:gd name="T76" fmla="*/ 24 w 153"/>
                <a:gd name="T77" fmla="*/ 92 h 168"/>
                <a:gd name="T78" fmla="*/ 3 w 153"/>
                <a:gd name="T79" fmla="*/ 98 h 168"/>
                <a:gd name="T80" fmla="*/ 18 w 153"/>
                <a:gd name="T81" fmla="*/ 82 h 168"/>
                <a:gd name="T82" fmla="*/ 31 w 153"/>
                <a:gd name="T83" fmla="*/ 73 h 168"/>
                <a:gd name="T84" fmla="*/ 44 w 153"/>
                <a:gd name="T85" fmla="*/ 65 h 168"/>
                <a:gd name="T86" fmla="*/ 52 w 153"/>
                <a:gd name="T87" fmla="*/ 56 h 168"/>
                <a:gd name="T88" fmla="*/ 64 w 153"/>
                <a:gd name="T89" fmla="*/ 33 h 168"/>
                <a:gd name="T90" fmla="*/ 65 w 153"/>
                <a:gd name="T91" fmla="*/ 29 h 168"/>
                <a:gd name="T92" fmla="*/ 56 w 153"/>
                <a:gd name="T93" fmla="*/ 3 h 168"/>
                <a:gd name="T94" fmla="*/ 80 w 153"/>
                <a:gd name="T95" fmla="*/ 1 h 168"/>
                <a:gd name="T96" fmla="*/ 102 w 153"/>
                <a:gd name="T97" fmla="*/ 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168">
                  <a:moveTo>
                    <a:pt x="102" y="5"/>
                  </a:moveTo>
                  <a:cubicBezTo>
                    <a:pt x="105" y="11"/>
                    <a:pt x="116" y="26"/>
                    <a:pt x="117" y="32"/>
                  </a:cubicBezTo>
                  <a:cubicBezTo>
                    <a:pt x="117" y="32"/>
                    <a:pt x="123" y="40"/>
                    <a:pt x="124" y="44"/>
                  </a:cubicBezTo>
                  <a:cubicBezTo>
                    <a:pt x="126" y="51"/>
                    <a:pt x="131" y="62"/>
                    <a:pt x="133" y="65"/>
                  </a:cubicBezTo>
                  <a:cubicBezTo>
                    <a:pt x="134" y="70"/>
                    <a:pt x="134" y="70"/>
                    <a:pt x="135" y="75"/>
                  </a:cubicBezTo>
                  <a:cubicBezTo>
                    <a:pt x="136" y="79"/>
                    <a:pt x="137" y="81"/>
                    <a:pt x="139" y="87"/>
                  </a:cubicBezTo>
                  <a:cubicBezTo>
                    <a:pt x="140" y="91"/>
                    <a:pt x="141" y="94"/>
                    <a:pt x="143" y="98"/>
                  </a:cubicBezTo>
                  <a:cubicBezTo>
                    <a:pt x="144" y="101"/>
                    <a:pt x="145" y="103"/>
                    <a:pt x="146" y="105"/>
                  </a:cubicBezTo>
                  <a:cubicBezTo>
                    <a:pt x="149" y="109"/>
                    <a:pt x="153" y="113"/>
                    <a:pt x="150" y="116"/>
                  </a:cubicBezTo>
                  <a:cubicBezTo>
                    <a:pt x="147" y="118"/>
                    <a:pt x="142" y="116"/>
                    <a:pt x="139" y="113"/>
                  </a:cubicBezTo>
                  <a:cubicBezTo>
                    <a:pt x="135" y="110"/>
                    <a:pt x="131" y="109"/>
                    <a:pt x="128" y="100"/>
                  </a:cubicBezTo>
                  <a:cubicBezTo>
                    <a:pt x="126" y="96"/>
                    <a:pt x="124" y="91"/>
                    <a:pt x="122" y="87"/>
                  </a:cubicBezTo>
                  <a:cubicBezTo>
                    <a:pt x="122" y="87"/>
                    <a:pt x="119" y="80"/>
                    <a:pt x="114" y="82"/>
                  </a:cubicBezTo>
                  <a:cubicBezTo>
                    <a:pt x="112" y="82"/>
                    <a:pt x="108" y="90"/>
                    <a:pt x="106" y="96"/>
                  </a:cubicBezTo>
                  <a:cubicBezTo>
                    <a:pt x="104" y="101"/>
                    <a:pt x="103" y="106"/>
                    <a:pt x="102" y="111"/>
                  </a:cubicBezTo>
                  <a:cubicBezTo>
                    <a:pt x="100" y="118"/>
                    <a:pt x="99" y="124"/>
                    <a:pt x="97" y="132"/>
                  </a:cubicBezTo>
                  <a:cubicBezTo>
                    <a:pt x="96" y="139"/>
                    <a:pt x="92" y="144"/>
                    <a:pt x="91" y="148"/>
                  </a:cubicBezTo>
                  <a:cubicBezTo>
                    <a:pt x="89" y="158"/>
                    <a:pt x="87" y="168"/>
                    <a:pt x="79" y="167"/>
                  </a:cubicBezTo>
                  <a:cubicBezTo>
                    <a:pt x="78" y="167"/>
                    <a:pt x="72" y="166"/>
                    <a:pt x="79" y="144"/>
                  </a:cubicBezTo>
                  <a:cubicBezTo>
                    <a:pt x="79" y="140"/>
                    <a:pt x="81" y="135"/>
                    <a:pt x="82" y="128"/>
                  </a:cubicBezTo>
                  <a:cubicBezTo>
                    <a:pt x="82" y="122"/>
                    <a:pt x="84" y="116"/>
                    <a:pt x="84" y="110"/>
                  </a:cubicBezTo>
                  <a:cubicBezTo>
                    <a:pt x="83" y="108"/>
                    <a:pt x="81" y="105"/>
                    <a:pt x="78" y="106"/>
                  </a:cubicBezTo>
                  <a:cubicBezTo>
                    <a:pt x="77" y="106"/>
                    <a:pt x="70" y="120"/>
                    <a:pt x="65" y="126"/>
                  </a:cubicBezTo>
                  <a:cubicBezTo>
                    <a:pt x="61" y="130"/>
                    <a:pt x="62" y="130"/>
                    <a:pt x="58" y="135"/>
                  </a:cubicBezTo>
                  <a:cubicBezTo>
                    <a:pt x="57" y="136"/>
                    <a:pt x="54" y="140"/>
                    <a:pt x="52" y="141"/>
                  </a:cubicBezTo>
                  <a:cubicBezTo>
                    <a:pt x="46" y="149"/>
                    <a:pt x="41" y="160"/>
                    <a:pt x="34" y="155"/>
                  </a:cubicBezTo>
                  <a:cubicBezTo>
                    <a:pt x="25" y="150"/>
                    <a:pt x="37" y="140"/>
                    <a:pt x="42" y="133"/>
                  </a:cubicBezTo>
                  <a:cubicBezTo>
                    <a:pt x="46" y="127"/>
                    <a:pt x="49" y="121"/>
                    <a:pt x="52" y="116"/>
                  </a:cubicBezTo>
                  <a:cubicBezTo>
                    <a:pt x="55" y="112"/>
                    <a:pt x="57" y="108"/>
                    <a:pt x="65" y="98"/>
                  </a:cubicBezTo>
                  <a:cubicBezTo>
                    <a:pt x="64" y="98"/>
                    <a:pt x="65" y="96"/>
                    <a:pt x="59" y="97"/>
                  </a:cubicBezTo>
                  <a:cubicBezTo>
                    <a:pt x="59" y="97"/>
                    <a:pt x="55" y="103"/>
                    <a:pt x="49" y="109"/>
                  </a:cubicBezTo>
                  <a:cubicBezTo>
                    <a:pt x="44" y="113"/>
                    <a:pt x="39" y="118"/>
                    <a:pt x="34" y="122"/>
                  </a:cubicBezTo>
                  <a:cubicBezTo>
                    <a:pt x="26" y="130"/>
                    <a:pt x="21" y="141"/>
                    <a:pt x="15" y="136"/>
                  </a:cubicBezTo>
                  <a:cubicBezTo>
                    <a:pt x="7" y="130"/>
                    <a:pt x="20" y="120"/>
                    <a:pt x="24" y="114"/>
                  </a:cubicBezTo>
                  <a:cubicBezTo>
                    <a:pt x="32" y="105"/>
                    <a:pt x="32" y="105"/>
                    <a:pt x="37" y="100"/>
                  </a:cubicBezTo>
                  <a:cubicBezTo>
                    <a:pt x="41" y="95"/>
                    <a:pt x="47" y="90"/>
                    <a:pt x="52" y="83"/>
                  </a:cubicBezTo>
                  <a:cubicBezTo>
                    <a:pt x="50" y="82"/>
                    <a:pt x="48" y="81"/>
                    <a:pt x="47" y="81"/>
                  </a:cubicBezTo>
                  <a:cubicBezTo>
                    <a:pt x="44" y="82"/>
                    <a:pt x="38" y="85"/>
                    <a:pt x="36" y="86"/>
                  </a:cubicBezTo>
                  <a:cubicBezTo>
                    <a:pt x="33" y="88"/>
                    <a:pt x="28" y="90"/>
                    <a:pt x="24" y="92"/>
                  </a:cubicBezTo>
                  <a:cubicBezTo>
                    <a:pt x="20" y="93"/>
                    <a:pt x="7" y="106"/>
                    <a:pt x="3" y="98"/>
                  </a:cubicBezTo>
                  <a:cubicBezTo>
                    <a:pt x="0" y="93"/>
                    <a:pt x="11" y="86"/>
                    <a:pt x="18" y="82"/>
                  </a:cubicBezTo>
                  <a:cubicBezTo>
                    <a:pt x="23" y="79"/>
                    <a:pt x="27" y="76"/>
                    <a:pt x="31" y="73"/>
                  </a:cubicBezTo>
                  <a:cubicBezTo>
                    <a:pt x="35" y="71"/>
                    <a:pt x="40" y="68"/>
                    <a:pt x="44" y="65"/>
                  </a:cubicBezTo>
                  <a:cubicBezTo>
                    <a:pt x="47" y="62"/>
                    <a:pt x="50" y="59"/>
                    <a:pt x="52" y="56"/>
                  </a:cubicBezTo>
                  <a:cubicBezTo>
                    <a:pt x="55" y="49"/>
                    <a:pt x="59" y="41"/>
                    <a:pt x="64" y="33"/>
                  </a:cubicBezTo>
                  <a:cubicBezTo>
                    <a:pt x="65" y="31"/>
                    <a:pt x="65" y="31"/>
                    <a:pt x="65" y="29"/>
                  </a:cubicBezTo>
                  <a:cubicBezTo>
                    <a:pt x="66" y="26"/>
                    <a:pt x="57" y="5"/>
                    <a:pt x="56" y="3"/>
                  </a:cubicBezTo>
                  <a:cubicBezTo>
                    <a:pt x="56" y="3"/>
                    <a:pt x="68" y="0"/>
                    <a:pt x="80" y="1"/>
                  </a:cubicBezTo>
                  <a:cubicBezTo>
                    <a:pt x="90" y="1"/>
                    <a:pt x="102" y="4"/>
                    <a:pt x="10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2" name="Freeform 187">
              <a:extLst>
                <a:ext uri="{FF2B5EF4-FFF2-40B4-BE49-F238E27FC236}">
                  <a16:creationId xmlns:a16="http://schemas.microsoft.com/office/drawing/2014/main" id="{78C55066-33C3-4729-AEA6-C117F93CDD21}"/>
                </a:ext>
              </a:extLst>
            </p:cNvPr>
            <p:cNvSpPr>
              <a:spLocks/>
            </p:cNvSpPr>
            <p:nvPr/>
          </p:nvSpPr>
          <p:spPr bwMode="auto">
            <a:xfrm>
              <a:off x="5728" y="2779"/>
              <a:ext cx="308" cy="308"/>
            </a:xfrm>
            <a:custGeom>
              <a:avLst/>
              <a:gdLst>
                <a:gd name="T0" fmla="*/ 4 w 130"/>
                <a:gd name="T1" fmla="*/ 73 h 130"/>
                <a:gd name="T2" fmla="*/ 57 w 130"/>
                <a:gd name="T3" fmla="*/ 4 h 130"/>
                <a:gd name="T4" fmla="*/ 126 w 130"/>
                <a:gd name="T5" fmla="*/ 57 h 130"/>
                <a:gd name="T6" fmla="*/ 73 w 130"/>
                <a:gd name="T7" fmla="*/ 125 h 130"/>
                <a:gd name="T8" fmla="*/ 4 w 130"/>
                <a:gd name="T9" fmla="*/ 73 h 130"/>
              </a:gdLst>
              <a:ahLst/>
              <a:cxnLst>
                <a:cxn ang="0">
                  <a:pos x="T0" y="T1"/>
                </a:cxn>
                <a:cxn ang="0">
                  <a:pos x="T2" y="T3"/>
                </a:cxn>
                <a:cxn ang="0">
                  <a:pos x="T4" y="T5"/>
                </a:cxn>
                <a:cxn ang="0">
                  <a:pos x="T6" y="T7"/>
                </a:cxn>
                <a:cxn ang="0">
                  <a:pos x="T8" y="T9"/>
                </a:cxn>
              </a:cxnLst>
              <a:rect l="0" t="0" r="r" b="b"/>
              <a:pathLst>
                <a:path w="130" h="130">
                  <a:moveTo>
                    <a:pt x="4" y="73"/>
                  </a:moveTo>
                  <a:cubicBezTo>
                    <a:pt x="0" y="39"/>
                    <a:pt x="24" y="8"/>
                    <a:pt x="57" y="4"/>
                  </a:cubicBezTo>
                  <a:cubicBezTo>
                    <a:pt x="91" y="0"/>
                    <a:pt x="121" y="23"/>
                    <a:pt x="126" y="57"/>
                  </a:cubicBezTo>
                  <a:cubicBezTo>
                    <a:pt x="130" y="90"/>
                    <a:pt x="107" y="121"/>
                    <a:pt x="73" y="125"/>
                  </a:cubicBezTo>
                  <a:cubicBezTo>
                    <a:pt x="40" y="130"/>
                    <a:pt x="9" y="106"/>
                    <a:pt x="4" y="73"/>
                  </a:cubicBezTo>
                  <a:close/>
                </a:path>
              </a:pathLst>
            </a:custGeom>
            <a:solidFill>
              <a:srgbClr val="009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3" name="Freeform 188">
              <a:extLst>
                <a:ext uri="{FF2B5EF4-FFF2-40B4-BE49-F238E27FC236}">
                  <a16:creationId xmlns:a16="http://schemas.microsoft.com/office/drawing/2014/main" id="{8102E653-47C9-40C2-AA9C-22D4678ADA7B}"/>
                </a:ext>
              </a:extLst>
            </p:cNvPr>
            <p:cNvSpPr>
              <a:spLocks/>
            </p:cNvSpPr>
            <p:nvPr/>
          </p:nvSpPr>
          <p:spPr bwMode="auto">
            <a:xfrm>
              <a:off x="5778" y="2808"/>
              <a:ext cx="232" cy="269"/>
            </a:xfrm>
            <a:custGeom>
              <a:avLst/>
              <a:gdLst>
                <a:gd name="T0" fmla="*/ 8 w 98"/>
                <a:gd name="T1" fmla="*/ 102 h 114"/>
                <a:gd name="T2" fmla="*/ 5 w 98"/>
                <a:gd name="T3" fmla="*/ 81 h 114"/>
                <a:gd name="T4" fmla="*/ 3 w 98"/>
                <a:gd name="T5" fmla="*/ 73 h 114"/>
                <a:gd name="T6" fmla="*/ 2 w 98"/>
                <a:gd name="T7" fmla="*/ 56 h 114"/>
                <a:gd name="T8" fmla="*/ 3 w 98"/>
                <a:gd name="T9" fmla="*/ 50 h 114"/>
                <a:gd name="T10" fmla="*/ 3 w 98"/>
                <a:gd name="T11" fmla="*/ 41 h 114"/>
                <a:gd name="T12" fmla="*/ 3 w 98"/>
                <a:gd name="T13" fmla="*/ 33 h 114"/>
                <a:gd name="T14" fmla="*/ 2 w 98"/>
                <a:gd name="T15" fmla="*/ 28 h 114"/>
                <a:gd name="T16" fmla="*/ 2 w 98"/>
                <a:gd name="T17" fmla="*/ 20 h 114"/>
                <a:gd name="T18" fmla="*/ 9 w 98"/>
                <a:gd name="T19" fmla="*/ 24 h 114"/>
                <a:gd name="T20" fmla="*/ 13 w 98"/>
                <a:gd name="T21" fmla="*/ 35 h 114"/>
                <a:gd name="T22" fmla="*/ 14 w 98"/>
                <a:gd name="T23" fmla="*/ 45 h 114"/>
                <a:gd name="T24" fmla="*/ 18 w 98"/>
                <a:gd name="T25" fmla="*/ 50 h 114"/>
                <a:gd name="T26" fmla="*/ 26 w 98"/>
                <a:gd name="T27" fmla="*/ 43 h 114"/>
                <a:gd name="T28" fmla="*/ 32 w 98"/>
                <a:gd name="T29" fmla="*/ 34 h 114"/>
                <a:gd name="T30" fmla="*/ 40 w 98"/>
                <a:gd name="T31" fmla="*/ 22 h 114"/>
                <a:gd name="T32" fmla="*/ 47 w 98"/>
                <a:gd name="T33" fmla="*/ 13 h 114"/>
                <a:gd name="T34" fmla="*/ 59 w 98"/>
                <a:gd name="T35" fmla="*/ 3 h 114"/>
                <a:gd name="T36" fmla="*/ 55 w 98"/>
                <a:gd name="T37" fmla="*/ 18 h 114"/>
                <a:gd name="T38" fmla="*/ 49 w 98"/>
                <a:gd name="T39" fmla="*/ 27 h 114"/>
                <a:gd name="T40" fmla="*/ 44 w 98"/>
                <a:gd name="T41" fmla="*/ 39 h 114"/>
                <a:gd name="T42" fmla="*/ 46 w 98"/>
                <a:gd name="T43" fmla="*/ 43 h 114"/>
                <a:gd name="T44" fmla="*/ 60 w 98"/>
                <a:gd name="T45" fmla="*/ 33 h 114"/>
                <a:gd name="T46" fmla="*/ 66 w 98"/>
                <a:gd name="T47" fmla="*/ 28 h 114"/>
                <a:gd name="T48" fmla="*/ 71 w 98"/>
                <a:gd name="T49" fmla="*/ 25 h 114"/>
                <a:gd name="T50" fmla="*/ 86 w 98"/>
                <a:gd name="T51" fmla="*/ 21 h 114"/>
                <a:gd name="T52" fmla="*/ 76 w 98"/>
                <a:gd name="T53" fmla="*/ 33 h 114"/>
                <a:gd name="T54" fmla="*/ 65 w 98"/>
                <a:gd name="T55" fmla="*/ 42 h 114"/>
                <a:gd name="T56" fmla="*/ 53 w 98"/>
                <a:gd name="T57" fmla="*/ 51 h 114"/>
                <a:gd name="T58" fmla="*/ 57 w 98"/>
                <a:gd name="T59" fmla="*/ 52 h 114"/>
                <a:gd name="T60" fmla="*/ 66 w 98"/>
                <a:gd name="T61" fmla="*/ 47 h 114"/>
                <a:gd name="T62" fmla="*/ 78 w 98"/>
                <a:gd name="T63" fmla="*/ 42 h 114"/>
                <a:gd name="T64" fmla="*/ 94 w 98"/>
                <a:gd name="T65" fmla="*/ 37 h 114"/>
                <a:gd name="T66" fmla="*/ 83 w 98"/>
                <a:gd name="T67" fmla="*/ 49 h 114"/>
                <a:gd name="T68" fmla="*/ 72 w 98"/>
                <a:gd name="T69" fmla="*/ 56 h 114"/>
                <a:gd name="T70" fmla="*/ 59 w 98"/>
                <a:gd name="T71" fmla="*/ 63 h 114"/>
                <a:gd name="T72" fmla="*/ 61 w 98"/>
                <a:gd name="T73" fmla="*/ 65 h 114"/>
                <a:gd name="T74" fmla="*/ 69 w 98"/>
                <a:gd name="T75" fmla="*/ 65 h 114"/>
                <a:gd name="T76" fmla="*/ 78 w 98"/>
                <a:gd name="T77" fmla="*/ 64 h 114"/>
                <a:gd name="T78" fmla="*/ 93 w 98"/>
                <a:gd name="T79" fmla="*/ 64 h 114"/>
                <a:gd name="T80" fmla="*/ 80 w 98"/>
                <a:gd name="T81" fmla="*/ 72 h 114"/>
                <a:gd name="T82" fmla="*/ 70 w 98"/>
                <a:gd name="T83" fmla="*/ 74 h 114"/>
                <a:gd name="T84" fmla="*/ 59 w 98"/>
                <a:gd name="T85" fmla="*/ 77 h 114"/>
                <a:gd name="T86" fmla="*/ 53 w 98"/>
                <a:gd name="T87" fmla="*/ 81 h 114"/>
                <a:gd name="T88" fmla="*/ 39 w 98"/>
                <a:gd name="T89" fmla="*/ 93 h 114"/>
                <a:gd name="T90" fmla="*/ 38 w 98"/>
                <a:gd name="T91" fmla="*/ 95 h 114"/>
                <a:gd name="T92" fmla="*/ 38 w 98"/>
                <a:gd name="T93" fmla="*/ 114 h 114"/>
                <a:gd name="T94" fmla="*/ 22 w 98"/>
                <a:gd name="T95" fmla="*/ 110 h 114"/>
                <a:gd name="T96" fmla="*/ 8 w 98"/>
                <a:gd name="T97" fmla="*/ 10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14">
                  <a:moveTo>
                    <a:pt x="8" y="102"/>
                  </a:moveTo>
                  <a:cubicBezTo>
                    <a:pt x="8" y="98"/>
                    <a:pt x="4" y="85"/>
                    <a:pt x="5" y="81"/>
                  </a:cubicBezTo>
                  <a:cubicBezTo>
                    <a:pt x="5" y="81"/>
                    <a:pt x="3" y="75"/>
                    <a:pt x="3" y="73"/>
                  </a:cubicBezTo>
                  <a:cubicBezTo>
                    <a:pt x="4" y="67"/>
                    <a:pt x="2" y="59"/>
                    <a:pt x="2" y="56"/>
                  </a:cubicBezTo>
                  <a:cubicBezTo>
                    <a:pt x="2" y="53"/>
                    <a:pt x="3" y="53"/>
                    <a:pt x="3" y="50"/>
                  </a:cubicBezTo>
                  <a:cubicBezTo>
                    <a:pt x="3" y="47"/>
                    <a:pt x="3" y="45"/>
                    <a:pt x="3" y="41"/>
                  </a:cubicBezTo>
                  <a:cubicBezTo>
                    <a:pt x="3" y="39"/>
                    <a:pt x="3" y="36"/>
                    <a:pt x="3" y="33"/>
                  </a:cubicBezTo>
                  <a:cubicBezTo>
                    <a:pt x="3" y="31"/>
                    <a:pt x="3" y="30"/>
                    <a:pt x="2" y="28"/>
                  </a:cubicBezTo>
                  <a:cubicBezTo>
                    <a:pt x="2" y="25"/>
                    <a:pt x="0" y="21"/>
                    <a:pt x="2" y="20"/>
                  </a:cubicBezTo>
                  <a:cubicBezTo>
                    <a:pt x="5" y="19"/>
                    <a:pt x="8" y="22"/>
                    <a:pt x="9" y="24"/>
                  </a:cubicBezTo>
                  <a:cubicBezTo>
                    <a:pt x="11" y="27"/>
                    <a:pt x="13" y="29"/>
                    <a:pt x="13" y="35"/>
                  </a:cubicBezTo>
                  <a:cubicBezTo>
                    <a:pt x="14" y="39"/>
                    <a:pt x="14" y="42"/>
                    <a:pt x="14" y="45"/>
                  </a:cubicBezTo>
                  <a:cubicBezTo>
                    <a:pt x="14" y="45"/>
                    <a:pt x="14" y="50"/>
                    <a:pt x="18" y="50"/>
                  </a:cubicBezTo>
                  <a:cubicBezTo>
                    <a:pt x="20" y="50"/>
                    <a:pt x="24" y="46"/>
                    <a:pt x="26" y="43"/>
                  </a:cubicBezTo>
                  <a:cubicBezTo>
                    <a:pt x="29" y="40"/>
                    <a:pt x="31" y="37"/>
                    <a:pt x="32" y="34"/>
                  </a:cubicBezTo>
                  <a:cubicBezTo>
                    <a:pt x="35" y="30"/>
                    <a:pt x="37" y="26"/>
                    <a:pt x="40" y="22"/>
                  </a:cubicBezTo>
                  <a:cubicBezTo>
                    <a:pt x="43" y="18"/>
                    <a:pt x="46" y="15"/>
                    <a:pt x="47" y="13"/>
                  </a:cubicBezTo>
                  <a:cubicBezTo>
                    <a:pt x="52" y="6"/>
                    <a:pt x="55" y="0"/>
                    <a:pt x="59" y="3"/>
                  </a:cubicBezTo>
                  <a:cubicBezTo>
                    <a:pt x="60" y="3"/>
                    <a:pt x="64" y="5"/>
                    <a:pt x="55" y="18"/>
                  </a:cubicBezTo>
                  <a:cubicBezTo>
                    <a:pt x="53" y="20"/>
                    <a:pt x="51" y="24"/>
                    <a:pt x="49" y="27"/>
                  </a:cubicBezTo>
                  <a:cubicBezTo>
                    <a:pt x="48" y="32"/>
                    <a:pt x="45" y="35"/>
                    <a:pt x="44" y="39"/>
                  </a:cubicBezTo>
                  <a:cubicBezTo>
                    <a:pt x="44" y="40"/>
                    <a:pt x="45" y="43"/>
                    <a:pt x="46" y="43"/>
                  </a:cubicBezTo>
                  <a:cubicBezTo>
                    <a:pt x="48" y="43"/>
                    <a:pt x="55" y="35"/>
                    <a:pt x="60" y="33"/>
                  </a:cubicBezTo>
                  <a:cubicBezTo>
                    <a:pt x="63" y="31"/>
                    <a:pt x="62" y="31"/>
                    <a:pt x="66" y="28"/>
                  </a:cubicBezTo>
                  <a:cubicBezTo>
                    <a:pt x="67" y="28"/>
                    <a:pt x="70" y="26"/>
                    <a:pt x="71" y="25"/>
                  </a:cubicBezTo>
                  <a:cubicBezTo>
                    <a:pt x="77" y="22"/>
                    <a:pt x="83" y="16"/>
                    <a:pt x="86" y="21"/>
                  </a:cubicBezTo>
                  <a:cubicBezTo>
                    <a:pt x="90" y="26"/>
                    <a:pt x="80" y="30"/>
                    <a:pt x="76" y="33"/>
                  </a:cubicBezTo>
                  <a:cubicBezTo>
                    <a:pt x="72" y="36"/>
                    <a:pt x="69" y="40"/>
                    <a:pt x="65" y="42"/>
                  </a:cubicBezTo>
                  <a:cubicBezTo>
                    <a:pt x="63" y="44"/>
                    <a:pt x="60" y="46"/>
                    <a:pt x="53" y="51"/>
                  </a:cubicBezTo>
                  <a:cubicBezTo>
                    <a:pt x="54" y="51"/>
                    <a:pt x="53" y="52"/>
                    <a:pt x="57" y="52"/>
                  </a:cubicBezTo>
                  <a:cubicBezTo>
                    <a:pt x="57" y="52"/>
                    <a:pt x="61" y="50"/>
                    <a:pt x="66" y="47"/>
                  </a:cubicBezTo>
                  <a:cubicBezTo>
                    <a:pt x="70" y="46"/>
                    <a:pt x="75" y="44"/>
                    <a:pt x="78" y="42"/>
                  </a:cubicBezTo>
                  <a:cubicBezTo>
                    <a:pt x="86" y="39"/>
                    <a:pt x="91" y="33"/>
                    <a:pt x="94" y="37"/>
                  </a:cubicBezTo>
                  <a:cubicBezTo>
                    <a:pt x="98" y="43"/>
                    <a:pt x="87" y="46"/>
                    <a:pt x="83" y="49"/>
                  </a:cubicBezTo>
                  <a:cubicBezTo>
                    <a:pt x="76" y="54"/>
                    <a:pt x="76" y="54"/>
                    <a:pt x="72" y="56"/>
                  </a:cubicBezTo>
                  <a:cubicBezTo>
                    <a:pt x="68" y="58"/>
                    <a:pt x="63" y="60"/>
                    <a:pt x="59" y="63"/>
                  </a:cubicBezTo>
                  <a:cubicBezTo>
                    <a:pt x="59" y="64"/>
                    <a:pt x="60" y="65"/>
                    <a:pt x="61" y="65"/>
                  </a:cubicBezTo>
                  <a:cubicBezTo>
                    <a:pt x="63" y="65"/>
                    <a:pt x="68" y="65"/>
                    <a:pt x="69" y="65"/>
                  </a:cubicBezTo>
                  <a:cubicBezTo>
                    <a:pt x="72" y="64"/>
                    <a:pt x="75" y="64"/>
                    <a:pt x="78" y="64"/>
                  </a:cubicBezTo>
                  <a:cubicBezTo>
                    <a:pt x="81" y="63"/>
                    <a:pt x="92" y="58"/>
                    <a:pt x="93" y="64"/>
                  </a:cubicBezTo>
                  <a:cubicBezTo>
                    <a:pt x="94" y="68"/>
                    <a:pt x="85" y="71"/>
                    <a:pt x="80" y="72"/>
                  </a:cubicBezTo>
                  <a:cubicBezTo>
                    <a:pt x="76" y="72"/>
                    <a:pt x="73" y="74"/>
                    <a:pt x="70" y="74"/>
                  </a:cubicBezTo>
                  <a:cubicBezTo>
                    <a:pt x="67" y="75"/>
                    <a:pt x="63" y="75"/>
                    <a:pt x="59" y="77"/>
                  </a:cubicBezTo>
                  <a:cubicBezTo>
                    <a:pt x="57" y="78"/>
                    <a:pt x="54" y="79"/>
                    <a:pt x="53" y="81"/>
                  </a:cubicBezTo>
                  <a:cubicBezTo>
                    <a:pt x="49" y="84"/>
                    <a:pt x="44" y="89"/>
                    <a:pt x="39" y="93"/>
                  </a:cubicBezTo>
                  <a:cubicBezTo>
                    <a:pt x="39" y="94"/>
                    <a:pt x="38" y="94"/>
                    <a:pt x="38" y="95"/>
                  </a:cubicBezTo>
                  <a:cubicBezTo>
                    <a:pt x="36" y="97"/>
                    <a:pt x="38" y="112"/>
                    <a:pt x="38" y="114"/>
                  </a:cubicBezTo>
                  <a:cubicBezTo>
                    <a:pt x="38" y="114"/>
                    <a:pt x="30" y="113"/>
                    <a:pt x="22" y="110"/>
                  </a:cubicBezTo>
                  <a:cubicBezTo>
                    <a:pt x="16" y="108"/>
                    <a:pt x="8" y="103"/>
                    <a:pt x="8"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4" name="Freeform 189">
              <a:extLst>
                <a:ext uri="{FF2B5EF4-FFF2-40B4-BE49-F238E27FC236}">
                  <a16:creationId xmlns:a16="http://schemas.microsoft.com/office/drawing/2014/main" id="{87BA0132-FD89-424A-8DFA-89AD3EF54D47}"/>
                </a:ext>
              </a:extLst>
            </p:cNvPr>
            <p:cNvSpPr>
              <a:spLocks/>
            </p:cNvSpPr>
            <p:nvPr/>
          </p:nvSpPr>
          <p:spPr bwMode="auto">
            <a:xfrm>
              <a:off x="4525" y="2340"/>
              <a:ext cx="471" cy="472"/>
            </a:xfrm>
            <a:custGeom>
              <a:avLst/>
              <a:gdLst>
                <a:gd name="T0" fmla="*/ 138 w 199"/>
                <a:gd name="T1" fmla="*/ 178 h 200"/>
                <a:gd name="T2" fmla="*/ 21 w 199"/>
                <a:gd name="T3" fmla="*/ 139 h 200"/>
                <a:gd name="T4" fmla="*/ 60 w 199"/>
                <a:gd name="T5" fmla="*/ 22 h 200"/>
                <a:gd name="T6" fmla="*/ 178 w 199"/>
                <a:gd name="T7" fmla="*/ 61 h 200"/>
                <a:gd name="T8" fmla="*/ 138 w 199"/>
                <a:gd name="T9" fmla="*/ 178 h 200"/>
              </a:gdLst>
              <a:ahLst/>
              <a:cxnLst>
                <a:cxn ang="0">
                  <a:pos x="T0" y="T1"/>
                </a:cxn>
                <a:cxn ang="0">
                  <a:pos x="T2" y="T3"/>
                </a:cxn>
                <a:cxn ang="0">
                  <a:pos x="T4" y="T5"/>
                </a:cxn>
                <a:cxn ang="0">
                  <a:pos x="T6" y="T7"/>
                </a:cxn>
                <a:cxn ang="0">
                  <a:pos x="T8" y="T9"/>
                </a:cxn>
              </a:cxnLst>
              <a:rect l="0" t="0" r="r" b="b"/>
              <a:pathLst>
                <a:path w="199" h="200">
                  <a:moveTo>
                    <a:pt x="138" y="178"/>
                  </a:moveTo>
                  <a:cubicBezTo>
                    <a:pt x="95" y="200"/>
                    <a:pt x="43" y="182"/>
                    <a:pt x="21" y="139"/>
                  </a:cubicBezTo>
                  <a:cubicBezTo>
                    <a:pt x="0" y="96"/>
                    <a:pt x="17" y="43"/>
                    <a:pt x="60" y="22"/>
                  </a:cubicBezTo>
                  <a:cubicBezTo>
                    <a:pt x="104" y="0"/>
                    <a:pt x="156" y="18"/>
                    <a:pt x="178" y="61"/>
                  </a:cubicBezTo>
                  <a:cubicBezTo>
                    <a:pt x="199" y="104"/>
                    <a:pt x="182" y="156"/>
                    <a:pt x="138" y="178"/>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5" name="Freeform 190">
              <a:extLst>
                <a:ext uri="{FF2B5EF4-FFF2-40B4-BE49-F238E27FC236}">
                  <a16:creationId xmlns:a16="http://schemas.microsoft.com/office/drawing/2014/main" id="{A2AB7EB6-7F81-4694-95AA-CF89DBDDE8BC}"/>
                </a:ext>
              </a:extLst>
            </p:cNvPr>
            <p:cNvSpPr>
              <a:spLocks/>
            </p:cNvSpPr>
            <p:nvPr/>
          </p:nvSpPr>
          <p:spPr bwMode="auto">
            <a:xfrm>
              <a:off x="4582" y="2399"/>
              <a:ext cx="385" cy="352"/>
            </a:xfrm>
            <a:custGeom>
              <a:avLst/>
              <a:gdLst>
                <a:gd name="T0" fmla="*/ 159 w 163"/>
                <a:gd name="T1" fmla="*/ 100 h 149"/>
                <a:gd name="T2" fmla="*/ 132 w 163"/>
                <a:gd name="T3" fmla="*/ 114 h 149"/>
                <a:gd name="T4" fmla="*/ 121 w 163"/>
                <a:gd name="T5" fmla="*/ 121 h 149"/>
                <a:gd name="T6" fmla="*/ 100 w 163"/>
                <a:gd name="T7" fmla="*/ 129 h 149"/>
                <a:gd name="T8" fmla="*/ 91 w 163"/>
                <a:gd name="T9" fmla="*/ 132 h 149"/>
                <a:gd name="T10" fmla="*/ 79 w 163"/>
                <a:gd name="T11" fmla="*/ 135 h 149"/>
                <a:gd name="T12" fmla="*/ 68 w 163"/>
                <a:gd name="T13" fmla="*/ 139 h 149"/>
                <a:gd name="T14" fmla="*/ 61 w 163"/>
                <a:gd name="T15" fmla="*/ 143 h 149"/>
                <a:gd name="T16" fmla="*/ 51 w 163"/>
                <a:gd name="T17" fmla="*/ 147 h 149"/>
                <a:gd name="T18" fmla="*/ 53 w 163"/>
                <a:gd name="T19" fmla="*/ 135 h 149"/>
                <a:gd name="T20" fmla="*/ 66 w 163"/>
                <a:gd name="T21" fmla="*/ 125 h 149"/>
                <a:gd name="T22" fmla="*/ 79 w 163"/>
                <a:gd name="T23" fmla="*/ 119 h 149"/>
                <a:gd name="T24" fmla="*/ 84 w 163"/>
                <a:gd name="T25" fmla="*/ 111 h 149"/>
                <a:gd name="T26" fmla="*/ 71 w 163"/>
                <a:gd name="T27" fmla="*/ 104 h 149"/>
                <a:gd name="T28" fmla="*/ 56 w 163"/>
                <a:gd name="T29" fmla="*/ 99 h 149"/>
                <a:gd name="T30" fmla="*/ 35 w 163"/>
                <a:gd name="T31" fmla="*/ 94 h 149"/>
                <a:gd name="T32" fmla="*/ 20 w 163"/>
                <a:gd name="T33" fmla="*/ 89 h 149"/>
                <a:gd name="T34" fmla="*/ 1 w 163"/>
                <a:gd name="T35" fmla="*/ 77 h 149"/>
                <a:gd name="T36" fmla="*/ 23 w 163"/>
                <a:gd name="T37" fmla="*/ 77 h 149"/>
                <a:gd name="T38" fmla="*/ 39 w 163"/>
                <a:gd name="T39" fmla="*/ 80 h 149"/>
                <a:gd name="T40" fmla="*/ 57 w 163"/>
                <a:gd name="T41" fmla="*/ 82 h 149"/>
                <a:gd name="T42" fmla="*/ 61 w 163"/>
                <a:gd name="T43" fmla="*/ 76 h 149"/>
                <a:gd name="T44" fmla="*/ 41 w 163"/>
                <a:gd name="T45" fmla="*/ 63 h 149"/>
                <a:gd name="T46" fmla="*/ 32 w 163"/>
                <a:gd name="T47" fmla="*/ 56 h 149"/>
                <a:gd name="T48" fmla="*/ 26 w 163"/>
                <a:gd name="T49" fmla="*/ 51 h 149"/>
                <a:gd name="T50" fmla="*/ 13 w 163"/>
                <a:gd name="T51" fmla="*/ 33 h 149"/>
                <a:gd name="T52" fmla="*/ 34 w 163"/>
                <a:gd name="T53" fmla="*/ 41 h 149"/>
                <a:gd name="T54" fmla="*/ 51 w 163"/>
                <a:gd name="T55" fmla="*/ 51 h 149"/>
                <a:gd name="T56" fmla="*/ 69 w 163"/>
                <a:gd name="T57" fmla="*/ 63 h 149"/>
                <a:gd name="T58" fmla="*/ 69 w 163"/>
                <a:gd name="T59" fmla="*/ 58 h 149"/>
                <a:gd name="T60" fmla="*/ 58 w 163"/>
                <a:gd name="T61" fmla="*/ 47 h 149"/>
                <a:gd name="T62" fmla="*/ 45 w 163"/>
                <a:gd name="T63" fmla="*/ 34 h 149"/>
                <a:gd name="T64" fmla="*/ 31 w 163"/>
                <a:gd name="T65" fmla="*/ 14 h 149"/>
                <a:gd name="T66" fmla="*/ 53 w 163"/>
                <a:gd name="T67" fmla="*/ 24 h 149"/>
                <a:gd name="T68" fmla="*/ 67 w 163"/>
                <a:gd name="T69" fmla="*/ 36 h 149"/>
                <a:gd name="T70" fmla="*/ 83 w 163"/>
                <a:gd name="T71" fmla="*/ 50 h 149"/>
                <a:gd name="T72" fmla="*/ 84 w 163"/>
                <a:gd name="T73" fmla="*/ 46 h 149"/>
                <a:gd name="T74" fmla="*/ 80 w 163"/>
                <a:gd name="T75" fmla="*/ 35 h 149"/>
                <a:gd name="T76" fmla="*/ 74 w 163"/>
                <a:gd name="T77" fmla="*/ 24 h 149"/>
                <a:gd name="T78" fmla="*/ 68 w 163"/>
                <a:gd name="T79" fmla="*/ 3 h 149"/>
                <a:gd name="T80" fmla="*/ 84 w 163"/>
                <a:gd name="T81" fmla="*/ 18 h 149"/>
                <a:gd name="T82" fmla="*/ 92 w 163"/>
                <a:gd name="T83" fmla="*/ 31 h 149"/>
                <a:gd name="T84" fmla="*/ 101 w 163"/>
                <a:gd name="T85" fmla="*/ 43 h 149"/>
                <a:gd name="T86" fmla="*/ 109 w 163"/>
                <a:gd name="T87" fmla="*/ 50 h 149"/>
                <a:gd name="T88" fmla="*/ 132 w 163"/>
                <a:gd name="T89" fmla="*/ 62 h 149"/>
                <a:gd name="T90" fmla="*/ 136 w 163"/>
                <a:gd name="T91" fmla="*/ 64 h 149"/>
                <a:gd name="T92" fmla="*/ 161 w 163"/>
                <a:gd name="T93" fmla="*/ 55 h 149"/>
                <a:gd name="T94" fmla="*/ 163 w 163"/>
                <a:gd name="T95" fmla="*/ 79 h 149"/>
                <a:gd name="T96" fmla="*/ 159 w 163"/>
                <a:gd name="T97" fmla="*/ 10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 h="149">
                  <a:moveTo>
                    <a:pt x="159" y="100"/>
                  </a:moveTo>
                  <a:cubicBezTo>
                    <a:pt x="153" y="102"/>
                    <a:pt x="138" y="113"/>
                    <a:pt x="132" y="114"/>
                  </a:cubicBezTo>
                  <a:cubicBezTo>
                    <a:pt x="132" y="114"/>
                    <a:pt x="125" y="120"/>
                    <a:pt x="121" y="121"/>
                  </a:cubicBezTo>
                  <a:cubicBezTo>
                    <a:pt x="114" y="123"/>
                    <a:pt x="104" y="128"/>
                    <a:pt x="100" y="129"/>
                  </a:cubicBezTo>
                  <a:cubicBezTo>
                    <a:pt x="95" y="131"/>
                    <a:pt x="96" y="130"/>
                    <a:pt x="91" y="132"/>
                  </a:cubicBezTo>
                  <a:cubicBezTo>
                    <a:pt x="87" y="133"/>
                    <a:pt x="84" y="134"/>
                    <a:pt x="79" y="135"/>
                  </a:cubicBezTo>
                  <a:cubicBezTo>
                    <a:pt x="75" y="136"/>
                    <a:pt x="72" y="138"/>
                    <a:pt x="68" y="139"/>
                  </a:cubicBezTo>
                  <a:cubicBezTo>
                    <a:pt x="65" y="140"/>
                    <a:pt x="63" y="141"/>
                    <a:pt x="61" y="143"/>
                  </a:cubicBezTo>
                  <a:cubicBezTo>
                    <a:pt x="58" y="145"/>
                    <a:pt x="53" y="149"/>
                    <a:pt x="51" y="147"/>
                  </a:cubicBezTo>
                  <a:cubicBezTo>
                    <a:pt x="48" y="144"/>
                    <a:pt x="51" y="138"/>
                    <a:pt x="53" y="135"/>
                  </a:cubicBezTo>
                  <a:cubicBezTo>
                    <a:pt x="56" y="131"/>
                    <a:pt x="58" y="128"/>
                    <a:pt x="66" y="125"/>
                  </a:cubicBezTo>
                  <a:cubicBezTo>
                    <a:pt x="70" y="123"/>
                    <a:pt x="75" y="121"/>
                    <a:pt x="79" y="119"/>
                  </a:cubicBezTo>
                  <a:cubicBezTo>
                    <a:pt x="79" y="119"/>
                    <a:pt x="86" y="116"/>
                    <a:pt x="84" y="111"/>
                  </a:cubicBezTo>
                  <a:cubicBezTo>
                    <a:pt x="83" y="109"/>
                    <a:pt x="76" y="105"/>
                    <a:pt x="71" y="104"/>
                  </a:cubicBezTo>
                  <a:cubicBezTo>
                    <a:pt x="65" y="102"/>
                    <a:pt x="61" y="100"/>
                    <a:pt x="56" y="99"/>
                  </a:cubicBezTo>
                  <a:cubicBezTo>
                    <a:pt x="49" y="97"/>
                    <a:pt x="43" y="97"/>
                    <a:pt x="35" y="94"/>
                  </a:cubicBezTo>
                  <a:cubicBezTo>
                    <a:pt x="29" y="93"/>
                    <a:pt x="24" y="90"/>
                    <a:pt x="20" y="89"/>
                  </a:cubicBezTo>
                  <a:cubicBezTo>
                    <a:pt x="9" y="86"/>
                    <a:pt x="0" y="85"/>
                    <a:pt x="1" y="77"/>
                  </a:cubicBezTo>
                  <a:cubicBezTo>
                    <a:pt x="1" y="76"/>
                    <a:pt x="2" y="70"/>
                    <a:pt x="23" y="77"/>
                  </a:cubicBezTo>
                  <a:cubicBezTo>
                    <a:pt x="27" y="77"/>
                    <a:pt x="33" y="79"/>
                    <a:pt x="39" y="80"/>
                  </a:cubicBezTo>
                  <a:cubicBezTo>
                    <a:pt x="45" y="80"/>
                    <a:pt x="51" y="82"/>
                    <a:pt x="57" y="82"/>
                  </a:cubicBezTo>
                  <a:cubicBezTo>
                    <a:pt x="59" y="81"/>
                    <a:pt x="62" y="79"/>
                    <a:pt x="61" y="76"/>
                  </a:cubicBezTo>
                  <a:cubicBezTo>
                    <a:pt x="60" y="75"/>
                    <a:pt x="47" y="68"/>
                    <a:pt x="41" y="63"/>
                  </a:cubicBezTo>
                  <a:cubicBezTo>
                    <a:pt x="37" y="59"/>
                    <a:pt x="37" y="60"/>
                    <a:pt x="32" y="56"/>
                  </a:cubicBezTo>
                  <a:cubicBezTo>
                    <a:pt x="31" y="55"/>
                    <a:pt x="28" y="52"/>
                    <a:pt x="26" y="51"/>
                  </a:cubicBezTo>
                  <a:cubicBezTo>
                    <a:pt x="19" y="45"/>
                    <a:pt x="8" y="40"/>
                    <a:pt x="13" y="33"/>
                  </a:cubicBezTo>
                  <a:cubicBezTo>
                    <a:pt x="18" y="25"/>
                    <a:pt x="28" y="37"/>
                    <a:pt x="34" y="41"/>
                  </a:cubicBezTo>
                  <a:cubicBezTo>
                    <a:pt x="40" y="45"/>
                    <a:pt x="46" y="48"/>
                    <a:pt x="51" y="51"/>
                  </a:cubicBezTo>
                  <a:cubicBezTo>
                    <a:pt x="55" y="54"/>
                    <a:pt x="59" y="56"/>
                    <a:pt x="69" y="63"/>
                  </a:cubicBezTo>
                  <a:cubicBezTo>
                    <a:pt x="69" y="63"/>
                    <a:pt x="70" y="64"/>
                    <a:pt x="69" y="58"/>
                  </a:cubicBezTo>
                  <a:cubicBezTo>
                    <a:pt x="69" y="58"/>
                    <a:pt x="64" y="54"/>
                    <a:pt x="58" y="47"/>
                  </a:cubicBezTo>
                  <a:cubicBezTo>
                    <a:pt x="54" y="43"/>
                    <a:pt x="49" y="38"/>
                    <a:pt x="45" y="34"/>
                  </a:cubicBezTo>
                  <a:cubicBezTo>
                    <a:pt x="37" y="25"/>
                    <a:pt x="26" y="21"/>
                    <a:pt x="31" y="14"/>
                  </a:cubicBezTo>
                  <a:cubicBezTo>
                    <a:pt x="37" y="7"/>
                    <a:pt x="47" y="19"/>
                    <a:pt x="53" y="24"/>
                  </a:cubicBezTo>
                  <a:cubicBezTo>
                    <a:pt x="62" y="31"/>
                    <a:pt x="62" y="32"/>
                    <a:pt x="67" y="36"/>
                  </a:cubicBezTo>
                  <a:cubicBezTo>
                    <a:pt x="71" y="40"/>
                    <a:pt x="76" y="46"/>
                    <a:pt x="83" y="50"/>
                  </a:cubicBezTo>
                  <a:cubicBezTo>
                    <a:pt x="84" y="49"/>
                    <a:pt x="85" y="47"/>
                    <a:pt x="84" y="46"/>
                  </a:cubicBezTo>
                  <a:cubicBezTo>
                    <a:pt x="84" y="43"/>
                    <a:pt x="81" y="37"/>
                    <a:pt x="80" y="35"/>
                  </a:cubicBezTo>
                  <a:cubicBezTo>
                    <a:pt x="78" y="32"/>
                    <a:pt x="76" y="28"/>
                    <a:pt x="74" y="24"/>
                  </a:cubicBezTo>
                  <a:cubicBezTo>
                    <a:pt x="73" y="20"/>
                    <a:pt x="61" y="7"/>
                    <a:pt x="68" y="3"/>
                  </a:cubicBezTo>
                  <a:cubicBezTo>
                    <a:pt x="73" y="0"/>
                    <a:pt x="80" y="11"/>
                    <a:pt x="84" y="18"/>
                  </a:cubicBezTo>
                  <a:cubicBezTo>
                    <a:pt x="87" y="22"/>
                    <a:pt x="90" y="26"/>
                    <a:pt x="92" y="31"/>
                  </a:cubicBezTo>
                  <a:cubicBezTo>
                    <a:pt x="95" y="34"/>
                    <a:pt x="97" y="39"/>
                    <a:pt x="101" y="43"/>
                  </a:cubicBezTo>
                  <a:cubicBezTo>
                    <a:pt x="103" y="46"/>
                    <a:pt x="107" y="49"/>
                    <a:pt x="109" y="50"/>
                  </a:cubicBezTo>
                  <a:cubicBezTo>
                    <a:pt x="116" y="54"/>
                    <a:pt x="124" y="58"/>
                    <a:pt x="132" y="62"/>
                  </a:cubicBezTo>
                  <a:cubicBezTo>
                    <a:pt x="133" y="63"/>
                    <a:pt x="134" y="63"/>
                    <a:pt x="136" y="64"/>
                  </a:cubicBezTo>
                  <a:cubicBezTo>
                    <a:pt x="139" y="65"/>
                    <a:pt x="159" y="56"/>
                    <a:pt x="161" y="55"/>
                  </a:cubicBezTo>
                  <a:cubicBezTo>
                    <a:pt x="161" y="55"/>
                    <a:pt x="163" y="66"/>
                    <a:pt x="163" y="79"/>
                  </a:cubicBezTo>
                  <a:cubicBezTo>
                    <a:pt x="163" y="87"/>
                    <a:pt x="160" y="100"/>
                    <a:pt x="159"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6" name="Freeform 191">
              <a:extLst>
                <a:ext uri="{FF2B5EF4-FFF2-40B4-BE49-F238E27FC236}">
                  <a16:creationId xmlns:a16="http://schemas.microsoft.com/office/drawing/2014/main" id="{D20F59C5-3B6D-4749-A8C2-3BFCF537B645}"/>
                </a:ext>
              </a:extLst>
            </p:cNvPr>
            <p:cNvSpPr>
              <a:spLocks/>
            </p:cNvSpPr>
            <p:nvPr/>
          </p:nvSpPr>
          <p:spPr bwMode="auto">
            <a:xfrm>
              <a:off x="4873" y="3210"/>
              <a:ext cx="387" cy="387"/>
            </a:xfrm>
            <a:custGeom>
              <a:avLst/>
              <a:gdLst>
                <a:gd name="T0" fmla="*/ 148 w 164"/>
                <a:gd name="T1" fmla="*/ 111 h 164"/>
                <a:gd name="T2" fmla="*/ 53 w 164"/>
                <a:gd name="T3" fmla="*/ 147 h 164"/>
                <a:gd name="T4" fmla="*/ 16 w 164"/>
                <a:gd name="T5" fmla="*/ 53 h 164"/>
                <a:gd name="T6" fmla="*/ 111 w 164"/>
                <a:gd name="T7" fmla="*/ 16 h 164"/>
                <a:gd name="T8" fmla="*/ 148 w 164"/>
                <a:gd name="T9" fmla="*/ 111 h 164"/>
              </a:gdLst>
              <a:ahLst/>
              <a:cxnLst>
                <a:cxn ang="0">
                  <a:pos x="T0" y="T1"/>
                </a:cxn>
                <a:cxn ang="0">
                  <a:pos x="T2" y="T3"/>
                </a:cxn>
                <a:cxn ang="0">
                  <a:pos x="T4" y="T5"/>
                </a:cxn>
                <a:cxn ang="0">
                  <a:pos x="T6" y="T7"/>
                </a:cxn>
                <a:cxn ang="0">
                  <a:pos x="T8" y="T9"/>
                </a:cxn>
              </a:cxnLst>
              <a:rect l="0" t="0" r="r" b="b"/>
              <a:pathLst>
                <a:path w="164" h="164">
                  <a:moveTo>
                    <a:pt x="148" y="111"/>
                  </a:moveTo>
                  <a:cubicBezTo>
                    <a:pt x="132" y="147"/>
                    <a:pt x="89" y="164"/>
                    <a:pt x="53" y="147"/>
                  </a:cubicBezTo>
                  <a:cubicBezTo>
                    <a:pt x="16" y="131"/>
                    <a:pt x="0" y="89"/>
                    <a:pt x="16" y="53"/>
                  </a:cubicBezTo>
                  <a:cubicBezTo>
                    <a:pt x="32" y="16"/>
                    <a:pt x="75" y="0"/>
                    <a:pt x="111" y="16"/>
                  </a:cubicBezTo>
                  <a:cubicBezTo>
                    <a:pt x="147" y="32"/>
                    <a:pt x="164" y="75"/>
                    <a:pt x="148" y="111"/>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7" name="Freeform 192">
              <a:extLst>
                <a:ext uri="{FF2B5EF4-FFF2-40B4-BE49-F238E27FC236}">
                  <a16:creationId xmlns:a16="http://schemas.microsoft.com/office/drawing/2014/main" id="{4AAD3611-0ADC-45EA-AED2-3BF78B2A320C}"/>
                </a:ext>
              </a:extLst>
            </p:cNvPr>
            <p:cNvSpPr>
              <a:spLocks/>
            </p:cNvSpPr>
            <p:nvPr/>
          </p:nvSpPr>
          <p:spPr bwMode="auto">
            <a:xfrm>
              <a:off x="4918" y="3266"/>
              <a:ext cx="305" cy="277"/>
            </a:xfrm>
            <a:custGeom>
              <a:avLst/>
              <a:gdLst>
                <a:gd name="T0" fmla="*/ 129 w 129"/>
                <a:gd name="T1" fmla="*/ 30 h 117"/>
                <a:gd name="T2" fmla="*/ 120 w 129"/>
                <a:gd name="T3" fmla="*/ 53 h 117"/>
                <a:gd name="T4" fmla="*/ 116 w 129"/>
                <a:gd name="T5" fmla="*/ 63 h 117"/>
                <a:gd name="T6" fmla="*/ 107 w 129"/>
                <a:gd name="T7" fmla="*/ 79 h 117"/>
                <a:gd name="T8" fmla="*/ 102 w 129"/>
                <a:gd name="T9" fmla="*/ 86 h 117"/>
                <a:gd name="T10" fmla="*/ 97 w 129"/>
                <a:gd name="T11" fmla="*/ 94 h 117"/>
                <a:gd name="T12" fmla="*/ 92 w 129"/>
                <a:gd name="T13" fmla="*/ 102 h 117"/>
                <a:gd name="T14" fmla="*/ 89 w 129"/>
                <a:gd name="T15" fmla="*/ 108 h 117"/>
                <a:gd name="T16" fmla="*/ 85 w 129"/>
                <a:gd name="T17" fmla="*/ 116 h 117"/>
                <a:gd name="T18" fmla="*/ 80 w 129"/>
                <a:gd name="T19" fmla="*/ 108 h 117"/>
                <a:gd name="T20" fmla="*/ 83 w 129"/>
                <a:gd name="T21" fmla="*/ 94 h 117"/>
                <a:gd name="T22" fmla="*/ 88 w 129"/>
                <a:gd name="T23" fmla="*/ 84 h 117"/>
                <a:gd name="T24" fmla="*/ 88 w 129"/>
                <a:gd name="T25" fmla="*/ 76 h 117"/>
                <a:gd name="T26" fmla="*/ 75 w 129"/>
                <a:gd name="T27" fmla="*/ 78 h 117"/>
                <a:gd name="T28" fmla="*/ 63 w 129"/>
                <a:gd name="T29" fmla="*/ 83 h 117"/>
                <a:gd name="T30" fmla="*/ 48 w 129"/>
                <a:gd name="T31" fmla="*/ 91 h 117"/>
                <a:gd name="T32" fmla="*/ 35 w 129"/>
                <a:gd name="T33" fmla="*/ 96 h 117"/>
                <a:gd name="T34" fmla="*/ 17 w 129"/>
                <a:gd name="T35" fmla="*/ 98 h 117"/>
                <a:gd name="T36" fmla="*/ 31 w 129"/>
                <a:gd name="T37" fmla="*/ 86 h 117"/>
                <a:gd name="T38" fmla="*/ 42 w 129"/>
                <a:gd name="T39" fmla="*/ 80 h 117"/>
                <a:gd name="T40" fmla="*/ 54 w 129"/>
                <a:gd name="T41" fmla="*/ 72 h 117"/>
                <a:gd name="T42" fmla="*/ 54 w 129"/>
                <a:gd name="T43" fmla="*/ 66 h 117"/>
                <a:gd name="T44" fmla="*/ 35 w 129"/>
                <a:gd name="T45" fmla="*/ 68 h 117"/>
                <a:gd name="T46" fmla="*/ 26 w 129"/>
                <a:gd name="T47" fmla="*/ 69 h 117"/>
                <a:gd name="T48" fmla="*/ 19 w 129"/>
                <a:gd name="T49" fmla="*/ 68 h 117"/>
                <a:gd name="T50" fmla="*/ 1 w 129"/>
                <a:gd name="T51" fmla="*/ 64 h 117"/>
                <a:gd name="T52" fmla="*/ 18 w 129"/>
                <a:gd name="T53" fmla="*/ 58 h 117"/>
                <a:gd name="T54" fmla="*/ 35 w 129"/>
                <a:gd name="T55" fmla="*/ 56 h 117"/>
                <a:gd name="T56" fmla="*/ 52 w 129"/>
                <a:gd name="T57" fmla="*/ 54 h 117"/>
                <a:gd name="T58" fmla="*/ 50 w 129"/>
                <a:gd name="T59" fmla="*/ 50 h 117"/>
                <a:gd name="T60" fmla="*/ 37 w 129"/>
                <a:gd name="T61" fmla="*/ 50 h 117"/>
                <a:gd name="T62" fmla="*/ 22 w 129"/>
                <a:gd name="T63" fmla="*/ 47 h 117"/>
                <a:gd name="T64" fmla="*/ 3 w 129"/>
                <a:gd name="T65" fmla="*/ 43 h 117"/>
                <a:gd name="T66" fmla="*/ 22 w 129"/>
                <a:gd name="T67" fmla="*/ 37 h 117"/>
                <a:gd name="T68" fmla="*/ 37 w 129"/>
                <a:gd name="T69" fmla="*/ 38 h 117"/>
                <a:gd name="T70" fmla="*/ 55 w 129"/>
                <a:gd name="T71" fmla="*/ 38 h 117"/>
                <a:gd name="T72" fmla="*/ 53 w 129"/>
                <a:gd name="T73" fmla="*/ 34 h 117"/>
                <a:gd name="T74" fmla="*/ 45 w 129"/>
                <a:gd name="T75" fmla="*/ 30 h 117"/>
                <a:gd name="T76" fmla="*/ 35 w 129"/>
                <a:gd name="T77" fmla="*/ 26 h 117"/>
                <a:gd name="T78" fmla="*/ 20 w 129"/>
                <a:gd name="T79" fmla="*/ 16 h 117"/>
                <a:gd name="T80" fmla="*/ 38 w 129"/>
                <a:gd name="T81" fmla="*/ 17 h 117"/>
                <a:gd name="T82" fmla="*/ 50 w 129"/>
                <a:gd name="T83" fmla="*/ 21 h 117"/>
                <a:gd name="T84" fmla="*/ 62 w 129"/>
                <a:gd name="T85" fmla="*/ 24 h 117"/>
                <a:gd name="T86" fmla="*/ 71 w 129"/>
                <a:gd name="T87" fmla="*/ 25 h 117"/>
                <a:gd name="T88" fmla="*/ 92 w 129"/>
                <a:gd name="T89" fmla="*/ 20 h 117"/>
                <a:gd name="T90" fmla="*/ 95 w 129"/>
                <a:gd name="T91" fmla="*/ 19 h 117"/>
                <a:gd name="T92" fmla="*/ 106 w 129"/>
                <a:gd name="T93" fmla="*/ 0 h 117"/>
                <a:gd name="T94" fmla="*/ 120 w 129"/>
                <a:gd name="T95" fmla="*/ 14 h 117"/>
                <a:gd name="T96" fmla="*/ 129 w 129"/>
                <a:gd name="T97"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17">
                  <a:moveTo>
                    <a:pt x="129" y="30"/>
                  </a:moveTo>
                  <a:cubicBezTo>
                    <a:pt x="127" y="34"/>
                    <a:pt x="123" y="49"/>
                    <a:pt x="120" y="53"/>
                  </a:cubicBezTo>
                  <a:cubicBezTo>
                    <a:pt x="120" y="53"/>
                    <a:pt x="118" y="60"/>
                    <a:pt x="116" y="63"/>
                  </a:cubicBezTo>
                  <a:cubicBezTo>
                    <a:pt x="112" y="68"/>
                    <a:pt x="109" y="77"/>
                    <a:pt x="107" y="79"/>
                  </a:cubicBezTo>
                  <a:cubicBezTo>
                    <a:pt x="105" y="83"/>
                    <a:pt x="105" y="82"/>
                    <a:pt x="102" y="86"/>
                  </a:cubicBezTo>
                  <a:cubicBezTo>
                    <a:pt x="100" y="88"/>
                    <a:pt x="99" y="90"/>
                    <a:pt x="97" y="94"/>
                  </a:cubicBezTo>
                  <a:cubicBezTo>
                    <a:pt x="95" y="97"/>
                    <a:pt x="93" y="100"/>
                    <a:pt x="92" y="102"/>
                  </a:cubicBezTo>
                  <a:cubicBezTo>
                    <a:pt x="91" y="104"/>
                    <a:pt x="90" y="106"/>
                    <a:pt x="89" y="108"/>
                  </a:cubicBezTo>
                  <a:cubicBezTo>
                    <a:pt x="88" y="112"/>
                    <a:pt x="88" y="117"/>
                    <a:pt x="85" y="116"/>
                  </a:cubicBezTo>
                  <a:cubicBezTo>
                    <a:pt x="82" y="116"/>
                    <a:pt x="80" y="111"/>
                    <a:pt x="80" y="108"/>
                  </a:cubicBezTo>
                  <a:cubicBezTo>
                    <a:pt x="80" y="104"/>
                    <a:pt x="80" y="101"/>
                    <a:pt x="83" y="94"/>
                  </a:cubicBezTo>
                  <a:cubicBezTo>
                    <a:pt x="85" y="91"/>
                    <a:pt x="86" y="87"/>
                    <a:pt x="88" y="84"/>
                  </a:cubicBezTo>
                  <a:cubicBezTo>
                    <a:pt x="88" y="84"/>
                    <a:pt x="91" y="79"/>
                    <a:pt x="88" y="76"/>
                  </a:cubicBezTo>
                  <a:cubicBezTo>
                    <a:pt x="86" y="75"/>
                    <a:pt x="79" y="77"/>
                    <a:pt x="75" y="78"/>
                  </a:cubicBezTo>
                  <a:cubicBezTo>
                    <a:pt x="70" y="80"/>
                    <a:pt x="67" y="82"/>
                    <a:pt x="63" y="83"/>
                  </a:cubicBezTo>
                  <a:cubicBezTo>
                    <a:pt x="58" y="86"/>
                    <a:pt x="54" y="89"/>
                    <a:pt x="48" y="91"/>
                  </a:cubicBezTo>
                  <a:cubicBezTo>
                    <a:pt x="43" y="94"/>
                    <a:pt x="38" y="95"/>
                    <a:pt x="35" y="96"/>
                  </a:cubicBezTo>
                  <a:cubicBezTo>
                    <a:pt x="27" y="100"/>
                    <a:pt x="20" y="104"/>
                    <a:pt x="17" y="98"/>
                  </a:cubicBezTo>
                  <a:cubicBezTo>
                    <a:pt x="16" y="97"/>
                    <a:pt x="14" y="94"/>
                    <a:pt x="31" y="86"/>
                  </a:cubicBezTo>
                  <a:cubicBezTo>
                    <a:pt x="34" y="85"/>
                    <a:pt x="38" y="83"/>
                    <a:pt x="42" y="80"/>
                  </a:cubicBezTo>
                  <a:cubicBezTo>
                    <a:pt x="46" y="77"/>
                    <a:pt x="51" y="75"/>
                    <a:pt x="54" y="72"/>
                  </a:cubicBezTo>
                  <a:cubicBezTo>
                    <a:pt x="56" y="71"/>
                    <a:pt x="56" y="67"/>
                    <a:pt x="54" y="66"/>
                  </a:cubicBezTo>
                  <a:cubicBezTo>
                    <a:pt x="53" y="66"/>
                    <a:pt x="41" y="68"/>
                    <a:pt x="35" y="68"/>
                  </a:cubicBezTo>
                  <a:cubicBezTo>
                    <a:pt x="30" y="68"/>
                    <a:pt x="31" y="68"/>
                    <a:pt x="26" y="69"/>
                  </a:cubicBezTo>
                  <a:cubicBezTo>
                    <a:pt x="24" y="69"/>
                    <a:pt x="21" y="68"/>
                    <a:pt x="19" y="68"/>
                  </a:cubicBezTo>
                  <a:cubicBezTo>
                    <a:pt x="11" y="68"/>
                    <a:pt x="2" y="71"/>
                    <a:pt x="1" y="64"/>
                  </a:cubicBezTo>
                  <a:cubicBezTo>
                    <a:pt x="0" y="56"/>
                    <a:pt x="12" y="59"/>
                    <a:pt x="18" y="58"/>
                  </a:cubicBezTo>
                  <a:cubicBezTo>
                    <a:pt x="25" y="57"/>
                    <a:pt x="30" y="56"/>
                    <a:pt x="35" y="56"/>
                  </a:cubicBezTo>
                  <a:cubicBezTo>
                    <a:pt x="39" y="55"/>
                    <a:pt x="42" y="55"/>
                    <a:pt x="52" y="54"/>
                  </a:cubicBezTo>
                  <a:cubicBezTo>
                    <a:pt x="52" y="53"/>
                    <a:pt x="54" y="53"/>
                    <a:pt x="50" y="50"/>
                  </a:cubicBezTo>
                  <a:cubicBezTo>
                    <a:pt x="50" y="50"/>
                    <a:pt x="44" y="50"/>
                    <a:pt x="37" y="50"/>
                  </a:cubicBezTo>
                  <a:cubicBezTo>
                    <a:pt x="33" y="49"/>
                    <a:pt x="27" y="48"/>
                    <a:pt x="22" y="47"/>
                  </a:cubicBezTo>
                  <a:cubicBezTo>
                    <a:pt x="12" y="46"/>
                    <a:pt x="3" y="49"/>
                    <a:pt x="3" y="43"/>
                  </a:cubicBezTo>
                  <a:cubicBezTo>
                    <a:pt x="3" y="35"/>
                    <a:pt x="15" y="38"/>
                    <a:pt x="22" y="37"/>
                  </a:cubicBezTo>
                  <a:cubicBezTo>
                    <a:pt x="31" y="37"/>
                    <a:pt x="32" y="37"/>
                    <a:pt x="37" y="38"/>
                  </a:cubicBezTo>
                  <a:cubicBezTo>
                    <a:pt x="42" y="38"/>
                    <a:pt x="48" y="39"/>
                    <a:pt x="55" y="38"/>
                  </a:cubicBezTo>
                  <a:cubicBezTo>
                    <a:pt x="55" y="37"/>
                    <a:pt x="54" y="35"/>
                    <a:pt x="53" y="34"/>
                  </a:cubicBezTo>
                  <a:cubicBezTo>
                    <a:pt x="51" y="33"/>
                    <a:pt x="46" y="31"/>
                    <a:pt x="45" y="30"/>
                  </a:cubicBezTo>
                  <a:cubicBezTo>
                    <a:pt x="42" y="29"/>
                    <a:pt x="39" y="27"/>
                    <a:pt x="35" y="26"/>
                  </a:cubicBezTo>
                  <a:cubicBezTo>
                    <a:pt x="32" y="24"/>
                    <a:pt x="18" y="23"/>
                    <a:pt x="20" y="16"/>
                  </a:cubicBezTo>
                  <a:cubicBezTo>
                    <a:pt x="22" y="11"/>
                    <a:pt x="32" y="15"/>
                    <a:pt x="38" y="17"/>
                  </a:cubicBezTo>
                  <a:cubicBezTo>
                    <a:pt x="43" y="18"/>
                    <a:pt x="47" y="19"/>
                    <a:pt x="50" y="21"/>
                  </a:cubicBezTo>
                  <a:cubicBezTo>
                    <a:pt x="54" y="22"/>
                    <a:pt x="58" y="23"/>
                    <a:pt x="62" y="24"/>
                  </a:cubicBezTo>
                  <a:cubicBezTo>
                    <a:pt x="65" y="25"/>
                    <a:pt x="69" y="25"/>
                    <a:pt x="71" y="25"/>
                  </a:cubicBezTo>
                  <a:cubicBezTo>
                    <a:pt x="78" y="23"/>
                    <a:pt x="85" y="21"/>
                    <a:pt x="92" y="20"/>
                  </a:cubicBezTo>
                  <a:cubicBezTo>
                    <a:pt x="94" y="20"/>
                    <a:pt x="94" y="20"/>
                    <a:pt x="95" y="19"/>
                  </a:cubicBezTo>
                  <a:cubicBezTo>
                    <a:pt x="98" y="18"/>
                    <a:pt x="106" y="2"/>
                    <a:pt x="106" y="0"/>
                  </a:cubicBezTo>
                  <a:cubicBezTo>
                    <a:pt x="107" y="0"/>
                    <a:pt x="114" y="6"/>
                    <a:pt x="120" y="14"/>
                  </a:cubicBezTo>
                  <a:cubicBezTo>
                    <a:pt x="125" y="20"/>
                    <a:pt x="129" y="29"/>
                    <a:pt x="1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8" name="Freeform 193">
              <a:extLst>
                <a:ext uri="{FF2B5EF4-FFF2-40B4-BE49-F238E27FC236}">
                  <a16:creationId xmlns:a16="http://schemas.microsoft.com/office/drawing/2014/main" id="{93C12876-3596-4D4F-9694-703DDB410BAD}"/>
                </a:ext>
              </a:extLst>
            </p:cNvPr>
            <p:cNvSpPr>
              <a:spLocks/>
            </p:cNvSpPr>
            <p:nvPr/>
          </p:nvSpPr>
          <p:spPr bwMode="auto">
            <a:xfrm>
              <a:off x="4105" y="2349"/>
              <a:ext cx="319" cy="319"/>
            </a:xfrm>
            <a:custGeom>
              <a:avLst/>
              <a:gdLst>
                <a:gd name="T0" fmla="*/ 130 w 135"/>
                <a:gd name="T1" fmla="*/ 76 h 135"/>
                <a:gd name="T2" fmla="*/ 59 w 135"/>
                <a:gd name="T3" fmla="*/ 130 h 135"/>
                <a:gd name="T4" fmla="*/ 5 w 135"/>
                <a:gd name="T5" fmla="*/ 59 h 135"/>
                <a:gd name="T6" fmla="*/ 76 w 135"/>
                <a:gd name="T7" fmla="*/ 5 h 135"/>
                <a:gd name="T8" fmla="*/ 130 w 135"/>
                <a:gd name="T9" fmla="*/ 76 h 135"/>
              </a:gdLst>
              <a:ahLst/>
              <a:cxnLst>
                <a:cxn ang="0">
                  <a:pos x="T0" y="T1"/>
                </a:cxn>
                <a:cxn ang="0">
                  <a:pos x="T2" y="T3"/>
                </a:cxn>
                <a:cxn ang="0">
                  <a:pos x="T4" y="T5"/>
                </a:cxn>
                <a:cxn ang="0">
                  <a:pos x="T6" y="T7"/>
                </a:cxn>
                <a:cxn ang="0">
                  <a:pos x="T8" y="T9"/>
                </a:cxn>
              </a:cxnLst>
              <a:rect l="0" t="0" r="r" b="b"/>
              <a:pathLst>
                <a:path w="135" h="135">
                  <a:moveTo>
                    <a:pt x="130" y="76"/>
                  </a:moveTo>
                  <a:cubicBezTo>
                    <a:pt x="125" y="111"/>
                    <a:pt x="93" y="135"/>
                    <a:pt x="59" y="130"/>
                  </a:cubicBezTo>
                  <a:cubicBezTo>
                    <a:pt x="24" y="125"/>
                    <a:pt x="0" y="93"/>
                    <a:pt x="5" y="59"/>
                  </a:cubicBezTo>
                  <a:cubicBezTo>
                    <a:pt x="10" y="24"/>
                    <a:pt x="42" y="0"/>
                    <a:pt x="76" y="5"/>
                  </a:cubicBezTo>
                  <a:cubicBezTo>
                    <a:pt x="110" y="10"/>
                    <a:pt x="135" y="42"/>
                    <a:pt x="130" y="76"/>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9" name="Freeform 194">
              <a:extLst>
                <a:ext uri="{FF2B5EF4-FFF2-40B4-BE49-F238E27FC236}">
                  <a16:creationId xmlns:a16="http://schemas.microsoft.com/office/drawing/2014/main" id="{F0BD1E5A-E7B5-488A-9F11-3F20A6E03317}"/>
                </a:ext>
              </a:extLst>
            </p:cNvPr>
            <p:cNvSpPr>
              <a:spLocks/>
            </p:cNvSpPr>
            <p:nvPr/>
          </p:nvSpPr>
          <p:spPr bwMode="auto">
            <a:xfrm>
              <a:off x="4131" y="2370"/>
              <a:ext cx="250" cy="253"/>
            </a:xfrm>
            <a:custGeom>
              <a:avLst/>
              <a:gdLst>
                <a:gd name="T0" fmla="*/ 105 w 106"/>
                <a:gd name="T1" fmla="*/ 19 h 107"/>
                <a:gd name="T2" fmla="*/ 103 w 106"/>
                <a:gd name="T3" fmla="*/ 41 h 107"/>
                <a:gd name="T4" fmla="*/ 102 w 106"/>
                <a:gd name="T5" fmla="*/ 50 h 107"/>
                <a:gd name="T6" fmla="*/ 99 w 106"/>
                <a:gd name="T7" fmla="*/ 66 h 107"/>
                <a:gd name="T8" fmla="*/ 96 w 106"/>
                <a:gd name="T9" fmla="*/ 72 h 107"/>
                <a:gd name="T10" fmla="*/ 94 w 106"/>
                <a:gd name="T11" fmla="*/ 81 h 107"/>
                <a:gd name="T12" fmla="*/ 91 w 106"/>
                <a:gd name="T13" fmla="*/ 89 h 107"/>
                <a:gd name="T14" fmla="*/ 91 w 106"/>
                <a:gd name="T15" fmla="*/ 95 h 107"/>
                <a:gd name="T16" fmla="*/ 89 w 106"/>
                <a:gd name="T17" fmla="*/ 102 h 107"/>
                <a:gd name="T18" fmla="*/ 83 w 106"/>
                <a:gd name="T19" fmla="*/ 96 h 107"/>
                <a:gd name="T20" fmla="*/ 82 w 106"/>
                <a:gd name="T21" fmla="*/ 84 h 107"/>
                <a:gd name="T22" fmla="*/ 84 w 106"/>
                <a:gd name="T23" fmla="*/ 74 h 107"/>
                <a:gd name="T24" fmla="*/ 82 w 106"/>
                <a:gd name="T25" fmla="*/ 68 h 107"/>
                <a:gd name="T26" fmla="*/ 71 w 106"/>
                <a:gd name="T27" fmla="*/ 73 h 107"/>
                <a:gd name="T28" fmla="*/ 63 w 106"/>
                <a:gd name="T29" fmla="*/ 80 h 107"/>
                <a:gd name="T30" fmla="*/ 52 w 106"/>
                <a:gd name="T31" fmla="*/ 90 h 107"/>
                <a:gd name="T32" fmla="*/ 42 w 106"/>
                <a:gd name="T33" fmla="*/ 97 h 107"/>
                <a:gd name="T34" fmla="*/ 28 w 106"/>
                <a:gd name="T35" fmla="*/ 104 h 107"/>
                <a:gd name="T36" fmla="*/ 36 w 106"/>
                <a:gd name="T37" fmla="*/ 90 h 107"/>
                <a:gd name="T38" fmla="*/ 44 w 106"/>
                <a:gd name="T39" fmla="*/ 82 h 107"/>
                <a:gd name="T40" fmla="*/ 53 w 106"/>
                <a:gd name="T41" fmla="*/ 72 h 107"/>
                <a:gd name="T42" fmla="*/ 51 w 106"/>
                <a:gd name="T43" fmla="*/ 68 h 107"/>
                <a:gd name="T44" fmla="*/ 35 w 106"/>
                <a:gd name="T45" fmla="*/ 74 h 107"/>
                <a:gd name="T46" fmla="*/ 28 w 106"/>
                <a:gd name="T47" fmla="*/ 76 h 107"/>
                <a:gd name="T48" fmla="*/ 22 w 106"/>
                <a:gd name="T49" fmla="*/ 78 h 107"/>
                <a:gd name="T50" fmla="*/ 6 w 106"/>
                <a:gd name="T51" fmla="*/ 79 h 107"/>
                <a:gd name="T52" fmla="*/ 19 w 106"/>
                <a:gd name="T53" fmla="*/ 69 h 107"/>
                <a:gd name="T54" fmla="*/ 32 w 106"/>
                <a:gd name="T55" fmla="*/ 63 h 107"/>
                <a:gd name="T56" fmla="*/ 47 w 106"/>
                <a:gd name="T57" fmla="*/ 58 h 107"/>
                <a:gd name="T58" fmla="*/ 44 w 106"/>
                <a:gd name="T59" fmla="*/ 55 h 107"/>
                <a:gd name="T60" fmla="*/ 33 w 106"/>
                <a:gd name="T61" fmla="*/ 58 h 107"/>
                <a:gd name="T62" fmla="*/ 19 w 106"/>
                <a:gd name="T63" fmla="*/ 60 h 107"/>
                <a:gd name="T64" fmla="*/ 2 w 106"/>
                <a:gd name="T65" fmla="*/ 60 h 107"/>
                <a:gd name="T66" fmla="*/ 17 w 106"/>
                <a:gd name="T67" fmla="*/ 51 h 107"/>
                <a:gd name="T68" fmla="*/ 30 w 106"/>
                <a:gd name="T69" fmla="*/ 48 h 107"/>
                <a:gd name="T70" fmla="*/ 45 w 106"/>
                <a:gd name="T71" fmla="*/ 44 h 107"/>
                <a:gd name="T72" fmla="*/ 43 w 106"/>
                <a:gd name="T73" fmla="*/ 41 h 107"/>
                <a:gd name="T74" fmla="*/ 35 w 106"/>
                <a:gd name="T75" fmla="*/ 40 h 107"/>
                <a:gd name="T76" fmla="*/ 25 w 106"/>
                <a:gd name="T77" fmla="*/ 38 h 107"/>
                <a:gd name="T78" fmla="*/ 11 w 106"/>
                <a:gd name="T79" fmla="*/ 34 h 107"/>
                <a:gd name="T80" fmla="*/ 26 w 106"/>
                <a:gd name="T81" fmla="*/ 30 h 107"/>
                <a:gd name="T82" fmla="*/ 37 w 106"/>
                <a:gd name="T83" fmla="*/ 30 h 107"/>
                <a:gd name="T84" fmla="*/ 48 w 106"/>
                <a:gd name="T85" fmla="*/ 30 h 107"/>
                <a:gd name="T86" fmla="*/ 55 w 106"/>
                <a:gd name="T87" fmla="*/ 28 h 107"/>
                <a:gd name="T88" fmla="*/ 72 w 106"/>
                <a:gd name="T89" fmla="*/ 20 h 107"/>
                <a:gd name="T90" fmla="*/ 74 w 106"/>
                <a:gd name="T91" fmla="*/ 18 h 107"/>
                <a:gd name="T92" fmla="*/ 79 w 106"/>
                <a:gd name="T93" fmla="*/ 0 h 107"/>
                <a:gd name="T94" fmla="*/ 94 w 106"/>
                <a:gd name="T95" fmla="*/ 8 h 107"/>
                <a:gd name="T96" fmla="*/ 105 w 106"/>
                <a:gd name="T97"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7">
                  <a:moveTo>
                    <a:pt x="105" y="19"/>
                  </a:moveTo>
                  <a:cubicBezTo>
                    <a:pt x="104" y="23"/>
                    <a:pt x="105" y="37"/>
                    <a:pt x="103" y="41"/>
                  </a:cubicBezTo>
                  <a:cubicBezTo>
                    <a:pt x="103" y="41"/>
                    <a:pt x="103" y="47"/>
                    <a:pt x="102" y="50"/>
                  </a:cubicBezTo>
                  <a:cubicBezTo>
                    <a:pt x="100" y="55"/>
                    <a:pt x="100" y="63"/>
                    <a:pt x="99" y="66"/>
                  </a:cubicBezTo>
                  <a:cubicBezTo>
                    <a:pt x="98" y="69"/>
                    <a:pt x="98" y="69"/>
                    <a:pt x="96" y="72"/>
                  </a:cubicBezTo>
                  <a:cubicBezTo>
                    <a:pt x="95" y="75"/>
                    <a:pt x="95" y="77"/>
                    <a:pt x="94" y="81"/>
                  </a:cubicBezTo>
                  <a:cubicBezTo>
                    <a:pt x="93" y="83"/>
                    <a:pt x="92" y="86"/>
                    <a:pt x="91" y="89"/>
                  </a:cubicBezTo>
                  <a:cubicBezTo>
                    <a:pt x="91" y="91"/>
                    <a:pt x="91" y="93"/>
                    <a:pt x="91" y="95"/>
                  </a:cubicBezTo>
                  <a:cubicBezTo>
                    <a:pt x="91" y="98"/>
                    <a:pt x="92" y="102"/>
                    <a:pt x="89" y="102"/>
                  </a:cubicBezTo>
                  <a:cubicBezTo>
                    <a:pt x="86" y="103"/>
                    <a:pt x="84" y="99"/>
                    <a:pt x="83" y="96"/>
                  </a:cubicBezTo>
                  <a:cubicBezTo>
                    <a:pt x="82" y="93"/>
                    <a:pt x="81" y="90"/>
                    <a:pt x="82" y="84"/>
                  </a:cubicBezTo>
                  <a:cubicBezTo>
                    <a:pt x="83" y="81"/>
                    <a:pt x="83" y="77"/>
                    <a:pt x="84" y="74"/>
                  </a:cubicBezTo>
                  <a:cubicBezTo>
                    <a:pt x="84" y="74"/>
                    <a:pt x="85" y="69"/>
                    <a:pt x="82" y="68"/>
                  </a:cubicBezTo>
                  <a:cubicBezTo>
                    <a:pt x="80" y="67"/>
                    <a:pt x="75" y="71"/>
                    <a:pt x="71" y="73"/>
                  </a:cubicBezTo>
                  <a:cubicBezTo>
                    <a:pt x="68" y="75"/>
                    <a:pt x="66" y="78"/>
                    <a:pt x="63" y="80"/>
                  </a:cubicBezTo>
                  <a:cubicBezTo>
                    <a:pt x="59" y="83"/>
                    <a:pt x="56" y="87"/>
                    <a:pt x="52" y="90"/>
                  </a:cubicBezTo>
                  <a:cubicBezTo>
                    <a:pt x="48" y="94"/>
                    <a:pt x="44" y="95"/>
                    <a:pt x="42" y="97"/>
                  </a:cubicBezTo>
                  <a:cubicBezTo>
                    <a:pt x="36" y="102"/>
                    <a:pt x="31" y="107"/>
                    <a:pt x="28" y="104"/>
                  </a:cubicBezTo>
                  <a:cubicBezTo>
                    <a:pt x="27" y="103"/>
                    <a:pt x="23" y="100"/>
                    <a:pt x="36" y="90"/>
                  </a:cubicBezTo>
                  <a:cubicBezTo>
                    <a:pt x="38" y="88"/>
                    <a:pt x="41" y="85"/>
                    <a:pt x="44" y="82"/>
                  </a:cubicBezTo>
                  <a:cubicBezTo>
                    <a:pt x="47" y="78"/>
                    <a:pt x="51" y="76"/>
                    <a:pt x="53" y="72"/>
                  </a:cubicBezTo>
                  <a:cubicBezTo>
                    <a:pt x="53" y="71"/>
                    <a:pt x="53" y="68"/>
                    <a:pt x="51" y="68"/>
                  </a:cubicBezTo>
                  <a:cubicBezTo>
                    <a:pt x="50" y="67"/>
                    <a:pt x="41" y="73"/>
                    <a:pt x="35" y="74"/>
                  </a:cubicBezTo>
                  <a:cubicBezTo>
                    <a:pt x="31" y="75"/>
                    <a:pt x="32" y="75"/>
                    <a:pt x="28" y="76"/>
                  </a:cubicBezTo>
                  <a:cubicBezTo>
                    <a:pt x="27" y="77"/>
                    <a:pt x="23" y="78"/>
                    <a:pt x="22" y="78"/>
                  </a:cubicBezTo>
                  <a:cubicBezTo>
                    <a:pt x="16" y="80"/>
                    <a:pt x="8" y="84"/>
                    <a:pt x="6" y="79"/>
                  </a:cubicBezTo>
                  <a:cubicBezTo>
                    <a:pt x="3" y="72"/>
                    <a:pt x="14" y="71"/>
                    <a:pt x="19" y="69"/>
                  </a:cubicBezTo>
                  <a:cubicBezTo>
                    <a:pt x="24" y="67"/>
                    <a:pt x="28" y="65"/>
                    <a:pt x="32" y="63"/>
                  </a:cubicBezTo>
                  <a:cubicBezTo>
                    <a:pt x="36" y="62"/>
                    <a:pt x="38" y="61"/>
                    <a:pt x="47" y="58"/>
                  </a:cubicBezTo>
                  <a:cubicBezTo>
                    <a:pt x="46" y="57"/>
                    <a:pt x="47" y="57"/>
                    <a:pt x="44" y="55"/>
                  </a:cubicBezTo>
                  <a:cubicBezTo>
                    <a:pt x="44" y="55"/>
                    <a:pt x="39" y="57"/>
                    <a:pt x="33" y="58"/>
                  </a:cubicBezTo>
                  <a:cubicBezTo>
                    <a:pt x="29" y="58"/>
                    <a:pt x="23" y="59"/>
                    <a:pt x="19" y="60"/>
                  </a:cubicBezTo>
                  <a:cubicBezTo>
                    <a:pt x="11" y="61"/>
                    <a:pt x="4" y="66"/>
                    <a:pt x="2" y="60"/>
                  </a:cubicBezTo>
                  <a:cubicBezTo>
                    <a:pt x="0" y="54"/>
                    <a:pt x="12" y="53"/>
                    <a:pt x="17" y="51"/>
                  </a:cubicBezTo>
                  <a:cubicBezTo>
                    <a:pt x="25" y="49"/>
                    <a:pt x="25" y="49"/>
                    <a:pt x="30" y="48"/>
                  </a:cubicBezTo>
                  <a:cubicBezTo>
                    <a:pt x="34" y="47"/>
                    <a:pt x="40" y="46"/>
                    <a:pt x="45" y="44"/>
                  </a:cubicBezTo>
                  <a:cubicBezTo>
                    <a:pt x="45" y="43"/>
                    <a:pt x="44" y="42"/>
                    <a:pt x="43" y="41"/>
                  </a:cubicBezTo>
                  <a:cubicBezTo>
                    <a:pt x="41" y="41"/>
                    <a:pt x="36" y="40"/>
                    <a:pt x="35" y="40"/>
                  </a:cubicBezTo>
                  <a:cubicBezTo>
                    <a:pt x="32" y="39"/>
                    <a:pt x="29" y="39"/>
                    <a:pt x="25" y="38"/>
                  </a:cubicBezTo>
                  <a:cubicBezTo>
                    <a:pt x="23" y="38"/>
                    <a:pt x="10" y="40"/>
                    <a:pt x="11" y="34"/>
                  </a:cubicBezTo>
                  <a:cubicBezTo>
                    <a:pt x="11" y="29"/>
                    <a:pt x="20" y="29"/>
                    <a:pt x="26" y="30"/>
                  </a:cubicBezTo>
                  <a:cubicBezTo>
                    <a:pt x="30" y="30"/>
                    <a:pt x="33" y="30"/>
                    <a:pt x="37" y="30"/>
                  </a:cubicBezTo>
                  <a:cubicBezTo>
                    <a:pt x="40" y="30"/>
                    <a:pt x="44" y="31"/>
                    <a:pt x="48" y="30"/>
                  </a:cubicBezTo>
                  <a:cubicBezTo>
                    <a:pt x="50" y="30"/>
                    <a:pt x="53" y="29"/>
                    <a:pt x="55" y="28"/>
                  </a:cubicBezTo>
                  <a:cubicBezTo>
                    <a:pt x="60" y="26"/>
                    <a:pt x="66" y="23"/>
                    <a:pt x="72" y="20"/>
                  </a:cubicBezTo>
                  <a:cubicBezTo>
                    <a:pt x="73" y="19"/>
                    <a:pt x="73" y="19"/>
                    <a:pt x="74" y="18"/>
                  </a:cubicBezTo>
                  <a:cubicBezTo>
                    <a:pt x="76" y="17"/>
                    <a:pt x="79" y="1"/>
                    <a:pt x="79" y="0"/>
                  </a:cubicBezTo>
                  <a:cubicBezTo>
                    <a:pt x="79" y="0"/>
                    <a:pt x="87" y="3"/>
                    <a:pt x="94" y="8"/>
                  </a:cubicBezTo>
                  <a:cubicBezTo>
                    <a:pt x="99" y="12"/>
                    <a:pt x="106" y="18"/>
                    <a:pt x="105"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0" name="Freeform 195">
              <a:extLst>
                <a:ext uri="{FF2B5EF4-FFF2-40B4-BE49-F238E27FC236}">
                  <a16:creationId xmlns:a16="http://schemas.microsoft.com/office/drawing/2014/main" id="{BD2A7AE2-4F92-4ACF-A503-48779E5A1637}"/>
                </a:ext>
              </a:extLst>
            </p:cNvPr>
            <p:cNvSpPr>
              <a:spLocks/>
            </p:cNvSpPr>
            <p:nvPr/>
          </p:nvSpPr>
          <p:spPr bwMode="auto">
            <a:xfrm>
              <a:off x="2169" y="1106"/>
              <a:ext cx="179" cy="179"/>
            </a:xfrm>
            <a:custGeom>
              <a:avLst/>
              <a:gdLst>
                <a:gd name="T0" fmla="*/ 15 w 76"/>
                <a:gd name="T1" fmla="*/ 13 h 76"/>
                <a:gd name="T2" fmla="*/ 63 w 76"/>
                <a:gd name="T3" fmla="*/ 15 h 76"/>
                <a:gd name="T4" fmla="*/ 61 w 76"/>
                <a:gd name="T5" fmla="*/ 63 h 76"/>
                <a:gd name="T6" fmla="*/ 13 w 76"/>
                <a:gd name="T7" fmla="*/ 61 h 76"/>
                <a:gd name="T8" fmla="*/ 15 w 76"/>
                <a:gd name="T9" fmla="*/ 13 h 76"/>
              </a:gdLst>
              <a:ahLst/>
              <a:cxnLst>
                <a:cxn ang="0">
                  <a:pos x="T0" y="T1"/>
                </a:cxn>
                <a:cxn ang="0">
                  <a:pos x="T2" y="T3"/>
                </a:cxn>
                <a:cxn ang="0">
                  <a:pos x="T4" y="T5"/>
                </a:cxn>
                <a:cxn ang="0">
                  <a:pos x="T6" y="T7"/>
                </a:cxn>
                <a:cxn ang="0">
                  <a:pos x="T8" y="T9"/>
                </a:cxn>
              </a:cxnLst>
              <a:rect l="0" t="0" r="r" b="b"/>
              <a:pathLst>
                <a:path w="76" h="76">
                  <a:moveTo>
                    <a:pt x="15" y="13"/>
                  </a:moveTo>
                  <a:cubicBezTo>
                    <a:pt x="29" y="0"/>
                    <a:pt x="50" y="1"/>
                    <a:pt x="63" y="15"/>
                  </a:cubicBezTo>
                  <a:cubicBezTo>
                    <a:pt x="76" y="29"/>
                    <a:pt x="75" y="50"/>
                    <a:pt x="61" y="63"/>
                  </a:cubicBezTo>
                  <a:cubicBezTo>
                    <a:pt x="47" y="76"/>
                    <a:pt x="26" y="75"/>
                    <a:pt x="13" y="61"/>
                  </a:cubicBezTo>
                  <a:cubicBezTo>
                    <a:pt x="0" y="47"/>
                    <a:pt x="1" y="25"/>
                    <a:pt x="15" y="13"/>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1" name="Freeform 196">
              <a:extLst>
                <a:ext uri="{FF2B5EF4-FFF2-40B4-BE49-F238E27FC236}">
                  <a16:creationId xmlns:a16="http://schemas.microsoft.com/office/drawing/2014/main" id="{6F77A4B8-81E0-41DE-BC51-C419C1E8A661}"/>
                </a:ext>
              </a:extLst>
            </p:cNvPr>
            <p:cNvSpPr>
              <a:spLocks/>
            </p:cNvSpPr>
            <p:nvPr/>
          </p:nvSpPr>
          <p:spPr bwMode="auto">
            <a:xfrm>
              <a:off x="2178" y="1122"/>
              <a:ext cx="149" cy="140"/>
            </a:xfrm>
            <a:custGeom>
              <a:avLst/>
              <a:gdLst>
                <a:gd name="T0" fmla="*/ 0 w 63"/>
                <a:gd name="T1" fmla="*/ 30 h 59"/>
                <a:gd name="T2" fmla="*/ 8 w 63"/>
                <a:gd name="T3" fmla="*/ 22 h 59"/>
                <a:gd name="T4" fmla="*/ 12 w 63"/>
                <a:gd name="T5" fmla="*/ 19 h 59"/>
                <a:gd name="T6" fmla="*/ 19 w 63"/>
                <a:gd name="T7" fmla="*/ 13 h 59"/>
                <a:gd name="T8" fmla="*/ 22 w 63"/>
                <a:gd name="T9" fmla="*/ 11 h 59"/>
                <a:gd name="T10" fmla="*/ 26 w 63"/>
                <a:gd name="T11" fmla="*/ 9 h 59"/>
                <a:gd name="T12" fmla="*/ 30 w 63"/>
                <a:gd name="T13" fmla="*/ 6 h 59"/>
                <a:gd name="T14" fmla="*/ 32 w 63"/>
                <a:gd name="T15" fmla="*/ 4 h 59"/>
                <a:gd name="T16" fmla="*/ 36 w 63"/>
                <a:gd name="T17" fmla="*/ 1 h 59"/>
                <a:gd name="T18" fmla="*/ 36 w 63"/>
                <a:gd name="T19" fmla="*/ 6 h 59"/>
                <a:gd name="T20" fmla="*/ 32 w 63"/>
                <a:gd name="T21" fmla="*/ 11 h 59"/>
                <a:gd name="T22" fmla="*/ 28 w 63"/>
                <a:gd name="T23" fmla="*/ 15 h 59"/>
                <a:gd name="T24" fmla="*/ 27 w 63"/>
                <a:gd name="T25" fmla="*/ 18 h 59"/>
                <a:gd name="T26" fmla="*/ 33 w 63"/>
                <a:gd name="T27" fmla="*/ 20 h 59"/>
                <a:gd name="T28" fmla="*/ 39 w 63"/>
                <a:gd name="T29" fmla="*/ 20 h 59"/>
                <a:gd name="T30" fmla="*/ 47 w 63"/>
                <a:gd name="T31" fmla="*/ 19 h 59"/>
                <a:gd name="T32" fmla="*/ 53 w 63"/>
                <a:gd name="T33" fmla="*/ 20 h 59"/>
                <a:gd name="T34" fmla="*/ 62 w 63"/>
                <a:gd name="T35" fmla="*/ 22 h 59"/>
                <a:gd name="T36" fmla="*/ 53 w 63"/>
                <a:gd name="T37" fmla="*/ 25 h 59"/>
                <a:gd name="T38" fmla="*/ 47 w 63"/>
                <a:gd name="T39" fmla="*/ 25 h 59"/>
                <a:gd name="T40" fmla="*/ 40 w 63"/>
                <a:gd name="T41" fmla="*/ 26 h 59"/>
                <a:gd name="T42" fmla="*/ 39 w 63"/>
                <a:gd name="T43" fmla="*/ 29 h 59"/>
                <a:gd name="T44" fmla="*/ 48 w 63"/>
                <a:gd name="T45" fmla="*/ 32 h 59"/>
                <a:gd name="T46" fmla="*/ 52 w 63"/>
                <a:gd name="T47" fmla="*/ 33 h 59"/>
                <a:gd name="T48" fmla="*/ 55 w 63"/>
                <a:gd name="T49" fmla="*/ 35 h 59"/>
                <a:gd name="T50" fmla="*/ 62 w 63"/>
                <a:gd name="T51" fmla="*/ 40 h 59"/>
                <a:gd name="T52" fmla="*/ 53 w 63"/>
                <a:gd name="T53" fmla="*/ 39 h 59"/>
                <a:gd name="T54" fmla="*/ 46 w 63"/>
                <a:gd name="T55" fmla="*/ 37 h 59"/>
                <a:gd name="T56" fmla="*/ 38 w 63"/>
                <a:gd name="T57" fmla="*/ 35 h 59"/>
                <a:gd name="T58" fmla="*/ 38 w 63"/>
                <a:gd name="T59" fmla="*/ 37 h 59"/>
                <a:gd name="T60" fmla="*/ 44 w 63"/>
                <a:gd name="T61" fmla="*/ 39 h 59"/>
                <a:gd name="T62" fmla="*/ 50 w 63"/>
                <a:gd name="T63" fmla="*/ 43 h 59"/>
                <a:gd name="T64" fmla="*/ 57 w 63"/>
                <a:gd name="T65" fmla="*/ 49 h 59"/>
                <a:gd name="T66" fmla="*/ 48 w 63"/>
                <a:gd name="T67" fmla="*/ 48 h 59"/>
                <a:gd name="T68" fmla="*/ 41 w 63"/>
                <a:gd name="T69" fmla="*/ 45 h 59"/>
                <a:gd name="T70" fmla="*/ 34 w 63"/>
                <a:gd name="T71" fmla="*/ 41 h 59"/>
                <a:gd name="T72" fmla="*/ 34 w 63"/>
                <a:gd name="T73" fmla="*/ 43 h 59"/>
                <a:gd name="T74" fmla="*/ 37 w 63"/>
                <a:gd name="T75" fmla="*/ 46 h 59"/>
                <a:gd name="T76" fmla="*/ 40 w 63"/>
                <a:gd name="T77" fmla="*/ 50 h 59"/>
                <a:gd name="T78" fmla="*/ 45 w 63"/>
                <a:gd name="T79" fmla="*/ 57 h 59"/>
                <a:gd name="T80" fmla="*/ 37 w 63"/>
                <a:gd name="T81" fmla="*/ 53 h 59"/>
                <a:gd name="T82" fmla="*/ 32 w 63"/>
                <a:gd name="T83" fmla="*/ 49 h 59"/>
                <a:gd name="T84" fmla="*/ 28 w 63"/>
                <a:gd name="T85" fmla="*/ 46 h 59"/>
                <a:gd name="T86" fmla="*/ 24 w 63"/>
                <a:gd name="T87" fmla="*/ 44 h 59"/>
                <a:gd name="T88" fmla="*/ 14 w 63"/>
                <a:gd name="T89" fmla="*/ 42 h 59"/>
                <a:gd name="T90" fmla="*/ 13 w 63"/>
                <a:gd name="T91" fmla="*/ 42 h 59"/>
                <a:gd name="T92" fmla="*/ 4 w 63"/>
                <a:gd name="T93" fmla="*/ 48 h 59"/>
                <a:gd name="T94" fmla="*/ 1 w 63"/>
                <a:gd name="T95" fmla="*/ 39 h 59"/>
                <a:gd name="T96" fmla="*/ 0 w 63"/>
                <a:gd name="T97"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59">
                  <a:moveTo>
                    <a:pt x="0" y="30"/>
                  </a:moveTo>
                  <a:cubicBezTo>
                    <a:pt x="2" y="29"/>
                    <a:pt x="6" y="23"/>
                    <a:pt x="8" y="22"/>
                  </a:cubicBezTo>
                  <a:cubicBezTo>
                    <a:pt x="8" y="22"/>
                    <a:pt x="10" y="19"/>
                    <a:pt x="12" y="19"/>
                  </a:cubicBezTo>
                  <a:cubicBezTo>
                    <a:pt x="14" y="17"/>
                    <a:pt x="18" y="14"/>
                    <a:pt x="19" y="13"/>
                  </a:cubicBezTo>
                  <a:cubicBezTo>
                    <a:pt x="20" y="12"/>
                    <a:pt x="20" y="12"/>
                    <a:pt x="22" y="11"/>
                  </a:cubicBezTo>
                  <a:cubicBezTo>
                    <a:pt x="24" y="10"/>
                    <a:pt x="24" y="10"/>
                    <a:pt x="26" y="9"/>
                  </a:cubicBezTo>
                  <a:cubicBezTo>
                    <a:pt x="27" y="8"/>
                    <a:pt x="29" y="7"/>
                    <a:pt x="30" y="6"/>
                  </a:cubicBezTo>
                  <a:cubicBezTo>
                    <a:pt x="31" y="5"/>
                    <a:pt x="31" y="5"/>
                    <a:pt x="32" y="4"/>
                  </a:cubicBezTo>
                  <a:cubicBezTo>
                    <a:pt x="33" y="3"/>
                    <a:pt x="34" y="0"/>
                    <a:pt x="36" y="1"/>
                  </a:cubicBezTo>
                  <a:cubicBezTo>
                    <a:pt x="37" y="2"/>
                    <a:pt x="37" y="4"/>
                    <a:pt x="36" y="6"/>
                  </a:cubicBezTo>
                  <a:cubicBezTo>
                    <a:pt x="35" y="8"/>
                    <a:pt x="35" y="9"/>
                    <a:pt x="32" y="11"/>
                  </a:cubicBezTo>
                  <a:cubicBezTo>
                    <a:pt x="31" y="12"/>
                    <a:pt x="29" y="14"/>
                    <a:pt x="28" y="15"/>
                  </a:cubicBezTo>
                  <a:cubicBezTo>
                    <a:pt x="28" y="15"/>
                    <a:pt x="26" y="16"/>
                    <a:pt x="27" y="18"/>
                  </a:cubicBezTo>
                  <a:cubicBezTo>
                    <a:pt x="27" y="19"/>
                    <a:pt x="31" y="19"/>
                    <a:pt x="33" y="20"/>
                  </a:cubicBezTo>
                  <a:cubicBezTo>
                    <a:pt x="35" y="20"/>
                    <a:pt x="37" y="20"/>
                    <a:pt x="39" y="20"/>
                  </a:cubicBezTo>
                  <a:cubicBezTo>
                    <a:pt x="41" y="20"/>
                    <a:pt x="44" y="19"/>
                    <a:pt x="47" y="19"/>
                  </a:cubicBezTo>
                  <a:cubicBezTo>
                    <a:pt x="50" y="19"/>
                    <a:pt x="52" y="20"/>
                    <a:pt x="53" y="20"/>
                  </a:cubicBezTo>
                  <a:cubicBezTo>
                    <a:pt x="58" y="19"/>
                    <a:pt x="61" y="19"/>
                    <a:pt x="62" y="22"/>
                  </a:cubicBezTo>
                  <a:cubicBezTo>
                    <a:pt x="62" y="23"/>
                    <a:pt x="62" y="25"/>
                    <a:pt x="53" y="25"/>
                  </a:cubicBezTo>
                  <a:cubicBezTo>
                    <a:pt x="52" y="25"/>
                    <a:pt x="50" y="25"/>
                    <a:pt x="47" y="25"/>
                  </a:cubicBezTo>
                  <a:cubicBezTo>
                    <a:pt x="45" y="26"/>
                    <a:pt x="43" y="25"/>
                    <a:pt x="40" y="26"/>
                  </a:cubicBezTo>
                  <a:cubicBezTo>
                    <a:pt x="40" y="27"/>
                    <a:pt x="39" y="28"/>
                    <a:pt x="39" y="29"/>
                  </a:cubicBezTo>
                  <a:cubicBezTo>
                    <a:pt x="40" y="29"/>
                    <a:pt x="45" y="30"/>
                    <a:pt x="48" y="32"/>
                  </a:cubicBezTo>
                  <a:cubicBezTo>
                    <a:pt x="50" y="33"/>
                    <a:pt x="50" y="32"/>
                    <a:pt x="52" y="33"/>
                  </a:cubicBezTo>
                  <a:cubicBezTo>
                    <a:pt x="53" y="34"/>
                    <a:pt x="54" y="34"/>
                    <a:pt x="55" y="35"/>
                  </a:cubicBezTo>
                  <a:cubicBezTo>
                    <a:pt x="58" y="36"/>
                    <a:pt x="63" y="37"/>
                    <a:pt x="62" y="40"/>
                  </a:cubicBezTo>
                  <a:cubicBezTo>
                    <a:pt x="61" y="44"/>
                    <a:pt x="56" y="40"/>
                    <a:pt x="53" y="39"/>
                  </a:cubicBezTo>
                  <a:cubicBezTo>
                    <a:pt x="51" y="38"/>
                    <a:pt x="48" y="38"/>
                    <a:pt x="46" y="37"/>
                  </a:cubicBezTo>
                  <a:cubicBezTo>
                    <a:pt x="44" y="36"/>
                    <a:pt x="42" y="36"/>
                    <a:pt x="38" y="35"/>
                  </a:cubicBezTo>
                  <a:cubicBezTo>
                    <a:pt x="38" y="35"/>
                    <a:pt x="37" y="35"/>
                    <a:pt x="38" y="37"/>
                  </a:cubicBezTo>
                  <a:cubicBezTo>
                    <a:pt x="38" y="37"/>
                    <a:pt x="41" y="38"/>
                    <a:pt x="44" y="39"/>
                  </a:cubicBezTo>
                  <a:cubicBezTo>
                    <a:pt x="46" y="41"/>
                    <a:pt x="48" y="42"/>
                    <a:pt x="50" y="43"/>
                  </a:cubicBezTo>
                  <a:cubicBezTo>
                    <a:pt x="54" y="45"/>
                    <a:pt x="58" y="46"/>
                    <a:pt x="57" y="49"/>
                  </a:cubicBezTo>
                  <a:cubicBezTo>
                    <a:pt x="56" y="52"/>
                    <a:pt x="51" y="49"/>
                    <a:pt x="48" y="48"/>
                  </a:cubicBezTo>
                  <a:cubicBezTo>
                    <a:pt x="44" y="46"/>
                    <a:pt x="44" y="46"/>
                    <a:pt x="41" y="45"/>
                  </a:cubicBezTo>
                  <a:cubicBezTo>
                    <a:pt x="39" y="44"/>
                    <a:pt x="37" y="42"/>
                    <a:pt x="34" y="41"/>
                  </a:cubicBezTo>
                  <a:cubicBezTo>
                    <a:pt x="34" y="41"/>
                    <a:pt x="33" y="42"/>
                    <a:pt x="34" y="43"/>
                  </a:cubicBezTo>
                  <a:cubicBezTo>
                    <a:pt x="34" y="44"/>
                    <a:pt x="36" y="46"/>
                    <a:pt x="37" y="46"/>
                  </a:cubicBezTo>
                  <a:cubicBezTo>
                    <a:pt x="37" y="47"/>
                    <a:pt x="39" y="49"/>
                    <a:pt x="40" y="50"/>
                  </a:cubicBezTo>
                  <a:cubicBezTo>
                    <a:pt x="41" y="51"/>
                    <a:pt x="47" y="55"/>
                    <a:pt x="45" y="57"/>
                  </a:cubicBezTo>
                  <a:cubicBezTo>
                    <a:pt x="43" y="59"/>
                    <a:pt x="39" y="56"/>
                    <a:pt x="37" y="53"/>
                  </a:cubicBezTo>
                  <a:cubicBezTo>
                    <a:pt x="35" y="52"/>
                    <a:pt x="34" y="51"/>
                    <a:pt x="32" y="49"/>
                  </a:cubicBezTo>
                  <a:cubicBezTo>
                    <a:pt x="31" y="48"/>
                    <a:pt x="30" y="47"/>
                    <a:pt x="28" y="46"/>
                  </a:cubicBezTo>
                  <a:cubicBezTo>
                    <a:pt x="27" y="45"/>
                    <a:pt x="25" y="44"/>
                    <a:pt x="24" y="44"/>
                  </a:cubicBezTo>
                  <a:cubicBezTo>
                    <a:pt x="21" y="43"/>
                    <a:pt x="18" y="43"/>
                    <a:pt x="14" y="42"/>
                  </a:cubicBezTo>
                  <a:cubicBezTo>
                    <a:pt x="13" y="41"/>
                    <a:pt x="13" y="41"/>
                    <a:pt x="13" y="42"/>
                  </a:cubicBezTo>
                  <a:cubicBezTo>
                    <a:pt x="11" y="42"/>
                    <a:pt x="5" y="47"/>
                    <a:pt x="4" y="48"/>
                  </a:cubicBezTo>
                  <a:cubicBezTo>
                    <a:pt x="4" y="48"/>
                    <a:pt x="2" y="44"/>
                    <a:pt x="1" y="39"/>
                  </a:cubicBezTo>
                  <a:cubicBezTo>
                    <a:pt x="0" y="36"/>
                    <a:pt x="0" y="31"/>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2" name="Freeform 197">
              <a:extLst>
                <a:ext uri="{FF2B5EF4-FFF2-40B4-BE49-F238E27FC236}">
                  <a16:creationId xmlns:a16="http://schemas.microsoft.com/office/drawing/2014/main" id="{6CCD5816-18CD-4118-BEEA-7FAE9DC334A5}"/>
                </a:ext>
              </a:extLst>
            </p:cNvPr>
            <p:cNvSpPr>
              <a:spLocks/>
            </p:cNvSpPr>
            <p:nvPr/>
          </p:nvSpPr>
          <p:spPr bwMode="auto">
            <a:xfrm>
              <a:off x="3384" y="789"/>
              <a:ext cx="335" cy="336"/>
            </a:xfrm>
            <a:custGeom>
              <a:avLst/>
              <a:gdLst>
                <a:gd name="T0" fmla="*/ 33 w 142"/>
                <a:gd name="T1" fmla="*/ 21 h 142"/>
                <a:gd name="T2" fmla="*/ 121 w 142"/>
                <a:gd name="T3" fmla="*/ 33 h 142"/>
                <a:gd name="T4" fmla="*/ 109 w 142"/>
                <a:gd name="T5" fmla="*/ 121 h 142"/>
                <a:gd name="T6" fmla="*/ 21 w 142"/>
                <a:gd name="T7" fmla="*/ 109 h 142"/>
                <a:gd name="T8" fmla="*/ 33 w 142"/>
                <a:gd name="T9" fmla="*/ 21 h 142"/>
              </a:gdLst>
              <a:ahLst/>
              <a:cxnLst>
                <a:cxn ang="0">
                  <a:pos x="T0" y="T1"/>
                </a:cxn>
                <a:cxn ang="0">
                  <a:pos x="T2" y="T3"/>
                </a:cxn>
                <a:cxn ang="0">
                  <a:pos x="T4" y="T5"/>
                </a:cxn>
                <a:cxn ang="0">
                  <a:pos x="T6" y="T7"/>
                </a:cxn>
                <a:cxn ang="0">
                  <a:pos x="T8" y="T9"/>
                </a:cxn>
              </a:cxnLst>
              <a:rect l="0" t="0" r="r" b="b"/>
              <a:pathLst>
                <a:path w="142" h="142">
                  <a:moveTo>
                    <a:pt x="33" y="21"/>
                  </a:moveTo>
                  <a:cubicBezTo>
                    <a:pt x="60" y="0"/>
                    <a:pt x="100" y="5"/>
                    <a:pt x="121" y="33"/>
                  </a:cubicBezTo>
                  <a:cubicBezTo>
                    <a:pt x="142" y="60"/>
                    <a:pt x="137" y="100"/>
                    <a:pt x="109" y="121"/>
                  </a:cubicBezTo>
                  <a:cubicBezTo>
                    <a:pt x="81" y="142"/>
                    <a:pt x="42" y="137"/>
                    <a:pt x="21" y="109"/>
                  </a:cubicBezTo>
                  <a:cubicBezTo>
                    <a:pt x="0" y="82"/>
                    <a:pt x="5" y="42"/>
                    <a:pt x="33" y="21"/>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3" name="Freeform 198">
              <a:extLst>
                <a:ext uri="{FF2B5EF4-FFF2-40B4-BE49-F238E27FC236}">
                  <a16:creationId xmlns:a16="http://schemas.microsoft.com/office/drawing/2014/main" id="{12563CD7-F5D2-4E97-BA1F-FBA2FAA3AB18}"/>
                </a:ext>
              </a:extLst>
            </p:cNvPr>
            <p:cNvSpPr>
              <a:spLocks/>
            </p:cNvSpPr>
            <p:nvPr/>
          </p:nvSpPr>
          <p:spPr bwMode="auto">
            <a:xfrm>
              <a:off x="3400" y="824"/>
              <a:ext cx="277" cy="258"/>
            </a:xfrm>
            <a:custGeom>
              <a:avLst/>
              <a:gdLst>
                <a:gd name="T0" fmla="*/ 1 w 117"/>
                <a:gd name="T1" fmla="*/ 49 h 109"/>
                <a:gd name="T2" fmla="*/ 18 w 117"/>
                <a:gd name="T3" fmla="*/ 36 h 109"/>
                <a:gd name="T4" fmla="*/ 25 w 117"/>
                <a:gd name="T5" fmla="*/ 30 h 109"/>
                <a:gd name="T6" fmla="*/ 39 w 117"/>
                <a:gd name="T7" fmla="*/ 21 h 109"/>
                <a:gd name="T8" fmla="*/ 45 w 117"/>
                <a:gd name="T9" fmla="*/ 18 h 109"/>
                <a:gd name="T10" fmla="*/ 53 w 117"/>
                <a:gd name="T11" fmla="*/ 14 h 109"/>
                <a:gd name="T12" fmla="*/ 60 w 117"/>
                <a:gd name="T13" fmla="*/ 9 h 109"/>
                <a:gd name="T14" fmla="*/ 65 w 117"/>
                <a:gd name="T15" fmla="*/ 6 h 109"/>
                <a:gd name="T16" fmla="*/ 71 w 117"/>
                <a:gd name="T17" fmla="*/ 2 h 109"/>
                <a:gd name="T18" fmla="*/ 71 w 117"/>
                <a:gd name="T19" fmla="*/ 10 h 109"/>
                <a:gd name="T20" fmla="*/ 63 w 117"/>
                <a:gd name="T21" fmla="*/ 19 h 109"/>
                <a:gd name="T22" fmla="*/ 55 w 117"/>
                <a:gd name="T23" fmla="*/ 25 h 109"/>
                <a:gd name="T24" fmla="*/ 53 w 117"/>
                <a:gd name="T25" fmla="*/ 31 h 109"/>
                <a:gd name="T26" fmla="*/ 63 w 117"/>
                <a:gd name="T27" fmla="*/ 35 h 109"/>
                <a:gd name="T28" fmla="*/ 74 w 117"/>
                <a:gd name="T29" fmla="*/ 36 h 109"/>
                <a:gd name="T30" fmla="*/ 90 w 117"/>
                <a:gd name="T31" fmla="*/ 37 h 109"/>
                <a:gd name="T32" fmla="*/ 101 w 117"/>
                <a:gd name="T33" fmla="*/ 38 h 109"/>
                <a:gd name="T34" fmla="*/ 116 w 117"/>
                <a:gd name="T35" fmla="*/ 44 h 109"/>
                <a:gd name="T36" fmla="*/ 100 w 117"/>
                <a:gd name="T37" fmla="*/ 47 h 109"/>
                <a:gd name="T38" fmla="*/ 89 w 117"/>
                <a:gd name="T39" fmla="*/ 48 h 109"/>
                <a:gd name="T40" fmla="*/ 76 w 117"/>
                <a:gd name="T41" fmla="*/ 49 h 109"/>
                <a:gd name="T42" fmla="*/ 74 w 117"/>
                <a:gd name="T43" fmla="*/ 53 h 109"/>
                <a:gd name="T44" fmla="*/ 90 w 117"/>
                <a:gd name="T45" fmla="*/ 60 h 109"/>
                <a:gd name="T46" fmla="*/ 97 w 117"/>
                <a:gd name="T47" fmla="*/ 63 h 109"/>
                <a:gd name="T48" fmla="*/ 102 w 117"/>
                <a:gd name="T49" fmla="*/ 66 h 109"/>
                <a:gd name="T50" fmla="*/ 114 w 117"/>
                <a:gd name="T51" fmla="*/ 77 h 109"/>
                <a:gd name="T52" fmla="*/ 98 w 117"/>
                <a:gd name="T53" fmla="*/ 74 h 109"/>
                <a:gd name="T54" fmla="*/ 85 w 117"/>
                <a:gd name="T55" fmla="*/ 69 h 109"/>
                <a:gd name="T56" fmla="*/ 70 w 117"/>
                <a:gd name="T57" fmla="*/ 63 h 109"/>
                <a:gd name="T58" fmla="*/ 71 w 117"/>
                <a:gd name="T59" fmla="*/ 67 h 109"/>
                <a:gd name="T60" fmla="*/ 80 w 117"/>
                <a:gd name="T61" fmla="*/ 73 h 109"/>
                <a:gd name="T62" fmla="*/ 91 w 117"/>
                <a:gd name="T63" fmla="*/ 81 h 109"/>
                <a:gd name="T64" fmla="*/ 103 w 117"/>
                <a:gd name="T65" fmla="*/ 93 h 109"/>
                <a:gd name="T66" fmla="*/ 87 w 117"/>
                <a:gd name="T67" fmla="*/ 89 h 109"/>
                <a:gd name="T68" fmla="*/ 75 w 117"/>
                <a:gd name="T69" fmla="*/ 82 h 109"/>
                <a:gd name="T70" fmla="*/ 62 w 117"/>
                <a:gd name="T71" fmla="*/ 74 h 109"/>
                <a:gd name="T72" fmla="*/ 61 w 117"/>
                <a:gd name="T73" fmla="*/ 78 h 109"/>
                <a:gd name="T74" fmla="*/ 66 w 117"/>
                <a:gd name="T75" fmla="*/ 85 h 109"/>
                <a:gd name="T76" fmla="*/ 71 w 117"/>
                <a:gd name="T77" fmla="*/ 92 h 109"/>
                <a:gd name="T78" fmla="*/ 79 w 117"/>
                <a:gd name="T79" fmla="*/ 106 h 109"/>
                <a:gd name="T80" fmla="*/ 65 w 117"/>
                <a:gd name="T81" fmla="*/ 98 h 109"/>
                <a:gd name="T82" fmla="*/ 58 w 117"/>
                <a:gd name="T83" fmla="*/ 89 h 109"/>
                <a:gd name="T84" fmla="*/ 50 w 117"/>
                <a:gd name="T85" fmla="*/ 82 h 109"/>
                <a:gd name="T86" fmla="*/ 43 w 117"/>
                <a:gd name="T87" fmla="*/ 78 h 109"/>
                <a:gd name="T88" fmla="*/ 26 w 117"/>
                <a:gd name="T89" fmla="*/ 72 h 109"/>
                <a:gd name="T90" fmla="*/ 23 w 117"/>
                <a:gd name="T91" fmla="*/ 72 h 109"/>
                <a:gd name="T92" fmla="*/ 6 w 117"/>
                <a:gd name="T93" fmla="*/ 82 h 109"/>
                <a:gd name="T94" fmla="*/ 1 w 117"/>
                <a:gd name="T95" fmla="*/ 65 h 109"/>
                <a:gd name="T96" fmla="*/ 1 w 117"/>
                <a:gd name="T97" fmla="*/ 4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109">
                  <a:moveTo>
                    <a:pt x="1" y="49"/>
                  </a:moveTo>
                  <a:cubicBezTo>
                    <a:pt x="5" y="47"/>
                    <a:pt x="14" y="37"/>
                    <a:pt x="18" y="36"/>
                  </a:cubicBezTo>
                  <a:cubicBezTo>
                    <a:pt x="18" y="36"/>
                    <a:pt x="23" y="31"/>
                    <a:pt x="25" y="30"/>
                  </a:cubicBezTo>
                  <a:cubicBezTo>
                    <a:pt x="30" y="27"/>
                    <a:pt x="37" y="22"/>
                    <a:pt x="39" y="21"/>
                  </a:cubicBezTo>
                  <a:cubicBezTo>
                    <a:pt x="42" y="19"/>
                    <a:pt x="42" y="19"/>
                    <a:pt x="45" y="18"/>
                  </a:cubicBezTo>
                  <a:cubicBezTo>
                    <a:pt x="48" y="16"/>
                    <a:pt x="50" y="16"/>
                    <a:pt x="53" y="14"/>
                  </a:cubicBezTo>
                  <a:cubicBezTo>
                    <a:pt x="56" y="12"/>
                    <a:pt x="58" y="11"/>
                    <a:pt x="60" y="9"/>
                  </a:cubicBezTo>
                  <a:cubicBezTo>
                    <a:pt x="62" y="8"/>
                    <a:pt x="63" y="7"/>
                    <a:pt x="65" y="6"/>
                  </a:cubicBezTo>
                  <a:cubicBezTo>
                    <a:pt x="67" y="4"/>
                    <a:pt x="69" y="0"/>
                    <a:pt x="71" y="2"/>
                  </a:cubicBezTo>
                  <a:cubicBezTo>
                    <a:pt x="74" y="4"/>
                    <a:pt x="73" y="8"/>
                    <a:pt x="71" y="10"/>
                  </a:cubicBezTo>
                  <a:cubicBezTo>
                    <a:pt x="70" y="13"/>
                    <a:pt x="69" y="16"/>
                    <a:pt x="63" y="19"/>
                  </a:cubicBezTo>
                  <a:cubicBezTo>
                    <a:pt x="61" y="21"/>
                    <a:pt x="58" y="23"/>
                    <a:pt x="55" y="25"/>
                  </a:cubicBezTo>
                  <a:cubicBezTo>
                    <a:pt x="55" y="25"/>
                    <a:pt x="51" y="28"/>
                    <a:pt x="53" y="31"/>
                  </a:cubicBezTo>
                  <a:cubicBezTo>
                    <a:pt x="54" y="33"/>
                    <a:pt x="59" y="34"/>
                    <a:pt x="63" y="35"/>
                  </a:cubicBezTo>
                  <a:cubicBezTo>
                    <a:pt x="67" y="36"/>
                    <a:pt x="71" y="36"/>
                    <a:pt x="74" y="36"/>
                  </a:cubicBezTo>
                  <a:cubicBezTo>
                    <a:pt x="79" y="36"/>
                    <a:pt x="84" y="36"/>
                    <a:pt x="90" y="37"/>
                  </a:cubicBezTo>
                  <a:cubicBezTo>
                    <a:pt x="94" y="37"/>
                    <a:pt x="98" y="38"/>
                    <a:pt x="101" y="38"/>
                  </a:cubicBezTo>
                  <a:cubicBezTo>
                    <a:pt x="109" y="39"/>
                    <a:pt x="116" y="39"/>
                    <a:pt x="116" y="44"/>
                  </a:cubicBezTo>
                  <a:cubicBezTo>
                    <a:pt x="116" y="45"/>
                    <a:pt x="117" y="49"/>
                    <a:pt x="100" y="47"/>
                  </a:cubicBezTo>
                  <a:cubicBezTo>
                    <a:pt x="97" y="48"/>
                    <a:pt x="94" y="47"/>
                    <a:pt x="89" y="48"/>
                  </a:cubicBezTo>
                  <a:cubicBezTo>
                    <a:pt x="84" y="48"/>
                    <a:pt x="80" y="47"/>
                    <a:pt x="76" y="49"/>
                  </a:cubicBezTo>
                  <a:cubicBezTo>
                    <a:pt x="75" y="49"/>
                    <a:pt x="73" y="51"/>
                    <a:pt x="74" y="53"/>
                  </a:cubicBezTo>
                  <a:cubicBezTo>
                    <a:pt x="74" y="54"/>
                    <a:pt x="85" y="57"/>
                    <a:pt x="90" y="60"/>
                  </a:cubicBezTo>
                  <a:cubicBezTo>
                    <a:pt x="93" y="62"/>
                    <a:pt x="93" y="61"/>
                    <a:pt x="97" y="63"/>
                  </a:cubicBezTo>
                  <a:cubicBezTo>
                    <a:pt x="98" y="64"/>
                    <a:pt x="101" y="65"/>
                    <a:pt x="102" y="66"/>
                  </a:cubicBezTo>
                  <a:cubicBezTo>
                    <a:pt x="108" y="69"/>
                    <a:pt x="116" y="71"/>
                    <a:pt x="114" y="77"/>
                  </a:cubicBezTo>
                  <a:cubicBezTo>
                    <a:pt x="111" y="84"/>
                    <a:pt x="103" y="77"/>
                    <a:pt x="98" y="74"/>
                  </a:cubicBezTo>
                  <a:cubicBezTo>
                    <a:pt x="93" y="72"/>
                    <a:pt x="88" y="71"/>
                    <a:pt x="85" y="69"/>
                  </a:cubicBezTo>
                  <a:cubicBezTo>
                    <a:pt x="81" y="68"/>
                    <a:pt x="78" y="67"/>
                    <a:pt x="70" y="63"/>
                  </a:cubicBezTo>
                  <a:cubicBezTo>
                    <a:pt x="70" y="64"/>
                    <a:pt x="69" y="63"/>
                    <a:pt x="71" y="67"/>
                  </a:cubicBezTo>
                  <a:cubicBezTo>
                    <a:pt x="71" y="67"/>
                    <a:pt x="75" y="69"/>
                    <a:pt x="80" y="73"/>
                  </a:cubicBezTo>
                  <a:cubicBezTo>
                    <a:pt x="83" y="75"/>
                    <a:pt x="88" y="79"/>
                    <a:pt x="91" y="81"/>
                  </a:cubicBezTo>
                  <a:cubicBezTo>
                    <a:pt x="98" y="86"/>
                    <a:pt x="106" y="87"/>
                    <a:pt x="103" y="93"/>
                  </a:cubicBezTo>
                  <a:cubicBezTo>
                    <a:pt x="100" y="99"/>
                    <a:pt x="92" y="91"/>
                    <a:pt x="87" y="89"/>
                  </a:cubicBezTo>
                  <a:cubicBezTo>
                    <a:pt x="79" y="85"/>
                    <a:pt x="79" y="85"/>
                    <a:pt x="75" y="82"/>
                  </a:cubicBezTo>
                  <a:cubicBezTo>
                    <a:pt x="72" y="80"/>
                    <a:pt x="67" y="76"/>
                    <a:pt x="62" y="74"/>
                  </a:cubicBezTo>
                  <a:cubicBezTo>
                    <a:pt x="61" y="75"/>
                    <a:pt x="61" y="77"/>
                    <a:pt x="61" y="78"/>
                  </a:cubicBezTo>
                  <a:cubicBezTo>
                    <a:pt x="62" y="80"/>
                    <a:pt x="65" y="83"/>
                    <a:pt x="66" y="85"/>
                  </a:cubicBezTo>
                  <a:cubicBezTo>
                    <a:pt x="67" y="87"/>
                    <a:pt x="70" y="89"/>
                    <a:pt x="71" y="92"/>
                  </a:cubicBezTo>
                  <a:cubicBezTo>
                    <a:pt x="73" y="94"/>
                    <a:pt x="83" y="102"/>
                    <a:pt x="79" y="106"/>
                  </a:cubicBezTo>
                  <a:cubicBezTo>
                    <a:pt x="76" y="109"/>
                    <a:pt x="69" y="102"/>
                    <a:pt x="65" y="98"/>
                  </a:cubicBezTo>
                  <a:cubicBezTo>
                    <a:pt x="63" y="95"/>
                    <a:pt x="60" y="92"/>
                    <a:pt x="58" y="89"/>
                  </a:cubicBezTo>
                  <a:cubicBezTo>
                    <a:pt x="56" y="87"/>
                    <a:pt x="53" y="84"/>
                    <a:pt x="50" y="82"/>
                  </a:cubicBezTo>
                  <a:cubicBezTo>
                    <a:pt x="48" y="80"/>
                    <a:pt x="45" y="79"/>
                    <a:pt x="43" y="78"/>
                  </a:cubicBezTo>
                  <a:cubicBezTo>
                    <a:pt x="38" y="76"/>
                    <a:pt x="32" y="75"/>
                    <a:pt x="26" y="72"/>
                  </a:cubicBezTo>
                  <a:cubicBezTo>
                    <a:pt x="24" y="72"/>
                    <a:pt x="24" y="72"/>
                    <a:pt x="23" y="72"/>
                  </a:cubicBezTo>
                  <a:cubicBezTo>
                    <a:pt x="20" y="72"/>
                    <a:pt x="7" y="81"/>
                    <a:pt x="6" y="82"/>
                  </a:cubicBezTo>
                  <a:cubicBezTo>
                    <a:pt x="6" y="82"/>
                    <a:pt x="3" y="74"/>
                    <a:pt x="1" y="65"/>
                  </a:cubicBezTo>
                  <a:cubicBezTo>
                    <a:pt x="0" y="59"/>
                    <a:pt x="1" y="50"/>
                    <a:pt x="1"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4" name="Freeform 199">
              <a:extLst>
                <a:ext uri="{FF2B5EF4-FFF2-40B4-BE49-F238E27FC236}">
                  <a16:creationId xmlns:a16="http://schemas.microsoft.com/office/drawing/2014/main" id="{A336D3AB-83D2-4AF1-9BDA-3294B1292FAB}"/>
                </a:ext>
              </a:extLst>
            </p:cNvPr>
            <p:cNvSpPr>
              <a:spLocks/>
            </p:cNvSpPr>
            <p:nvPr/>
          </p:nvSpPr>
          <p:spPr bwMode="auto">
            <a:xfrm>
              <a:off x="4636" y="1174"/>
              <a:ext cx="327" cy="326"/>
            </a:xfrm>
            <a:custGeom>
              <a:avLst/>
              <a:gdLst>
                <a:gd name="T0" fmla="*/ 7 w 138"/>
                <a:gd name="T1" fmla="*/ 83 h 138"/>
                <a:gd name="T2" fmla="*/ 55 w 138"/>
                <a:gd name="T3" fmla="*/ 8 h 138"/>
                <a:gd name="T4" fmla="*/ 130 w 138"/>
                <a:gd name="T5" fmla="*/ 55 h 138"/>
                <a:gd name="T6" fmla="*/ 83 w 138"/>
                <a:gd name="T7" fmla="*/ 131 h 138"/>
                <a:gd name="T8" fmla="*/ 7 w 138"/>
                <a:gd name="T9" fmla="*/ 83 h 138"/>
              </a:gdLst>
              <a:ahLst/>
              <a:cxnLst>
                <a:cxn ang="0">
                  <a:pos x="T0" y="T1"/>
                </a:cxn>
                <a:cxn ang="0">
                  <a:pos x="T2" y="T3"/>
                </a:cxn>
                <a:cxn ang="0">
                  <a:pos x="T4" y="T5"/>
                </a:cxn>
                <a:cxn ang="0">
                  <a:pos x="T6" y="T7"/>
                </a:cxn>
                <a:cxn ang="0">
                  <a:pos x="T8" y="T9"/>
                </a:cxn>
              </a:cxnLst>
              <a:rect l="0" t="0" r="r" b="b"/>
              <a:pathLst>
                <a:path w="138" h="138">
                  <a:moveTo>
                    <a:pt x="7" y="83"/>
                  </a:moveTo>
                  <a:cubicBezTo>
                    <a:pt x="0" y="49"/>
                    <a:pt x="21" y="16"/>
                    <a:pt x="55" y="8"/>
                  </a:cubicBezTo>
                  <a:cubicBezTo>
                    <a:pt x="89" y="0"/>
                    <a:pt x="123" y="21"/>
                    <a:pt x="130" y="55"/>
                  </a:cubicBezTo>
                  <a:cubicBezTo>
                    <a:pt x="138" y="89"/>
                    <a:pt x="117" y="123"/>
                    <a:pt x="83" y="131"/>
                  </a:cubicBezTo>
                  <a:cubicBezTo>
                    <a:pt x="49" y="138"/>
                    <a:pt x="15" y="117"/>
                    <a:pt x="7" y="83"/>
                  </a:cubicBezTo>
                  <a:close/>
                </a:path>
              </a:pathLst>
            </a:custGeom>
            <a:solidFill>
              <a:srgbClr val="474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5" name="Freeform 200">
              <a:extLst>
                <a:ext uri="{FF2B5EF4-FFF2-40B4-BE49-F238E27FC236}">
                  <a16:creationId xmlns:a16="http://schemas.microsoft.com/office/drawing/2014/main" id="{655C07F0-A227-4208-A14B-42CF1FE6D84D}"/>
                </a:ext>
              </a:extLst>
            </p:cNvPr>
            <p:cNvSpPr>
              <a:spLocks/>
            </p:cNvSpPr>
            <p:nvPr/>
          </p:nvSpPr>
          <p:spPr bwMode="auto">
            <a:xfrm>
              <a:off x="4684" y="1210"/>
              <a:ext cx="243" cy="276"/>
            </a:xfrm>
            <a:custGeom>
              <a:avLst/>
              <a:gdLst>
                <a:gd name="T0" fmla="*/ 17 w 103"/>
                <a:gd name="T1" fmla="*/ 109 h 117"/>
                <a:gd name="T2" fmla="*/ 11 w 103"/>
                <a:gd name="T3" fmla="*/ 87 h 117"/>
                <a:gd name="T4" fmla="*/ 9 w 103"/>
                <a:gd name="T5" fmla="*/ 78 h 117"/>
                <a:gd name="T6" fmla="*/ 6 w 103"/>
                <a:gd name="T7" fmla="*/ 62 h 117"/>
                <a:gd name="T8" fmla="*/ 6 w 103"/>
                <a:gd name="T9" fmla="*/ 55 h 117"/>
                <a:gd name="T10" fmla="*/ 6 w 103"/>
                <a:gd name="T11" fmla="*/ 46 h 117"/>
                <a:gd name="T12" fmla="*/ 5 w 103"/>
                <a:gd name="T13" fmla="*/ 38 h 117"/>
                <a:gd name="T14" fmla="*/ 4 w 103"/>
                <a:gd name="T15" fmla="*/ 33 h 117"/>
                <a:gd name="T16" fmla="*/ 3 w 103"/>
                <a:gd name="T17" fmla="*/ 25 h 117"/>
                <a:gd name="T18" fmla="*/ 10 w 103"/>
                <a:gd name="T19" fmla="*/ 28 h 117"/>
                <a:gd name="T20" fmla="*/ 15 w 103"/>
                <a:gd name="T21" fmla="*/ 39 h 117"/>
                <a:gd name="T22" fmla="*/ 17 w 103"/>
                <a:gd name="T23" fmla="*/ 49 h 117"/>
                <a:gd name="T24" fmla="*/ 22 w 103"/>
                <a:gd name="T25" fmla="*/ 54 h 117"/>
                <a:gd name="T26" fmla="*/ 30 w 103"/>
                <a:gd name="T27" fmla="*/ 46 h 117"/>
                <a:gd name="T28" fmla="*/ 35 w 103"/>
                <a:gd name="T29" fmla="*/ 36 h 117"/>
                <a:gd name="T30" fmla="*/ 42 w 103"/>
                <a:gd name="T31" fmla="*/ 23 h 117"/>
                <a:gd name="T32" fmla="*/ 48 w 103"/>
                <a:gd name="T33" fmla="*/ 13 h 117"/>
                <a:gd name="T34" fmla="*/ 60 w 103"/>
                <a:gd name="T35" fmla="*/ 2 h 117"/>
                <a:gd name="T36" fmla="*/ 56 w 103"/>
                <a:gd name="T37" fmla="*/ 17 h 117"/>
                <a:gd name="T38" fmla="*/ 52 w 103"/>
                <a:gd name="T39" fmla="*/ 28 h 117"/>
                <a:gd name="T40" fmla="*/ 47 w 103"/>
                <a:gd name="T41" fmla="*/ 40 h 117"/>
                <a:gd name="T42" fmla="*/ 50 w 103"/>
                <a:gd name="T43" fmla="*/ 44 h 117"/>
                <a:gd name="T44" fmla="*/ 63 w 103"/>
                <a:gd name="T45" fmla="*/ 32 h 117"/>
                <a:gd name="T46" fmla="*/ 69 w 103"/>
                <a:gd name="T47" fmla="*/ 27 h 117"/>
                <a:gd name="T48" fmla="*/ 74 w 103"/>
                <a:gd name="T49" fmla="*/ 24 h 117"/>
                <a:gd name="T50" fmla="*/ 89 w 103"/>
                <a:gd name="T51" fmla="*/ 17 h 117"/>
                <a:gd name="T52" fmla="*/ 80 w 103"/>
                <a:gd name="T53" fmla="*/ 31 h 117"/>
                <a:gd name="T54" fmla="*/ 70 w 103"/>
                <a:gd name="T55" fmla="*/ 41 h 117"/>
                <a:gd name="T56" fmla="*/ 58 w 103"/>
                <a:gd name="T57" fmla="*/ 51 h 117"/>
                <a:gd name="T58" fmla="*/ 62 w 103"/>
                <a:gd name="T59" fmla="*/ 53 h 117"/>
                <a:gd name="T60" fmla="*/ 71 w 103"/>
                <a:gd name="T61" fmla="*/ 46 h 117"/>
                <a:gd name="T62" fmla="*/ 83 w 103"/>
                <a:gd name="T63" fmla="*/ 40 h 117"/>
                <a:gd name="T64" fmla="*/ 99 w 103"/>
                <a:gd name="T65" fmla="*/ 34 h 117"/>
                <a:gd name="T66" fmla="*/ 88 w 103"/>
                <a:gd name="T67" fmla="*/ 47 h 117"/>
                <a:gd name="T68" fmla="*/ 78 w 103"/>
                <a:gd name="T69" fmla="*/ 55 h 117"/>
                <a:gd name="T70" fmla="*/ 65 w 103"/>
                <a:gd name="T71" fmla="*/ 63 h 117"/>
                <a:gd name="T72" fmla="*/ 68 w 103"/>
                <a:gd name="T73" fmla="*/ 66 h 117"/>
                <a:gd name="T74" fmla="*/ 76 w 103"/>
                <a:gd name="T75" fmla="*/ 64 h 117"/>
                <a:gd name="T76" fmla="*/ 85 w 103"/>
                <a:gd name="T77" fmla="*/ 62 h 117"/>
                <a:gd name="T78" fmla="*/ 100 w 103"/>
                <a:gd name="T79" fmla="*/ 61 h 117"/>
                <a:gd name="T80" fmla="*/ 87 w 103"/>
                <a:gd name="T81" fmla="*/ 70 h 117"/>
                <a:gd name="T82" fmla="*/ 77 w 103"/>
                <a:gd name="T83" fmla="*/ 74 h 117"/>
                <a:gd name="T84" fmla="*/ 67 w 103"/>
                <a:gd name="T85" fmla="*/ 77 h 117"/>
                <a:gd name="T86" fmla="*/ 60 w 103"/>
                <a:gd name="T87" fmla="*/ 82 h 117"/>
                <a:gd name="T88" fmla="*/ 48 w 103"/>
                <a:gd name="T89" fmla="*/ 96 h 117"/>
                <a:gd name="T90" fmla="*/ 46 w 103"/>
                <a:gd name="T91" fmla="*/ 98 h 117"/>
                <a:gd name="T92" fmla="*/ 48 w 103"/>
                <a:gd name="T93" fmla="*/ 117 h 117"/>
                <a:gd name="T94" fmla="*/ 31 w 103"/>
                <a:gd name="T95" fmla="*/ 115 h 117"/>
                <a:gd name="T96" fmla="*/ 17 w 103"/>
                <a:gd name="T97"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3" h="117">
                  <a:moveTo>
                    <a:pt x="17" y="109"/>
                  </a:moveTo>
                  <a:cubicBezTo>
                    <a:pt x="16" y="104"/>
                    <a:pt x="11" y="91"/>
                    <a:pt x="11" y="87"/>
                  </a:cubicBezTo>
                  <a:cubicBezTo>
                    <a:pt x="11" y="87"/>
                    <a:pt x="9" y="81"/>
                    <a:pt x="9" y="78"/>
                  </a:cubicBezTo>
                  <a:cubicBezTo>
                    <a:pt x="9" y="73"/>
                    <a:pt x="7" y="65"/>
                    <a:pt x="6" y="62"/>
                  </a:cubicBezTo>
                  <a:cubicBezTo>
                    <a:pt x="6" y="59"/>
                    <a:pt x="6" y="59"/>
                    <a:pt x="6" y="55"/>
                  </a:cubicBezTo>
                  <a:cubicBezTo>
                    <a:pt x="6" y="52"/>
                    <a:pt x="6" y="50"/>
                    <a:pt x="6" y="46"/>
                  </a:cubicBezTo>
                  <a:cubicBezTo>
                    <a:pt x="6" y="44"/>
                    <a:pt x="5" y="41"/>
                    <a:pt x="5" y="38"/>
                  </a:cubicBezTo>
                  <a:cubicBezTo>
                    <a:pt x="5" y="36"/>
                    <a:pt x="5" y="34"/>
                    <a:pt x="4" y="33"/>
                  </a:cubicBezTo>
                  <a:cubicBezTo>
                    <a:pt x="3" y="30"/>
                    <a:pt x="0" y="26"/>
                    <a:pt x="3" y="25"/>
                  </a:cubicBezTo>
                  <a:cubicBezTo>
                    <a:pt x="5" y="24"/>
                    <a:pt x="9" y="26"/>
                    <a:pt x="10" y="28"/>
                  </a:cubicBezTo>
                  <a:cubicBezTo>
                    <a:pt x="12" y="31"/>
                    <a:pt x="15" y="33"/>
                    <a:pt x="15" y="39"/>
                  </a:cubicBezTo>
                  <a:cubicBezTo>
                    <a:pt x="16" y="43"/>
                    <a:pt x="17" y="46"/>
                    <a:pt x="17" y="49"/>
                  </a:cubicBezTo>
                  <a:cubicBezTo>
                    <a:pt x="17" y="49"/>
                    <a:pt x="18" y="54"/>
                    <a:pt x="22" y="54"/>
                  </a:cubicBezTo>
                  <a:cubicBezTo>
                    <a:pt x="24" y="54"/>
                    <a:pt x="27" y="49"/>
                    <a:pt x="30" y="46"/>
                  </a:cubicBezTo>
                  <a:cubicBezTo>
                    <a:pt x="32" y="42"/>
                    <a:pt x="33" y="39"/>
                    <a:pt x="35" y="36"/>
                  </a:cubicBezTo>
                  <a:cubicBezTo>
                    <a:pt x="37" y="32"/>
                    <a:pt x="39" y="28"/>
                    <a:pt x="42" y="23"/>
                  </a:cubicBezTo>
                  <a:cubicBezTo>
                    <a:pt x="44" y="18"/>
                    <a:pt x="47" y="15"/>
                    <a:pt x="48" y="13"/>
                  </a:cubicBezTo>
                  <a:cubicBezTo>
                    <a:pt x="52" y="6"/>
                    <a:pt x="55" y="0"/>
                    <a:pt x="60" y="2"/>
                  </a:cubicBezTo>
                  <a:cubicBezTo>
                    <a:pt x="61" y="2"/>
                    <a:pt x="65" y="3"/>
                    <a:pt x="56" y="17"/>
                  </a:cubicBezTo>
                  <a:cubicBezTo>
                    <a:pt x="55" y="20"/>
                    <a:pt x="54" y="24"/>
                    <a:pt x="52" y="28"/>
                  </a:cubicBezTo>
                  <a:cubicBezTo>
                    <a:pt x="50" y="32"/>
                    <a:pt x="48" y="36"/>
                    <a:pt x="47" y="40"/>
                  </a:cubicBezTo>
                  <a:cubicBezTo>
                    <a:pt x="47" y="42"/>
                    <a:pt x="49" y="44"/>
                    <a:pt x="50" y="44"/>
                  </a:cubicBezTo>
                  <a:cubicBezTo>
                    <a:pt x="51" y="44"/>
                    <a:pt x="58" y="36"/>
                    <a:pt x="63" y="32"/>
                  </a:cubicBezTo>
                  <a:cubicBezTo>
                    <a:pt x="66" y="30"/>
                    <a:pt x="65" y="30"/>
                    <a:pt x="69" y="27"/>
                  </a:cubicBezTo>
                  <a:cubicBezTo>
                    <a:pt x="70" y="27"/>
                    <a:pt x="73" y="25"/>
                    <a:pt x="74" y="24"/>
                  </a:cubicBezTo>
                  <a:cubicBezTo>
                    <a:pt x="79" y="20"/>
                    <a:pt x="85" y="13"/>
                    <a:pt x="89" y="17"/>
                  </a:cubicBezTo>
                  <a:cubicBezTo>
                    <a:pt x="94" y="22"/>
                    <a:pt x="84" y="27"/>
                    <a:pt x="80" y="31"/>
                  </a:cubicBezTo>
                  <a:cubicBezTo>
                    <a:pt x="76" y="35"/>
                    <a:pt x="73" y="38"/>
                    <a:pt x="70" y="41"/>
                  </a:cubicBezTo>
                  <a:cubicBezTo>
                    <a:pt x="67" y="43"/>
                    <a:pt x="65" y="46"/>
                    <a:pt x="58" y="51"/>
                  </a:cubicBezTo>
                  <a:cubicBezTo>
                    <a:pt x="59" y="52"/>
                    <a:pt x="58" y="52"/>
                    <a:pt x="62" y="53"/>
                  </a:cubicBezTo>
                  <a:cubicBezTo>
                    <a:pt x="62" y="53"/>
                    <a:pt x="66" y="50"/>
                    <a:pt x="71" y="46"/>
                  </a:cubicBezTo>
                  <a:cubicBezTo>
                    <a:pt x="75" y="45"/>
                    <a:pt x="79" y="42"/>
                    <a:pt x="83" y="40"/>
                  </a:cubicBezTo>
                  <a:cubicBezTo>
                    <a:pt x="90" y="36"/>
                    <a:pt x="95" y="29"/>
                    <a:pt x="99" y="34"/>
                  </a:cubicBezTo>
                  <a:cubicBezTo>
                    <a:pt x="103" y="39"/>
                    <a:pt x="93" y="44"/>
                    <a:pt x="88" y="47"/>
                  </a:cubicBezTo>
                  <a:cubicBezTo>
                    <a:pt x="82" y="52"/>
                    <a:pt x="81" y="52"/>
                    <a:pt x="78" y="55"/>
                  </a:cubicBezTo>
                  <a:cubicBezTo>
                    <a:pt x="74" y="57"/>
                    <a:pt x="69" y="60"/>
                    <a:pt x="65" y="63"/>
                  </a:cubicBezTo>
                  <a:cubicBezTo>
                    <a:pt x="65" y="65"/>
                    <a:pt x="67" y="65"/>
                    <a:pt x="68" y="66"/>
                  </a:cubicBezTo>
                  <a:cubicBezTo>
                    <a:pt x="70" y="65"/>
                    <a:pt x="74" y="64"/>
                    <a:pt x="76" y="64"/>
                  </a:cubicBezTo>
                  <a:cubicBezTo>
                    <a:pt x="78" y="64"/>
                    <a:pt x="82" y="63"/>
                    <a:pt x="85" y="62"/>
                  </a:cubicBezTo>
                  <a:cubicBezTo>
                    <a:pt x="88" y="62"/>
                    <a:pt x="99" y="56"/>
                    <a:pt x="100" y="61"/>
                  </a:cubicBezTo>
                  <a:cubicBezTo>
                    <a:pt x="102" y="65"/>
                    <a:pt x="93" y="69"/>
                    <a:pt x="87" y="70"/>
                  </a:cubicBezTo>
                  <a:cubicBezTo>
                    <a:pt x="84" y="71"/>
                    <a:pt x="80" y="73"/>
                    <a:pt x="77" y="74"/>
                  </a:cubicBezTo>
                  <a:cubicBezTo>
                    <a:pt x="74" y="75"/>
                    <a:pt x="70" y="76"/>
                    <a:pt x="67" y="77"/>
                  </a:cubicBezTo>
                  <a:cubicBezTo>
                    <a:pt x="65" y="79"/>
                    <a:pt x="62" y="81"/>
                    <a:pt x="60" y="82"/>
                  </a:cubicBezTo>
                  <a:cubicBezTo>
                    <a:pt x="57" y="86"/>
                    <a:pt x="52" y="91"/>
                    <a:pt x="48" y="96"/>
                  </a:cubicBezTo>
                  <a:cubicBezTo>
                    <a:pt x="47" y="97"/>
                    <a:pt x="47" y="97"/>
                    <a:pt x="46" y="98"/>
                  </a:cubicBezTo>
                  <a:cubicBezTo>
                    <a:pt x="45" y="100"/>
                    <a:pt x="48" y="116"/>
                    <a:pt x="48" y="117"/>
                  </a:cubicBezTo>
                  <a:cubicBezTo>
                    <a:pt x="48" y="117"/>
                    <a:pt x="40" y="117"/>
                    <a:pt x="31" y="115"/>
                  </a:cubicBezTo>
                  <a:cubicBezTo>
                    <a:pt x="25" y="113"/>
                    <a:pt x="17" y="109"/>
                    <a:pt x="17"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6" name="Freeform 201">
              <a:extLst>
                <a:ext uri="{FF2B5EF4-FFF2-40B4-BE49-F238E27FC236}">
                  <a16:creationId xmlns:a16="http://schemas.microsoft.com/office/drawing/2014/main" id="{EBC412A2-28AA-4B37-B95A-D3BEB1CDD57E}"/>
                </a:ext>
              </a:extLst>
            </p:cNvPr>
            <p:cNvSpPr>
              <a:spLocks/>
            </p:cNvSpPr>
            <p:nvPr/>
          </p:nvSpPr>
          <p:spPr bwMode="auto">
            <a:xfrm>
              <a:off x="3764" y="1824"/>
              <a:ext cx="279" cy="282"/>
            </a:xfrm>
            <a:custGeom>
              <a:avLst/>
              <a:gdLst>
                <a:gd name="T0" fmla="*/ 78 w 118"/>
                <a:gd name="T1" fmla="*/ 11 h 119"/>
                <a:gd name="T2" fmla="*/ 108 w 118"/>
                <a:gd name="T3" fmla="*/ 79 h 119"/>
                <a:gd name="T4" fmla="*/ 40 w 118"/>
                <a:gd name="T5" fmla="*/ 109 h 119"/>
                <a:gd name="T6" fmla="*/ 10 w 118"/>
                <a:gd name="T7" fmla="*/ 41 h 119"/>
                <a:gd name="T8" fmla="*/ 78 w 118"/>
                <a:gd name="T9" fmla="*/ 11 h 119"/>
              </a:gdLst>
              <a:ahLst/>
              <a:cxnLst>
                <a:cxn ang="0">
                  <a:pos x="T0" y="T1"/>
                </a:cxn>
                <a:cxn ang="0">
                  <a:pos x="T2" y="T3"/>
                </a:cxn>
                <a:cxn ang="0">
                  <a:pos x="T4" y="T5"/>
                </a:cxn>
                <a:cxn ang="0">
                  <a:pos x="T6" y="T7"/>
                </a:cxn>
                <a:cxn ang="0">
                  <a:pos x="T8" y="T9"/>
                </a:cxn>
              </a:cxnLst>
              <a:rect l="0" t="0" r="r" b="b"/>
              <a:pathLst>
                <a:path w="118" h="119">
                  <a:moveTo>
                    <a:pt x="78" y="11"/>
                  </a:moveTo>
                  <a:cubicBezTo>
                    <a:pt x="105" y="21"/>
                    <a:pt x="118" y="52"/>
                    <a:pt x="108" y="79"/>
                  </a:cubicBezTo>
                  <a:cubicBezTo>
                    <a:pt x="97" y="106"/>
                    <a:pt x="67" y="119"/>
                    <a:pt x="40" y="109"/>
                  </a:cubicBezTo>
                  <a:cubicBezTo>
                    <a:pt x="13" y="98"/>
                    <a:pt x="0" y="68"/>
                    <a:pt x="10" y="41"/>
                  </a:cubicBezTo>
                  <a:cubicBezTo>
                    <a:pt x="21" y="14"/>
                    <a:pt x="51" y="0"/>
                    <a:pt x="78" y="11"/>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7" name="Freeform 202">
              <a:extLst>
                <a:ext uri="{FF2B5EF4-FFF2-40B4-BE49-F238E27FC236}">
                  <a16:creationId xmlns:a16="http://schemas.microsoft.com/office/drawing/2014/main" id="{B2E3F3BB-4AA5-44FD-B9D3-85A215C82026}"/>
                </a:ext>
              </a:extLst>
            </p:cNvPr>
            <p:cNvSpPr>
              <a:spLocks/>
            </p:cNvSpPr>
            <p:nvPr/>
          </p:nvSpPr>
          <p:spPr bwMode="auto">
            <a:xfrm>
              <a:off x="3802" y="1853"/>
              <a:ext cx="201" cy="219"/>
            </a:xfrm>
            <a:custGeom>
              <a:avLst/>
              <a:gdLst>
                <a:gd name="T0" fmla="*/ 20 w 85"/>
                <a:gd name="T1" fmla="*/ 0 h 93"/>
                <a:gd name="T2" fmla="*/ 37 w 85"/>
                <a:gd name="T3" fmla="*/ 6 h 93"/>
                <a:gd name="T4" fmla="*/ 45 w 85"/>
                <a:gd name="T5" fmla="*/ 9 h 93"/>
                <a:gd name="T6" fmla="*/ 57 w 85"/>
                <a:gd name="T7" fmla="*/ 15 h 93"/>
                <a:gd name="T8" fmla="*/ 62 w 85"/>
                <a:gd name="T9" fmla="*/ 18 h 93"/>
                <a:gd name="T10" fmla="*/ 68 w 85"/>
                <a:gd name="T11" fmla="*/ 22 h 93"/>
                <a:gd name="T12" fmla="*/ 74 w 85"/>
                <a:gd name="T13" fmla="*/ 25 h 93"/>
                <a:gd name="T14" fmla="*/ 79 w 85"/>
                <a:gd name="T15" fmla="*/ 27 h 93"/>
                <a:gd name="T16" fmla="*/ 85 w 85"/>
                <a:gd name="T17" fmla="*/ 29 h 93"/>
                <a:gd name="T18" fmla="*/ 79 w 85"/>
                <a:gd name="T19" fmla="*/ 33 h 93"/>
                <a:gd name="T20" fmla="*/ 69 w 85"/>
                <a:gd name="T21" fmla="*/ 31 h 93"/>
                <a:gd name="T22" fmla="*/ 61 w 85"/>
                <a:gd name="T23" fmla="*/ 28 h 93"/>
                <a:gd name="T24" fmla="*/ 56 w 85"/>
                <a:gd name="T25" fmla="*/ 29 h 93"/>
                <a:gd name="T26" fmla="*/ 58 w 85"/>
                <a:gd name="T27" fmla="*/ 38 h 93"/>
                <a:gd name="T28" fmla="*/ 62 w 85"/>
                <a:gd name="T29" fmla="*/ 46 h 93"/>
                <a:gd name="T30" fmla="*/ 68 w 85"/>
                <a:gd name="T31" fmla="*/ 58 h 93"/>
                <a:gd name="T32" fmla="*/ 72 w 85"/>
                <a:gd name="T33" fmla="*/ 66 h 93"/>
                <a:gd name="T34" fmla="*/ 74 w 85"/>
                <a:gd name="T35" fmla="*/ 80 h 93"/>
                <a:gd name="T36" fmla="*/ 65 w 85"/>
                <a:gd name="T37" fmla="*/ 70 h 93"/>
                <a:gd name="T38" fmla="*/ 60 w 85"/>
                <a:gd name="T39" fmla="*/ 62 h 93"/>
                <a:gd name="T40" fmla="*/ 54 w 85"/>
                <a:gd name="T41" fmla="*/ 53 h 93"/>
                <a:gd name="T42" fmla="*/ 50 w 85"/>
                <a:gd name="T43" fmla="*/ 53 h 93"/>
                <a:gd name="T44" fmla="*/ 52 w 85"/>
                <a:gd name="T45" fmla="*/ 68 h 93"/>
                <a:gd name="T46" fmla="*/ 52 w 85"/>
                <a:gd name="T47" fmla="*/ 74 h 93"/>
                <a:gd name="T48" fmla="*/ 52 w 85"/>
                <a:gd name="T49" fmla="*/ 79 h 93"/>
                <a:gd name="T50" fmla="*/ 50 w 85"/>
                <a:gd name="T51" fmla="*/ 93 h 93"/>
                <a:gd name="T52" fmla="*/ 45 w 85"/>
                <a:gd name="T53" fmla="*/ 80 h 93"/>
                <a:gd name="T54" fmla="*/ 42 w 85"/>
                <a:gd name="T55" fmla="*/ 68 h 93"/>
                <a:gd name="T56" fmla="*/ 41 w 85"/>
                <a:gd name="T57" fmla="*/ 55 h 93"/>
                <a:gd name="T58" fmla="*/ 38 w 85"/>
                <a:gd name="T59" fmla="*/ 57 h 93"/>
                <a:gd name="T60" fmla="*/ 38 w 85"/>
                <a:gd name="T61" fmla="*/ 67 h 93"/>
                <a:gd name="T62" fmla="*/ 37 w 85"/>
                <a:gd name="T63" fmla="*/ 78 h 93"/>
                <a:gd name="T64" fmla="*/ 34 w 85"/>
                <a:gd name="T65" fmla="*/ 92 h 93"/>
                <a:gd name="T66" fmla="*/ 30 w 85"/>
                <a:gd name="T67" fmla="*/ 78 h 93"/>
                <a:gd name="T68" fmla="*/ 29 w 85"/>
                <a:gd name="T69" fmla="*/ 67 h 93"/>
                <a:gd name="T70" fmla="*/ 29 w 85"/>
                <a:gd name="T71" fmla="*/ 54 h 93"/>
                <a:gd name="T72" fmla="*/ 26 w 85"/>
                <a:gd name="T73" fmla="*/ 55 h 93"/>
                <a:gd name="T74" fmla="*/ 24 w 85"/>
                <a:gd name="T75" fmla="*/ 62 h 93"/>
                <a:gd name="T76" fmla="*/ 21 w 85"/>
                <a:gd name="T77" fmla="*/ 69 h 93"/>
                <a:gd name="T78" fmla="*/ 14 w 85"/>
                <a:gd name="T79" fmla="*/ 80 h 93"/>
                <a:gd name="T80" fmla="*/ 14 w 85"/>
                <a:gd name="T81" fmla="*/ 67 h 93"/>
                <a:gd name="T82" fmla="*/ 17 w 85"/>
                <a:gd name="T83" fmla="*/ 58 h 93"/>
                <a:gd name="T84" fmla="*/ 19 w 85"/>
                <a:gd name="T85" fmla="*/ 49 h 93"/>
                <a:gd name="T86" fmla="*/ 19 w 85"/>
                <a:gd name="T87" fmla="*/ 43 h 93"/>
                <a:gd name="T88" fmla="*/ 15 w 85"/>
                <a:gd name="T89" fmla="*/ 28 h 93"/>
                <a:gd name="T90" fmla="*/ 14 w 85"/>
                <a:gd name="T91" fmla="*/ 25 h 93"/>
                <a:gd name="T92" fmla="*/ 0 w 85"/>
                <a:gd name="T93" fmla="*/ 18 h 93"/>
                <a:gd name="T94" fmla="*/ 9 w 85"/>
                <a:gd name="T95" fmla="*/ 7 h 93"/>
                <a:gd name="T96" fmla="*/ 20 w 85"/>
                <a:gd name="T9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93">
                  <a:moveTo>
                    <a:pt x="20" y="0"/>
                  </a:moveTo>
                  <a:cubicBezTo>
                    <a:pt x="24" y="2"/>
                    <a:pt x="35" y="4"/>
                    <a:pt x="37" y="6"/>
                  </a:cubicBezTo>
                  <a:cubicBezTo>
                    <a:pt x="37" y="6"/>
                    <a:pt x="43" y="8"/>
                    <a:pt x="45" y="9"/>
                  </a:cubicBezTo>
                  <a:cubicBezTo>
                    <a:pt x="49" y="11"/>
                    <a:pt x="55" y="14"/>
                    <a:pt x="57" y="15"/>
                  </a:cubicBezTo>
                  <a:cubicBezTo>
                    <a:pt x="60" y="16"/>
                    <a:pt x="59" y="16"/>
                    <a:pt x="62" y="18"/>
                  </a:cubicBezTo>
                  <a:cubicBezTo>
                    <a:pt x="64" y="19"/>
                    <a:pt x="65" y="20"/>
                    <a:pt x="68" y="22"/>
                  </a:cubicBezTo>
                  <a:cubicBezTo>
                    <a:pt x="70" y="23"/>
                    <a:pt x="72" y="24"/>
                    <a:pt x="74" y="25"/>
                  </a:cubicBezTo>
                  <a:cubicBezTo>
                    <a:pt x="76" y="26"/>
                    <a:pt x="77" y="26"/>
                    <a:pt x="79" y="27"/>
                  </a:cubicBezTo>
                  <a:cubicBezTo>
                    <a:pt x="81" y="27"/>
                    <a:pt x="85" y="27"/>
                    <a:pt x="85" y="29"/>
                  </a:cubicBezTo>
                  <a:cubicBezTo>
                    <a:pt x="84" y="32"/>
                    <a:pt x="81" y="33"/>
                    <a:pt x="79" y="33"/>
                  </a:cubicBezTo>
                  <a:cubicBezTo>
                    <a:pt x="76" y="33"/>
                    <a:pt x="74" y="34"/>
                    <a:pt x="69" y="31"/>
                  </a:cubicBezTo>
                  <a:cubicBezTo>
                    <a:pt x="66" y="31"/>
                    <a:pt x="64" y="29"/>
                    <a:pt x="61" y="28"/>
                  </a:cubicBezTo>
                  <a:cubicBezTo>
                    <a:pt x="61" y="28"/>
                    <a:pt x="57" y="26"/>
                    <a:pt x="56" y="29"/>
                  </a:cubicBezTo>
                  <a:cubicBezTo>
                    <a:pt x="55" y="30"/>
                    <a:pt x="56" y="35"/>
                    <a:pt x="58" y="38"/>
                  </a:cubicBezTo>
                  <a:cubicBezTo>
                    <a:pt x="59" y="41"/>
                    <a:pt x="60" y="44"/>
                    <a:pt x="62" y="46"/>
                  </a:cubicBezTo>
                  <a:cubicBezTo>
                    <a:pt x="64" y="50"/>
                    <a:pt x="66" y="53"/>
                    <a:pt x="68" y="58"/>
                  </a:cubicBezTo>
                  <a:cubicBezTo>
                    <a:pt x="70" y="61"/>
                    <a:pt x="71" y="64"/>
                    <a:pt x="72" y="66"/>
                  </a:cubicBezTo>
                  <a:cubicBezTo>
                    <a:pt x="75" y="72"/>
                    <a:pt x="78" y="77"/>
                    <a:pt x="74" y="80"/>
                  </a:cubicBezTo>
                  <a:cubicBezTo>
                    <a:pt x="73" y="80"/>
                    <a:pt x="71" y="82"/>
                    <a:pt x="65" y="70"/>
                  </a:cubicBezTo>
                  <a:cubicBezTo>
                    <a:pt x="63" y="68"/>
                    <a:pt x="62" y="65"/>
                    <a:pt x="60" y="62"/>
                  </a:cubicBezTo>
                  <a:cubicBezTo>
                    <a:pt x="57" y="59"/>
                    <a:pt x="56" y="56"/>
                    <a:pt x="54" y="53"/>
                  </a:cubicBezTo>
                  <a:cubicBezTo>
                    <a:pt x="53" y="52"/>
                    <a:pt x="50" y="52"/>
                    <a:pt x="50" y="53"/>
                  </a:cubicBezTo>
                  <a:cubicBezTo>
                    <a:pt x="49" y="54"/>
                    <a:pt x="52" y="63"/>
                    <a:pt x="52" y="68"/>
                  </a:cubicBezTo>
                  <a:cubicBezTo>
                    <a:pt x="52" y="71"/>
                    <a:pt x="52" y="70"/>
                    <a:pt x="52" y="74"/>
                  </a:cubicBezTo>
                  <a:cubicBezTo>
                    <a:pt x="52" y="75"/>
                    <a:pt x="52" y="78"/>
                    <a:pt x="52" y="79"/>
                  </a:cubicBezTo>
                  <a:cubicBezTo>
                    <a:pt x="53" y="85"/>
                    <a:pt x="55" y="92"/>
                    <a:pt x="50" y="93"/>
                  </a:cubicBezTo>
                  <a:cubicBezTo>
                    <a:pt x="44" y="93"/>
                    <a:pt x="45" y="84"/>
                    <a:pt x="45" y="80"/>
                  </a:cubicBezTo>
                  <a:cubicBezTo>
                    <a:pt x="44" y="75"/>
                    <a:pt x="43" y="72"/>
                    <a:pt x="42" y="68"/>
                  </a:cubicBezTo>
                  <a:cubicBezTo>
                    <a:pt x="42" y="65"/>
                    <a:pt x="41" y="63"/>
                    <a:pt x="41" y="55"/>
                  </a:cubicBezTo>
                  <a:cubicBezTo>
                    <a:pt x="40" y="56"/>
                    <a:pt x="40" y="55"/>
                    <a:pt x="38" y="57"/>
                  </a:cubicBezTo>
                  <a:cubicBezTo>
                    <a:pt x="38" y="57"/>
                    <a:pt x="38" y="61"/>
                    <a:pt x="38" y="67"/>
                  </a:cubicBezTo>
                  <a:cubicBezTo>
                    <a:pt x="38" y="70"/>
                    <a:pt x="37" y="74"/>
                    <a:pt x="37" y="78"/>
                  </a:cubicBezTo>
                  <a:cubicBezTo>
                    <a:pt x="36" y="85"/>
                    <a:pt x="39" y="91"/>
                    <a:pt x="34" y="92"/>
                  </a:cubicBezTo>
                  <a:cubicBezTo>
                    <a:pt x="28" y="92"/>
                    <a:pt x="30" y="83"/>
                    <a:pt x="30" y="78"/>
                  </a:cubicBezTo>
                  <a:cubicBezTo>
                    <a:pt x="29" y="71"/>
                    <a:pt x="29" y="71"/>
                    <a:pt x="29" y="67"/>
                  </a:cubicBezTo>
                  <a:cubicBezTo>
                    <a:pt x="29" y="64"/>
                    <a:pt x="30" y="59"/>
                    <a:pt x="29" y="54"/>
                  </a:cubicBezTo>
                  <a:cubicBezTo>
                    <a:pt x="28" y="54"/>
                    <a:pt x="27" y="55"/>
                    <a:pt x="26" y="55"/>
                  </a:cubicBezTo>
                  <a:cubicBezTo>
                    <a:pt x="25" y="57"/>
                    <a:pt x="24" y="60"/>
                    <a:pt x="24" y="62"/>
                  </a:cubicBezTo>
                  <a:cubicBezTo>
                    <a:pt x="23" y="63"/>
                    <a:pt x="22" y="66"/>
                    <a:pt x="21" y="69"/>
                  </a:cubicBezTo>
                  <a:cubicBezTo>
                    <a:pt x="20" y="71"/>
                    <a:pt x="19" y="81"/>
                    <a:pt x="14" y="80"/>
                  </a:cubicBezTo>
                  <a:cubicBezTo>
                    <a:pt x="11" y="79"/>
                    <a:pt x="13" y="71"/>
                    <a:pt x="14" y="67"/>
                  </a:cubicBezTo>
                  <a:cubicBezTo>
                    <a:pt x="15" y="64"/>
                    <a:pt x="15" y="61"/>
                    <a:pt x="17" y="58"/>
                  </a:cubicBezTo>
                  <a:cubicBezTo>
                    <a:pt x="17" y="56"/>
                    <a:pt x="18" y="53"/>
                    <a:pt x="19" y="49"/>
                  </a:cubicBezTo>
                  <a:cubicBezTo>
                    <a:pt x="19" y="47"/>
                    <a:pt x="19" y="44"/>
                    <a:pt x="19" y="43"/>
                  </a:cubicBezTo>
                  <a:cubicBezTo>
                    <a:pt x="17" y="38"/>
                    <a:pt x="16" y="33"/>
                    <a:pt x="15" y="28"/>
                  </a:cubicBezTo>
                  <a:cubicBezTo>
                    <a:pt x="14" y="27"/>
                    <a:pt x="14" y="26"/>
                    <a:pt x="14" y="25"/>
                  </a:cubicBezTo>
                  <a:cubicBezTo>
                    <a:pt x="13" y="24"/>
                    <a:pt x="1" y="18"/>
                    <a:pt x="0" y="18"/>
                  </a:cubicBezTo>
                  <a:cubicBezTo>
                    <a:pt x="0" y="18"/>
                    <a:pt x="4" y="12"/>
                    <a:pt x="9" y="7"/>
                  </a:cubicBezTo>
                  <a:cubicBezTo>
                    <a:pt x="13" y="4"/>
                    <a:pt x="20"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8" name="Freeform 203">
              <a:extLst>
                <a:ext uri="{FF2B5EF4-FFF2-40B4-BE49-F238E27FC236}">
                  <a16:creationId xmlns:a16="http://schemas.microsoft.com/office/drawing/2014/main" id="{37A63786-A42F-4287-8104-FA997B3E1B02}"/>
                </a:ext>
              </a:extLst>
            </p:cNvPr>
            <p:cNvSpPr>
              <a:spLocks/>
            </p:cNvSpPr>
            <p:nvPr/>
          </p:nvSpPr>
          <p:spPr bwMode="auto">
            <a:xfrm>
              <a:off x="5194" y="1250"/>
              <a:ext cx="265" cy="265"/>
            </a:xfrm>
            <a:custGeom>
              <a:avLst/>
              <a:gdLst>
                <a:gd name="T0" fmla="*/ 83 w 112"/>
                <a:gd name="T1" fmla="*/ 97 h 112"/>
                <a:gd name="T2" fmla="*/ 15 w 112"/>
                <a:gd name="T3" fmla="*/ 82 h 112"/>
                <a:gd name="T4" fmla="*/ 30 w 112"/>
                <a:gd name="T5" fmla="*/ 14 h 112"/>
                <a:gd name="T6" fmla="*/ 98 w 112"/>
                <a:gd name="T7" fmla="*/ 29 h 112"/>
                <a:gd name="T8" fmla="*/ 83 w 112"/>
                <a:gd name="T9" fmla="*/ 97 h 112"/>
              </a:gdLst>
              <a:ahLst/>
              <a:cxnLst>
                <a:cxn ang="0">
                  <a:pos x="T0" y="T1"/>
                </a:cxn>
                <a:cxn ang="0">
                  <a:pos x="T2" y="T3"/>
                </a:cxn>
                <a:cxn ang="0">
                  <a:pos x="T4" y="T5"/>
                </a:cxn>
                <a:cxn ang="0">
                  <a:pos x="T6" y="T7"/>
                </a:cxn>
                <a:cxn ang="0">
                  <a:pos x="T8" y="T9"/>
                </a:cxn>
              </a:cxnLst>
              <a:rect l="0" t="0" r="r" b="b"/>
              <a:pathLst>
                <a:path w="112" h="112">
                  <a:moveTo>
                    <a:pt x="83" y="97"/>
                  </a:moveTo>
                  <a:cubicBezTo>
                    <a:pt x="60" y="112"/>
                    <a:pt x="29" y="105"/>
                    <a:pt x="15" y="82"/>
                  </a:cubicBezTo>
                  <a:cubicBezTo>
                    <a:pt x="0" y="59"/>
                    <a:pt x="7" y="28"/>
                    <a:pt x="30" y="14"/>
                  </a:cubicBezTo>
                  <a:cubicBezTo>
                    <a:pt x="53" y="0"/>
                    <a:pt x="84" y="6"/>
                    <a:pt x="98" y="29"/>
                  </a:cubicBezTo>
                  <a:cubicBezTo>
                    <a:pt x="112" y="52"/>
                    <a:pt x="106" y="83"/>
                    <a:pt x="83" y="97"/>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49" name="Freeform 204">
              <a:extLst>
                <a:ext uri="{FF2B5EF4-FFF2-40B4-BE49-F238E27FC236}">
                  <a16:creationId xmlns:a16="http://schemas.microsoft.com/office/drawing/2014/main" id="{659D3764-8E06-4D30-A87F-7EEE60EA09E5}"/>
                </a:ext>
              </a:extLst>
            </p:cNvPr>
            <p:cNvSpPr>
              <a:spLocks/>
            </p:cNvSpPr>
            <p:nvPr/>
          </p:nvSpPr>
          <p:spPr bwMode="auto">
            <a:xfrm>
              <a:off x="5227" y="1283"/>
              <a:ext cx="218" cy="201"/>
            </a:xfrm>
            <a:custGeom>
              <a:avLst/>
              <a:gdLst>
                <a:gd name="T0" fmla="*/ 91 w 92"/>
                <a:gd name="T1" fmla="*/ 51 h 85"/>
                <a:gd name="T2" fmla="*/ 77 w 92"/>
                <a:gd name="T3" fmla="*/ 61 h 85"/>
                <a:gd name="T4" fmla="*/ 71 w 92"/>
                <a:gd name="T5" fmla="*/ 65 h 85"/>
                <a:gd name="T6" fmla="*/ 59 w 92"/>
                <a:gd name="T7" fmla="*/ 71 h 85"/>
                <a:gd name="T8" fmla="*/ 54 w 92"/>
                <a:gd name="T9" fmla="*/ 73 h 85"/>
                <a:gd name="T10" fmla="*/ 48 w 92"/>
                <a:gd name="T11" fmla="*/ 75 h 85"/>
                <a:gd name="T12" fmla="*/ 42 w 92"/>
                <a:gd name="T13" fmla="*/ 78 h 85"/>
                <a:gd name="T14" fmla="*/ 38 w 92"/>
                <a:gd name="T15" fmla="*/ 80 h 85"/>
                <a:gd name="T16" fmla="*/ 33 w 92"/>
                <a:gd name="T17" fmla="*/ 83 h 85"/>
                <a:gd name="T18" fmla="*/ 33 w 92"/>
                <a:gd name="T19" fmla="*/ 77 h 85"/>
                <a:gd name="T20" fmla="*/ 40 w 92"/>
                <a:gd name="T21" fmla="*/ 70 h 85"/>
                <a:gd name="T22" fmla="*/ 47 w 92"/>
                <a:gd name="T23" fmla="*/ 66 h 85"/>
                <a:gd name="T24" fmla="*/ 49 w 92"/>
                <a:gd name="T25" fmla="*/ 62 h 85"/>
                <a:gd name="T26" fmla="*/ 41 w 92"/>
                <a:gd name="T27" fmla="*/ 58 h 85"/>
                <a:gd name="T28" fmla="*/ 33 w 92"/>
                <a:gd name="T29" fmla="*/ 56 h 85"/>
                <a:gd name="T30" fmla="*/ 21 w 92"/>
                <a:gd name="T31" fmla="*/ 55 h 85"/>
                <a:gd name="T32" fmla="*/ 12 w 92"/>
                <a:gd name="T33" fmla="*/ 53 h 85"/>
                <a:gd name="T34" fmla="*/ 1 w 92"/>
                <a:gd name="T35" fmla="*/ 47 h 85"/>
                <a:gd name="T36" fmla="*/ 13 w 92"/>
                <a:gd name="T37" fmla="*/ 46 h 85"/>
                <a:gd name="T38" fmla="*/ 22 w 92"/>
                <a:gd name="T39" fmla="*/ 46 h 85"/>
                <a:gd name="T40" fmla="*/ 32 w 92"/>
                <a:gd name="T41" fmla="*/ 47 h 85"/>
                <a:gd name="T42" fmla="*/ 34 w 92"/>
                <a:gd name="T43" fmla="*/ 43 h 85"/>
                <a:gd name="T44" fmla="*/ 23 w 92"/>
                <a:gd name="T45" fmla="*/ 37 h 85"/>
                <a:gd name="T46" fmla="*/ 17 w 92"/>
                <a:gd name="T47" fmla="*/ 34 h 85"/>
                <a:gd name="T48" fmla="*/ 13 w 92"/>
                <a:gd name="T49" fmla="*/ 31 h 85"/>
                <a:gd name="T50" fmla="*/ 5 w 92"/>
                <a:gd name="T51" fmla="*/ 22 h 85"/>
                <a:gd name="T52" fmla="*/ 17 w 92"/>
                <a:gd name="T53" fmla="*/ 25 h 85"/>
                <a:gd name="T54" fmla="*/ 27 w 92"/>
                <a:gd name="T55" fmla="*/ 30 h 85"/>
                <a:gd name="T56" fmla="*/ 38 w 92"/>
                <a:gd name="T57" fmla="*/ 36 h 85"/>
                <a:gd name="T58" fmla="*/ 38 w 92"/>
                <a:gd name="T59" fmla="*/ 33 h 85"/>
                <a:gd name="T60" fmla="*/ 31 w 92"/>
                <a:gd name="T61" fmla="*/ 27 h 85"/>
                <a:gd name="T62" fmla="*/ 23 w 92"/>
                <a:gd name="T63" fmla="*/ 20 h 85"/>
                <a:gd name="T64" fmla="*/ 14 w 92"/>
                <a:gd name="T65" fmla="*/ 10 h 85"/>
                <a:gd name="T66" fmla="*/ 27 w 92"/>
                <a:gd name="T67" fmla="*/ 14 h 85"/>
                <a:gd name="T68" fmla="*/ 35 w 92"/>
                <a:gd name="T69" fmla="*/ 20 h 85"/>
                <a:gd name="T70" fmla="*/ 45 w 92"/>
                <a:gd name="T71" fmla="*/ 28 h 85"/>
                <a:gd name="T72" fmla="*/ 46 w 92"/>
                <a:gd name="T73" fmla="*/ 25 h 85"/>
                <a:gd name="T74" fmla="*/ 43 w 92"/>
                <a:gd name="T75" fmla="*/ 19 h 85"/>
                <a:gd name="T76" fmla="*/ 39 w 92"/>
                <a:gd name="T77" fmla="*/ 13 h 85"/>
                <a:gd name="T78" fmla="*/ 34 w 92"/>
                <a:gd name="T79" fmla="*/ 2 h 85"/>
                <a:gd name="T80" fmla="*/ 44 w 92"/>
                <a:gd name="T81" fmla="*/ 9 h 85"/>
                <a:gd name="T82" fmla="*/ 49 w 92"/>
                <a:gd name="T83" fmla="*/ 16 h 85"/>
                <a:gd name="T84" fmla="*/ 55 w 92"/>
                <a:gd name="T85" fmla="*/ 22 h 85"/>
                <a:gd name="T86" fmla="*/ 60 w 92"/>
                <a:gd name="T87" fmla="*/ 26 h 85"/>
                <a:gd name="T88" fmla="*/ 73 w 92"/>
                <a:gd name="T89" fmla="*/ 32 h 85"/>
                <a:gd name="T90" fmla="*/ 75 w 92"/>
                <a:gd name="T91" fmla="*/ 32 h 85"/>
                <a:gd name="T92" fmla="*/ 89 w 92"/>
                <a:gd name="T93" fmla="*/ 26 h 85"/>
                <a:gd name="T94" fmla="*/ 92 w 92"/>
                <a:gd name="T95" fmla="*/ 39 h 85"/>
                <a:gd name="T96" fmla="*/ 91 w 92"/>
                <a:gd name="T97" fmla="*/ 5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85">
                  <a:moveTo>
                    <a:pt x="91" y="51"/>
                  </a:moveTo>
                  <a:cubicBezTo>
                    <a:pt x="87" y="53"/>
                    <a:pt x="79" y="60"/>
                    <a:pt x="77" y="61"/>
                  </a:cubicBezTo>
                  <a:cubicBezTo>
                    <a:pt x="77" y="61"/>
                    <a:pt x="73" y="64"/>
                    <a:pt x="71" y="65"/>
                  </a:cubicBezTo>
                  <a:cubicBezTo>
                    <a:pt x="66" y="67"/>
                    <a:pt x="61" y="70"/>
                    <a:pt x="59" y="71"/>
                  </a:cubicBezTo>
                  <a:cubicBezTo>
                    <a:pt x="57" y="72"/>
                    <a:pt x="57" y="72"/>
                    <a:pt x="54" y="73"/>
                  </a:cubicBezTo>
                  <a:cubicBezTo>
                    <a:pt x="52" y="73"/>
                    <a:pt x="51" y="74"/>
                    <a:pt x="48" y="75"/>
                  </a:cubicBezTo>
                  <a:cubicBezTo>
                    <a:pt x="46" y="76"/>
                    <a:pt x="44" y="77"/>
                    <a:pt x="42" y="78"/>
                  </a:cubicBezTo>
                  <a:cubicBezTo>
                    <a:pt x="40" y="79"/>
                    <a:pt x="39" y="79"/>
                    <a:pt x="38" y="80"/>
                  </a:cubicBezTo>
                  <a:cubicBezTo>
                    <a:pt x="36" y="82"/>
                    <a:pt x="34" y="85"/>
                    <a:pt x="33" y="83"/>
                  </a:cubicBezTo>
                  <a:cubicBezTo>
                    <a:pt x="31" y="82"/>
                    <a:pt x="32" y="78"/>
                    <a:pt x="33" y="77"/>
                  </a:cubicBezTo>
                  <a:cubicBezTo>
                    <a:pt x="35" y="74"/>
                    <a:pt x="36" y="72"/>
                    <a:pt x="40" y="70"/>
                  </a:cubicBezTo>
                  <a:cubicBezTo>
                    <a:pt x="42" y="69"/>
                    <a:pt x="45" y="67"/>
                    <a:pt x="47" y="66"/>
                  </a:cubicBezTo>
                  <a:cubicBezTo>
                    <a:pt x="47" y="66"/>
                    <a:pt x="50" y="64"/>
                    <a:pt x="49" y="62"/>
                  </a:cubicBezTo>
                  <a:cubicBezTo>
                    <a:pt x="49" y="60"/>
                    <a:pt x="44" y="59"/>
                    <a:pt x="41" y="58"/>
                  </a:cubicBezTo>
                  <a:cubicBezTo>
                    <a:pt x="38" y="57"/>
                    <a:pt x="35" y="57"/>
                    <a:pt x="33" y="56"/>
                  </a:cubicBezTo>
                  <a:cubicBezTo>
                    <a:pt x="29" y="56"/>
                    <a:pt x="25" y="56"/>
                    <a:pt x="21" y="55"/>
                  </a:cubicBezTo>
                  <a:cubicBezTo>
                    <a:pt x="17" y="55"/>
                    <a:pt x="14" y="53"/>
                    <a:pt x="12" y="53"/>
                  </a:cubicBezTo>
                  <a:cubicBezTo>
                    <a:pt x="6" y="52"/>
                    <a:pt x="0" y="51"/>
                    <a:pt x="1" y="47"/>
                  </a:cubicBezTo>
                  <a:cubicBezTo>
                    <a:pt x="1" y="46"/>
                    <a:pt x="1" y="43"/>
                    <a:pt x="13" y="46"/>
                  </a:cubicBezTo>
                  <a:cubicBezTo>
                    <a:pt x="16" y="46"/>
                    <a:pt x="19" y="46"/>
                    <a:pt x="22" y="46"/>
                  </a:cubicBezTo>
                  <a:cubicBezTo>
                    <a:pt x="26" y="46"/>
                    <a:pt x="29" y="47"/>
                    <a:pt x="32" y="47"/>
                  </a:cubicBezTo>
                  <a:cubicBezTo>
                    <a:pt x="33" y="46"/>
                    <a:pt x="35" y="45"/>
                    <a:pt x="34" y="43"/>
                  </a:cubicBezTo>
                  <a:cubicBezTo>
                    <a:pt x="34" y="42"/>
                    <a:pt x="26" y="40"/>
                    <a:pt x="23" y="37"/>
                  </a:cubicBezTo>
                  <a:cubicBezTo>
                    <a:pt x="20" y="35"/>
                    <a:pt x="20" y="36"/>
                    <a:pt x="17" y="34"/>
                  </a:cubicBezTo>
                  <a:cubicBezTo>
                    <a:pt x="16" y="33"/>
                    <a:pt x="14" y="32"/>
                    <a:pt x="13" y="31"/>
                  </a:cubicBezTo>
                  <a:cubicBezTo>
                    <a:pt x="9" y="28"/>
                    <a:pt x="3" y="26"/>
                    <a:pt x="5" y="22"/>
                  </a:cubicBezTo>
                  <a:cubicBezTo>
                    <a:pt x="7" y="17"/>
                    <a:pt x="13" y="23"/>
                    <a:pt x="17" y="25"/>
                  </a:cubicBezTo>
                  <a:cubicBezTo>
                    <a:pt x="21" y="27"/>
                    <a:pt x="24" y="28"/>
                    <a:pt x="27" y="30"/>
                  </a:cubicBezTo>
                  <a:cubicBezTo>
                    <a:pt x="30" y="31"/>
                    <a:pt x="32" y="32"/>
                    <a:pt x="38" y="36"/>
                  </a:cubicBezTo>
                  <a:cubicBezTo>
                    <a:pt x="38" y="35"/>
                    <a:pt x="39" y="36"/>
                    <a:pt x="38" y="33"/>
                  </a:cubicBezTo>
                  <a:cubicBezTo>
                    <a:pt x="38" y="33"/>
                    <a:pt x="35" y="30"/>
                    <a:pt x="31" y="27"/>
                  </a:cubicBezTo>
                  <a:cubicBezTo>
                    <a:pt x="29" y="25"/>
                    <a:pt x="25" y="22"/>
                    <a:pt x="23" y="20"/>
                  </a:cubicBezTo>
                  <a:cubicBezTo>
                    <a:pt x="18" y="16"/>
                    <a:pt x="12" y="14"/>
                    <a:pt x="14" y="10"/>
                  </a:cubicBezTo>
                  <a:cubicBezTo>
                    <a:pt x="17" y="6"/>
                    <a:pt x="23" y="12"/>
                    <a:pt x="27" y="14"/>
                  </a:cubicBezTo>
                  <a:cubicBezTo>
                    <a:pt x="32" y="18"/>
                    <a:pt x="32" y="18"/>
                    <a:pt x="35" y="20"/>
                  </a:cubicBezTo>
                  <a:cubicBezTo>
                    <a:pt x="38" y="22"/>
                    <a:pt x="41" y="26"/>
                    <a:pt x="45" y="28"/>
                  </a:cubicBezTo>
                  <a:cubicBezTo>
                    <a:pt x="46" y="27"/>
                    <a:pt x="46" y="26"/>
                    <a:pt x="46" y="25"/>
                  </a:cubicBezTo>
                  <a:cubicBezTo>
                    <a:pt x="45" y="23"/>
                    <a:pt x="43" y="20"/>
                    <a:pt x="43" y="19"/>
                  </a:cubicBezTo>
                  <a:cubicBezTo>
                    <a:pt x="42" y="18"/>
                    <a:pt x="40" y="15"/>
                    <a:pt x="39" y="13"/>
                  </a:cubicBezTo>
                  <a:cubicBezTo>
                    <a:pt x="38" y="11"/>
                    <a:pt x="30" y="5"/>
                    <a:pt x="34" y="2"/>
                  </a:cubicBezTo>
                  <a:cubicBezTo>
                    <a:pt x="37" y="0"/>
                    <a:pt x="42" y="6"/>
                    <a:pt x="44" y="9"/>
                  </a:cubicBezTo>
                  <a:cubicBezTo>
                    <a:pt x="46" y="12"/>
                    <a:pt x="48" y="14"/>
                    <a:pt x="49" y="16"/>
                  </a:cubicBezTo>
                  <a:cubicBezTo>
                    <a:pt x="51" y="18"/>
                    <a:pt x="53" y="20"/>
                    <a:pt x="55" y="22"/>
                  </a:cubicBezTo>
                  <a:cubicBezTo>
                    <a:pt x="56" y="24"/>
                    <a:pt x="58" y="25"/>
                    <a:pt x="60" y="26"/>
                  </a:cubicBezTo>
                  <a:cubicBezTo>
                    <a:pt x="64" y="28"/>
                    <a:pt x="69" y="29"/>
                    <a:pt x="73" y="32"/>
                  </a:cubicBezTo>
                  <a:cubicBezTo>
                    <a:pt x="74" y="32"/>
                    <a:pt x="74" y="32"/>
                    <a:pt x="75" y="32"/>
                  </a:cubicBezTo>
                  <a:cubicBezTo>
                    <a:pt x="77" y="32"/>
                    <a:pt x="88" y="26"/>
                    <a:pt x="89" y="26"/>
                  </a:cubicBezTo>
                  <a:cubicBezTo>
                    <a:pt x="89" y="26"/>
                    <a:pt x="91" y="32"/>
                    <a:pt x="92" y="39"/>
                  </a:cubicBezTo>
                  <a:cubicBezTo>
                    <a:pt x="92" y="44"/>
                    <a:pt x="91" y="51"/>
                    <a:pt x="9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0" name="Freeform 205">
              <a:extLst>
                <a:ext uri="{FF2B5EF4-FFF2-40B4-BE49-F238E27FC236}">
                  <a16:creationId xmlns:a16="http://schemas.microsoft.com/office/drawing/2014/main" id="{5C47B673-9564-4608-806F-0709A7B1C477}"/>
                </a:ext>
              </a:extLst>
            </p:cNvPr>
            <p:cNvSpPr>
              <a:spLocks/>
            </p:cNvSpPr>
            <p:nvPr/>
          </p:nvSpPr>
          <p:spPr bwMode="auto">
            <a:xfrm>
              <a:off x="2384" y="-1419"/>
              <a:ext cx="645" cy="643"/>
            </a:xfrm>
            <a:custGeom>
              <a:avLst/>
              <a:gdLst>
                <a:gd name="T0" fmla="*/ 118 w 273"/>
                <a:gd name="T1" fmla="*/ 262 h 272"/>
                <a:gd name="T2" fmla="*/ 10 w 273"/>
                <a:gd name="T3" fmla="*/ 118 h 272"/>
                <a:gd name="T4" fmla="*/ 155 w 273"/>
                <a:gd name="T5" fmla="*/ 10 h 272"/>
                <a:gd name="T6" fmla="*/ 262 w 273"/>
                <a:gd name="T7" fmla="*/ 155 h 272"/>
                <a:gd name="T8" fmla="*/ 118 w 273"/>
                <a:gd name="T9" fmla="*/ 262 h 272"/>
              </a:gdLst>
              <a:ahLst/>
              <a:cxnLst>
                <a:cxn ang="0">
                  <a:pos x="T0" y="T1"/>
                </a:cxn>
                <a:cxn ang="0">
                  <a:pos x="T2" y="T3"/>
                </a:cxn>
                <a:cxn ang="0">
                  <a:pos x="T4" y="T5"/>
                </a:cxn>
                <a:cxn ang="0">
                  <a:pos x="T6" y="T7"/>
                </a:cxn>
                <a:cxn ang="0">
                  <a:pos x="T8" y="T9"/>
                </a:cxn>
              </a:cxnLst>
              <a:rect l="0" t="0" r="r" b="b"/>
              <a:pathLst>
                <a:path w="273" h="272">
                  <a:moveTo>
                    <a:pt x="118" y="262"/>
                  </a:moveTo>
                  <a:cubicBezTo>
                    <a:pt x="48" y="252"/>
                    <a:pt x="0" y="187"/>
                    <a:pt x="10" y="118"/>
                  </a:cubicBezTo>
                  <a:cubicBezTo>
                    <a:pt x="21" y="48"/>
                    <a:pt x="85" y="0"/>
                    <a:pt x="155" y="10"/>
                  </a:cubicBezTo>
                  <a:cubicBezTo>
                    <a:pt x="224" y="20"/>
                    <a:pt x="273" y="85"/>
                    <a:pt x="262" y="155"/>
                  </a:cubicBezTo>
                  <a:cubicBezTo>
                    <a:pt x="252" y="224"/>
                    <a:pt x="187" y="272"/>
                    <a:pt x="118" y="262"/>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1" name="Freeform 206">
              <a:extLst>
                <a:ext uri="{FF2B5EF4-FFF2-40B4-BE49-F238E27FC236}">
                  <a16:creationId xmlns:a16="http://schemas.microsoft.com/office/drawing/2014/main" id="{DCDA9A75-7D24-4613-AFB7-63B3622006A9}"/>
                </a:ext>
              </a:extLst>
            </p:cNvPr>
            <p:cNvSpPr>
              <a:spLocks/>
            </p:cNvSpPr>
            <p:nvPr/>
          </p:nvSpPr>
          <p:spPr bwMode="auto">
            <a:xfrm>
              <a:off x="2473" y="-1365"/>
              <a:ext cx="513" cy="504"/>
            </a:xfrm>
            <a:custGeom>
              <a:avLst/>
              <a:gdLst>
                <a:gd name="T0" fmla="*/ 177 w 217"/>
                <a:gd name="T1" fmla="*/ 213 h 213"/>
                <a:gd name="T2" fmla="*/ 134 w 217"/>
                <a:gd name="T3" fmla="*/ 208 h 213"/>
                <a:gd name="T4" fmla="*/ 115 w 217"/>
                <a:gd name="T5" fmla="*/ 206 h 213"/>
                <a:gd name="T6" fmla="*/ 82 w 217"/>
                <a:gd name="T7" fmla="*/ 199 h 213"/>
                <a:gd name="T8" fmla="*/ 70 w 217"/>
                <a:gd name="T9" fmla="*/ 194 h 213"/>
                <a:gd name="T10" fmla="*/ 52 w 217"/>
                <a:gd name="T11" fmla="*/ 188 h 213"/>
                <a:gd name="T12" fmla="*/ 36 w 217"/>
                <a:gd name="T13" fmla="*/ 184 h 213"/>
                <a:gd name="T14" fmla="*/ 25 w 217"/>
                <a:gd name="T15" fmla="*/ 182 h 213"/>
                <a:gd name="T16" fmla="*/ 9 w 217"/>
                <a:gd name="T17" fmla="*/ 179 h 213"/>
                <a:gd name="T18" fmla="*/ 22 w 217"/>
                <a:gd name="T19" fmla="*/ 167 h 213"/>
                <a:gd name="T20" fmla="*/ 46 w 217"/>
                <a:gd name="T21" fmla="*/ 165 h 213"/>
                <a:gd name="T22" fmla="*/ 66 w 217"/>
                <a:gd name="T23" fmla="*/ 168 h 213"/>
                <a:gd name="T24" fmla="*/ 78 w 217"/>
                <a:gd name="T25" fmla="*/ 164 h 213"/>
                <a:gd name="T26" fmla="*/ 69 w 217"/>
                <a:gd name="T27" fmla="*/ 143 h 213"/>
                <a:gd name="T28" fmla="*/ 55 w 217"/>
                <a:gd name="T29" fmla="*/ 126 h 213"/>
                <a:gd name="T30" fmla="*/ 34 w 217"/>
                <a:gd name="T31" fmla="*/ 103 h 213"/>
                <a:gd name="T32" fmla="*/ 20 w 217"/>
                <a:gd name="T33" fmla="*/ 84 h 213"/>
                <a:gd name="T34" fmla="*/ 7 w 217"/>
                <a:gd name="T35" fmla="*/ 54 h 213"/>
                <a:gd name="T36" fmla="*/ 34 w 217"/>
                <a:gd name="T37" fmla="*/ 72 h 213"/>
                <a:gd name="T38" fmla="*/ 51 w 217"/>
                <a:gd name="T39" fmla="*/ 88 h 213"/>
                <a:gd name="T40" fmla="*/ 70 w 217"/>
                <a:gd name="T41" fmla="*/ 106 h 213"/>
                <a:gd name="T42" fmla="*/ 80 w 217"/>
                <a:gd name="T43" fmla="*/ 103 h 213"/>
                <a:gd name="T44" fmla="*/ 67 w 217"/>
                <a:gd name="T45" fmla="*/ 70 h 213"/>
                <a:gd name="T46" fmla="*/ 62 w 217"/>
                <a:gd name="T47" fmla="*/ 55 h 213"/>
                <a:gd name="T48" fmla="*/ 59 w 217"/>
                <a:gd name="T49" fmla="*/ 43 h 213"/>
                <a:gd name="T50" fmla="*/ 58 w 217"/>
                <a:gd name="T51" fmla="*/ 11 h 213"/>
                <a:gd name="T52" fmla="*/ 77 w 217"/>
                <a:gd name="T53" fmla="*/ 38 h 213"/>
                <a:gd name="T54" fmla="*/ 88 w 217"/>
                <a:gd name="T55" fmla="*/ 64 h 213"/>
                <a:gd name="T56" fmla="*/ 100 w 217"/>
                <a:gd name="T57" fmla="*/ 94 h 213"/>
                <a:gd name="T58" fmla="*/ 105 w 217"/>
                <a:gd name="T59" fmla="*/ 88 h 213"/>
                <a:gd name="T60" fmla="*/ 100 w 217"/>
                <a:gd name="T61" fmla="*/ 66 h 213"/>
                <a:gd name="T62" fmla="*/ 97 w 217"/>
                <a:gd name="T63" fmla="*/ 38 h 213"/>
                <a:gd name="T64" fmla="*/ 96 w 217"/>
                <a:gd name="T65" fmla="*/ 4 h 213"/>
                <a:gd name="T66" fmla="*/ 113 w 217"/>
                <a:gd name="T67" fmla="*/ 33 h 213"/>
                <a:gd name="T68" fmla="*/ 120 w 217"/>
                <a:gd name="T69" fmla="*/ 59 h 213"/>
                <a:gd name="T70" fmla="*/ 127 w 217"/>
                <a:gd name="T71" fmla="*/ 90 h 213"/>
                <a:gd name="T72" fmla="*/ 133 w 217"/>
                <a:gd name="T73" fmla="*/ 86 h 213"/>
                <a:gd name="T74" fmla="*/ 137 w 217"/>
                <a:gd name="T75" fmla="*/ 69 h 213"/>
                <a:gd name="T76" fmla="*/ 140 w 217"/>
                <a:gd name="T77" fmla="*/ 51 h 213"/>
                <a:gd name="T78" fmla="*/ 149 w 217"/>
                <a:gd name="T79" fmla="*/ 21 h 213"/>
                <a:gd name="T80" fmla="*/ 157 w 217"/>
                <a:gd name="T81" fmla="*/ 52 h 213"/>
                <a:gd name="T82" fmla="*/ 155 w 217"/>
                <a:gd name="T83" fmla="*/ 74 h 213"/>
                <a:gd name="T84" fmla="*/ 155 w 217"/>
                <a:gd name="T85" fmla="*/ 96 h 213"/>
                <a:gd name="T86" fmla="*/ 159 w 217"/>
                <a:gd name="T87" fmla="*/ 112 h 213"/>
                <a:gd name="T88" fmla="*/ 176 w 217"/>
                <a:gd name="T89" fmla="*/ 145 h 213"/>
                <a:gd name="T90" fmla="*/ 179 w 217"/>
                <a:gd name="T91" fmla="*/ 150 h 213"/>
                <a:gd name="T92" fmla="*/ 217 w 217"/>
                <a:gd name="T93" fmla="*/ 160 h 213"/>
                <a:gd name="T94" fmla="*/ 200 w 217"/>
                <a:gd name="T95" fmla="*/ 190 h 213"/>
                <a:gd name="T96" fmla="*/ 177 w 217"/>
                <a:gd name="T9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7" h="213">
                  <a:moveTo>
                    <a:pt x="177" y="213"/>
                  </a:moveTo>
                  <a:cubicBezTo>
                    <a:pt x="168" y="211"/>
                    <a:pt x="141" y="211"/>
                    <a:pt x="134" y="208"/>
                  </a:cubicBezTo>
                  <a:cubicBezTo>
                    <a:pt x="134" y="208"/>
                    <a:pt x="120" y="208"/>
                    <a:pt x="115" y="206"/>
                  </a:cubicBezTo>
                  <a:cubicBezTo>
                    <a:pt x="104" y="202"/>
                    <a:pt x="88" y="200"/>
                    <a:pt x="82" y="199"/>
                  </a:cubicBezTo>
                  <a:cubicBezTo>
                    <a:pt x="75" y="197"/>
                    <a:pt x="76" y="196"/>
                    <a:pt x="70" y="194"/>
                  </a:cubicBezTo>
                  <a:cubicBezTo>
                    <a:pt x="64" y="192"/>
                    <a:pt x="60" y="191"/>
                    <a:pt x="52" y="188"/>
                  </a:cubicBezTo>
                  <a:cubicBezTo>
                    <a:pt x="47" y="186"/>
                    <a:pt x="41" y="185"/>
                    <a:pt x="36" y="184"/>
                  </a:cubicBezTo>
                  <a:cubicBezTo>
                    <a:pt x="32" y="182"/>
                    <a:pt x="29" y="182"/>
                    <a:pt x="25" y="182"/>
                  </a:cubicBezTo>
                  <a:cubicBezTo>
                    <a:pt x="18" y="182"/>
                    <a:pt x="10" y="184"/>
                    <a:pt x="9" y="179"/>
                  </a:cubicBezTo>
                  <a:cubicBezTo>
                    <a:pt x="9" y="173"/>
                    <a:pt x="16" y="168"/>
                    <a:pt x="22" y="167"/>
                  </a:cubicBezTo>
                  <a:cubicBezTo>
                    <a:pt x="28" y="165"/>
                    <a:pt x="33" y="162"/>
                    <a:pt x="46" y="165"/>
                  </a:cubicBezTo>
                  <a:cubicBezTo>
                    <a:pt x="53" y="166"/>
                    <a:pt x="59" y="167"/>
                    <a:pt x="66" y="168"/>
                  </a:cubicBezTo>
                  <a:cubicBezTo>
                    <a:pt x="66" y="169"/>
                    <a:pt x="76" y="171"/>
                    <a:pt x="78" y="164"/>
                  </a:cubicBezTo>
                  <a:cubicBezTo>
                    <a:pt x="80" y="160"/>
                    <a:pt x="73" y="150"/>
                    <a:pt x="69" y="143"/>
                  </a:cubicBezTo>
                  <a:cubicBezTo>
                    <a:pt x="64" y="136"/>
                    <a:pt x="59" y="131"/>
                    <a:pt x="55" y="126"/>
                  </a:cubicBezTo>
                  <a:cubicBezTo>
                    <a:pt x="48" y="118"/>
                    <a:pt x="41" y="112"/>
                    <a:pt x="34" y="103"/>
                  </a:cubicBezTo>
                  <a:cubicBezTo>
                    <a:pt x="27" y="96"/>
                    <a:pt x="24" y="88"/>
                    <a:pt x="20" y="84"/>
                  </a:cubicBezTo>
                  <a:cubicBezTo>
                    <a:pt x="10" y="72"/>
                    <a:pt x="0" y="62"/>
                    <a:pt x="7" y="54"/>
                  </a:cubicBezTo>
                  <a:cubicBezTo>
                    <a:pt x="9" y="53"/>
                    <a:pt x="14" y="46"/>
                    <a:pt x="34" y="72"/>
                  </a:cubicBezTo>
                  <a:cubicBezTo>
                    <a:pt x="39" y="76"/>
                    <a:pt x="44" y="82"/>
                    <a:pt x="51" y="88"/>
                  </a:cubicBezTo>
                  <a:cubicBezTo>
                    <a:pt x="58" y="94"/>
                    <a:pt x="63" y="102"/>
                    <a:pt x="70" y="106"/>
                  </a:cubicBezTo>
                  <a:cubicBezTo>
                    <a:pt x="73" y="107"/>
                    <a:pt x="79" y="106"/>
                    <a:pt x="80" y="103"/>
                  </a:cubicBezTo>
                  <a:cubicBezTo>
                    <a:pt x="80" y="101"/>
                    <a:pt x="70" y="82"/>
                    <a:pt x="67" y="70"/>
                  </a:cubicBezTo>
                  <a:cubicBezTo>
                    <a:pt x="65" y="62"/>
                    <a:pt x="65" y="64"/>
                    <a:pt x="62" y="55"/>
                  </a:cubicBezTo>
                  <a:cubicBezTo>
                    <a:pt x="62" y="53"/>
                    <a:pt x="60" y="47"/>
                    <a:pt x="59" y="43"/>
                  </a:cubicBezTo>
                  <a:cubicBezTo>
                    <a:pt x="56" y="31"/>
                    <a:pt x="46" y="15"/>
                    <a:pt x="58" y="11"/>
                  </a:cubicBezTo>
                  <a:cubicBezTo>
                    <a:pt x="71" y="5"/>
                    <a:pt x="73" y="28"/>
                    <a:pt x="77" y="38"/>
                  </a:cubicBezTo>
                  <a:cubicBezTo>
                    <a:pt x="81" y="48"/>
                    <a:pt x="86" y="56"/>
                    <a:pt x="88" y="64"/>
                  </a:cubicBezTo>
                  <a:cubicBezTo>
                    <a:pt x="91" y="71"/>
                    <a:pt x="94" y="77"/>
                    <a:pt x="100" y="94"/>
                  </a:cubicBezTo>
                  <a:cubicBezTo>
                    <a:pt x="101" y="93"/>
                    <a:pt x="101" y="95"/>
                    <a:pt x="105" y="88"/>
                  </a:cubicBezTo>
                  <a:cubicBezTo>
                    <a:pt x="105" y="88"/>
                    <a:pt x="102" y="78"/>
                    <a:pt x="100" y="66"/>
                  </a:cubicBezTo>
                  <a:cubicBezTo>
                    <a:pt x="99" y="57"/>
                    <a:pt x="97" y="47"/>
                    <a:pt x="97" y="38"/>
                  </a:cubicBezTo>
                  <a:cubicBezTo>
                    <a:pt x="94" y="22"/>
                    <a:pt x="85" y="8"/>
                    <a:pt x="96" y="4"/>
                  </a:cubicBezTo>
                  <a:cubicBezTo>
                    <a:pt x="109" y="0"/>
                    <a:pt x="110" y="23"/>
                    <a:pt x="113" y="33"/>
                  </a:cubicBezTo>
                  <a:cubicBezTo>
                    <a:pt x="119" y="49"/>
                    <a:pt x="118" y="50"/>
                    <a:pt x="120" y="59"/>
                  </a:cubicBezTo>
                  <a:cubicBezTo>
                    <a:pt x="122" y="68"/>
                    <a:pt x="123" y="80"/>
                    <a:pt x="127" y="90"/>
                  </a:cubicBezTo>
                  <a:cubicBezTo>
                    <a:pt x="130" y="90"/>
                    <a:pt x="132" y="88"/>
                    <a:pt x="133" y="86"/>
                  </a:cubicBezTo>
                  <a:cubicBezTo>
                    <a:pt x="135" y="82"/>
                    <a:pt x="136" y="73"/>
                    <a:pt x="137" y="69"/>
                  </a:cubicBezTo>
                  <a:cubicBezTo>
                    <a:pt x="138" y="65"/>
                    <a:pt x="139" y="57"/>
                    <a:pt x="140" y="51"/>
                  </a:cubicBezTo>
                  <a:cubicBezTo>
                    <a:pt x="141" y="46"/>
                    <a:pt x="137" y="20"/>
                    <a:pt x="149" y="21"/>
                  </a:cubicBezTo>
                  <a:cubicBezTo>
                    <a:pt x="158" y="22"/>
                    <a:pt x="157" y="41"/>
                    <a:pt x="157" y="52"/>
                  </a:cubicBezTo>
                  <a:cubicBezTo>
                    <a:pt x="156" y="60"/>
                    <a:pt x="157" y="67"/>
                    <a:pt x="155" y="74"/>
                  </a:cubicBezTo>
                  <a:cubicBezTo>
                    <a:pt x="155" y="80"/>
                    <a:pt x="154" y="88"/>
                    <a:pt x="155" y="96"/>
                  </a:cubicBezTo>
                  <a:cubicBezTo>
                    <a:pt x="156" y="101"/>
                    <a:pt x="157" y="108"/>
                    <a:pt x="159" y="112"/>
                  </a:cubicBezTo>
                  <a:cubicBezTo>
                    <a:pt x="164" y="122"/>
                    <a:pt x="171" y="133"/>
                    <a:pt x="176" y="145"/>
                  </a:cubicBezTo>
                  <a:cubicBezTo>
                    <a:pt x="177" y="148"/>
                    <a:pt x="177" y="148"/>
                    <a:pt x="179" y="150"/>
                  </a:cubicBezTo>
                  <a:cubicBezTo>
                    <a:pt x="182" y="154"/>
                    <a:pt x="214" y="160"/>
                    <a:pt x="217" y="160"/>
                  </a:cubicBezTo>
                  <a:cubicBezTo>
                    <a:pt x="217" y="160"/>
                    <a:pt x="211" y="176"/>
                    <a:pt x="200" y="190"/>
                  </a:cubicBezTo>
                  <a:cubicBezTo>
                    <a:pt x="192" y="201"/>
                    <a:pt x="178" y="213"/>
                    <a:pt x="177" y="2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2" name="Freeform 207">
              <a:extLst>
                <a:ext uri="{FF2B5EF4-FFF2-40B4-BE49-F238E27FC236}">
                  <a16:creationId xmlns:a16="http://schemas.microsoft.com/office/drawing/2014/main" id="{5A7E0A46-1F1F-4DCA-B717-1D9412F51635}"/>
                </a:ext>
              </a:extLst>
            </p:cNvPr>
            <p:cNvSpPr>
              <a:spLocks/>
            </p:cNvSpPr>
            <p:nvPr/>
          </p:nvSpPr>
          <p:spPr bwMode="auto">
            <a:xfrm>
              <a:off x="2840" y="-1944"/>
              <a:ext cx="373" cy="376"/>
            </a:xfrm>
            <a:custGeom>
              <a:avLst/>
              <a:gdLst>
                <a:gd name="T0" fmla="*/ 153 w 158"/>
                <a:gd name="T1" fmla="*/ 90 h 159"/>
                <a:gd name="T2" fmla="*/ 69 w 158"/>
                <a:gd name="T3" fmla="*/ 153 h 159"/>
                <a:gd name="T4" fmla="*/ 5 w 158"/>
                <a:gd name="T5" fmla="*/ 69 h 159"/>
                <a:gd name="T6" fmla="*/ 89 w 158"/>
                <a:gd name="T7" fmla="*/ 6 h 159"/>
                <a:gd name="T8" fmla="*/ 153 w 158"/>
                <a:gd name="T9" fmla="*/ 90 h 159"/>
              </a:gdLst>
              <a:ahLst/>
              <a:cxnLst>
                <a:cxn ang="0">
                  <a:pos x="T0" y="T1"/>
                </a:cxn>
                <a:cxn ang="0">
                  <a:pos x="T2" y="T3"/>
                </a:cxn>
                <a:cxn ang="0">
                  <a:pos x="T4" y="T5"/>
                </a:cxn>
                <a:cxn ang="0">
                  <a:pos x="T6" y="T7"/>
                </a:cxn>
                <a:cxn ang="0">
                  <a:pos x="T8" y="T9"/>
                </a:cxn>
              </a:cxnLst>
              <a:rect l="0" t="0" r="r" b="b"/>
              <a:pathLst>
                <a:path w="158" h="159">
                  <a:moveTo>
                    <a:pt x="153" y="90"/>
                  </a:moveTo>
                  <a:cubicBezTo>
                    <a:pt x="147" y="130"/>
                    <a:pt x="110" y="159"/>
                    <a:pt x="69" y="153"/>
                  </a:cubicBezTo>
                  <a:cubicBezTo>
                    <a:pt x="28" y="148"/>
                    <a:pt x="0" y="110"/>
                    <a:pt x="5" y="69"/>
                  </a:cubicBezTo>
                  <a:cubicBezTo>
                    <a:pt x="11" y="29"/>
                    <a:pt x="49" y="0"/>
                    <a:pt x="89" y="6"/>
                  </a:cubicBezTo>
                  <a:cubicBezTo>
                    <a:pt x="130" y="12"/>
                    <a:pt x="158" y="49"/>
                    <a:pt x="153" y="90"/>
                  </a:cubicBezTo>
                  <a:close/>
                </a:path>
              </a:pathLst>
            </a:custGeom>
            <a:solidFill>
              <a:srgbClr val="B71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3" name="Freeform 208">
              <a:extLst>
                <a:ext uri="{FF2B5EF4-FFF2-40B4-BE49-F238E27FC236}">
                  <a16:creationId xmlns:a16="http://schemas.microsoft.com/office/drawing/2014/main" id="{68639937-A0BF-4D9C-B4F9-34258F9BA182}"/>
                </a:ext>
              </a:extLst>
            </p:cNvPr>
            <p:cNvSpPr>
              <a:spLocks/>
            </p:cNvSpPr>
            <p:nvPr/>
          </p:nvSpPr>
          <p:spPr bwMode="auto">
            <a:xfrm>
              <a:off x="2871" y="-1920"/>
              <a:ext cx="293" cy="300"/>
            </a:xfrm>
            <a:custGeom>
              <a:avLst/>
              <a:gdLst>
                <a:gd name="T0" fmla="*/ 124 w 124"/>
                <a:gd name="T1" fmla="*/ 23 h 127"/>
                <a:gd name="T2" fmla="*/ 121 w 124"/>
                <a:gd name="T3" fmla="*/ 49 h 127"/>
                <a:gd name="T4" fmla="*/ 120 w 124"/>
                <a:gd name="T5" fmla="*/ 60 h 127"/>
                <a:gd name="T6" fmla="*/ 116 w 124"/>
                <a:gd name="T7" fmla="*/ 79 h 127"/>
                <a:gd name="T8" fmla="*/ 113 w 124"/>
                <a:gd name="T9" fmla="*/ 86 h 127"/>
                <a:gd name="T10" fmla="*/ 110 w 124"/>
                <a:gd name="T11" fmla="*/ 96 h 127"/>
                <a:gd name="T12" fmla="*/ 108 w 124"/>
                <a:gd name="T13" fmla="*/ 106 h 127"/>
                <a:gd name="T14" fmla="*/ 107 w 124"/>
                <a:gd name="T15" fmla="*/ 112 h 127"/>
                <a:gd name="T16" fmla="*/ 105 w 124"/>
                <a:gd name="T17" fmla="*/ 121 h 127"/>
                <a:gd name="T18" fmla="*/ 98 w 124"/>
                <a:gd name="T19" fmla="*/ 114 h 127"/>
                <a:gd name="T20" fmla="*/ 97 w 124"/>
                <a:gd name="T21" fmla="*/ 100 h 127"/>
                <a:gd name="T22" fmla="*/ 99 w 124"/>
                <a:gd name="T23" fmla="*/ 88 h 127"/>
                <a:gd name="T24" fmla="*/ 96 w 124"/>
                <a:gd name="T25" fmla="*/ 81 h 127"/>
                <a:gd name="T26" fmla="*/ 84 w 124"/>
                <a:gd name="T27" fmla="*/ 87 h 127"/>
                <a:gd name="T28" fmla="*/ 74 w 124"/>
                <a:gd name="T29" fmla="*/ 95 h 127"/>
                <a:gd name="T30" fmla="*/ 60 w 124"/>
                <a:gd name="T31" fmla="*/ 107 h 127"/>
                <a:gd name="T32" fmla="*/ 49 w 124"/>
                <a:gd name="T33" fmla="*/ 115 h 127"/>
                <a:gd name="T34" fmla="*/ 32 w 124"/>
                <a:gd name="T35" fmla="*/ 123 h 127"/>
                <a:gd name="T36" fmla="*/ 42 w 124"/>
                <a:gd name="T37" fmla="*/ 107 h 127"/>
                <a:gd name="T38" fmla="*/ 52 w 124"/>
                <a:gd name="T39" fmla="*/ 98 h 127"/>
                <a:gd name="T40" fmla="*/ 62 w 124"/>
                <a:gd name="T41" fmla="*/ 86 h 127"/>
                <a:gd name="T42" fmla="*/ 60 w 124"/>
                <a:gd name="T43" fmla="*/ 81 h 127"/>
                <a:gd name="T44" fmla="*/ 41 w 124"/>
                <a:gd name="T45" fmla="*/ 88 h 127"/>
                <a:gd name="T46" fmla="*/ 32 w 124"/>
                <a:gd name="T47" fmla="*/ 91 h 127"/>
                <a:gd name="T48" fmla="*/ 25 w 124"/>
                <a:gd name="T49" fmla="*/ 93 h 127"/>
                <a:gd name="T50" fmla="*/ 6 w 124"/>
                <a:gd name="T51" fmla="*/ 94 h 127"/>
                <a:gd name="T52" fmla="*/ 22 w 124"/>
                <a:gd name="T53" fmla="*/ 82 h 127"/>
                <a:gd name="T54" fmla="*/ 37 w 124"/>
                <a:gd name="T55" fmla="*/ 76 h 127"/>
                <a:gd name="T56" fmla="*/ 55 w 124"/>
                <a:gd name="T57" fmla="*/ 69 h 127"/>
                <a:gd name="T58" fmla="*/ 51 w 124"/>
                <a:gd name="T59" fmla="*/ 66 h 127"/>
                <a:gd name="T60" fmla="*/ 38 w 124"/>
                <a:gd name="T61" fmla="*/ 69 h 127"/>
                <a:gd name="T62" fmla="*/ 22 w 124"/>
                <a:gd name="T63" fmla="*/ 71 h 127"/>
                <a:gd name="T64" fmla="*/ 2 w 124"/>
                <a:gd name="T65" fmla="*/ 72 h 127"/>
                <a:gd name="T66" fmla="*/ 19 w 124"/>
                <a:gd name="T67" fmla="*/ 61 h 127"/>
                <a:gd name="T68" fmla="*/ 35 w 124"/>
                <a:gd name="T69" fmla="*/ 57 h 127"/>
                <a:gd name="T70" fmla="*/ 52 w 124"/>
                <a:gd name="T71" fmla="*/ 53 h 127"/>
                <a:gd name="T72" fmla="*/ 50 w 124"/>
                <a:gd name="T73" fmla="*/ 49 h 127"/>
                <a:gd name="T74" fmla="*/ 40 w 124"/>
                <a:gd name="T75" fmla="*/ 47 h 127"/>
                <a:gd name="T76" fmla="*/ 30 w 124"/>
                <a:gd name="T77" fmla="*/ 46 h 127"/>
                <a:gd name="T78" fmla="*/ 12 w 124"/>
                <a:gd name="T79" fmla="*/ 40 h 127"/>
                <a:gd name="T80" fmla="*/ 30 w 124"/>
                <a:gd name="T81" fmla="*/ 36 h 127"/>
                <a:gd name="T82" fmla="*/ 43 w 124"/>
                <a:gd name="T83" fmla="*/ 36 h 127"/>
                <a:gd name="T84" fmla="*/ 56 w 124"/>
                <a:gd name="T85" fmla="*/ 36 h 127"/>
                <a:gd name="T86" fmla="*/ 65 w 124"/>
                <a:gd name="T87" fmla="*/ 34 h 127"/>
                <a:gd name="T88" fmla="*/ 85 w 124"/>
                <a:gd name="T89" fmla="*/ 24 h 127"/>
                <a:gd name="T90" fmla="*/ 87 w 124"/>
                <a:gd name="T91" fmla="*/ 22 h 127"/>
                <a:gd name="T92" fmla="*/ 93 w 124"/>
                <a:gd name="T93" fmla="*/ 0 h 127"/>
                <a:gd name="T94" fmla="*/ 111 w 124"/>
                <a:gd name="T95" fmla="*/ 10 h 127"/>
                <a:gd name="T96" fmla="*/ 124 w 124"/>
                <a:gd name="T97" fmla="*/ 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7">
                  <a:moveTo>
                    <a:pt x="124" y="23"/>
                  </a:moveTo>
                  <a:cubicBezTo>
                    <a:pt x="123" y="28"/>
                    <a:pt x="123" y="44"/>
                    <a:pt x="121" y="49"/>
                  </a:cubicBezTo>
                  <a:cubicBezTo>
                    <a:pt x="121" y="49"/>
                    <a:pt x="121" y="56"/>
                    <a:pt x="120" y="60"/>
                  </a:cubicBezTo>
                  <a:cubicBezTo>
                    <a:pt x="118" y="66"/>
                    <a:pt x="117" y="75"/>
                    <a:pt x="116" y="79"/>
                  </a:cubicBezTo>
                  <a:cubicBezTo>
                    <a:pt x="115" y="83"/>
                    <a:pt x="115" y="82"/>
                    <a:pt x="113" y="86"/>
                  </a:cubicBezTo>
                  <a:cubicBezTo>
                    <a:pt x="112" y="89"/>
                    <a:pt x="112" y="92"/>
                    <a:pt x="110" y="96"/>
                  </a:cubicBezTo>
                  <a:cubicBezTo>
                    <a:pt x="109" y="99"/>
                    <a:pt x="108" y="103"/>
                    <a:pt x="108" y="106"/>
                  </a:cubicBezTo>
                  <a:cubicBezTo>
                    <a:pt x="107" y="108"/>
                    <a:pt x="107" y="110"/>
                    <a:pt x="107" y="112"/>
                  </a:cubicBezTo>
                  <a:cubicBezTo>
                    <a:pt x="107" y="116"/>
                    <a:pt x="108" y="121"/>
                    <a:pt x="105" y="121"/>
                  </a:cubicBezTo>
                  <a:cubicBezTo>
                    <a:pt x="101" y="122"/>
                    <a:pt x="99" y="117"/>
                    <a:pt x="98" y="114"/>
                  </a:cubicBezTo>
                  <a:cubicBezTo>
                    <a:pt x="97" y="110"/>
                    <a:pt x="95" y="107"/>
                    <a:pt x="97" y="100"/>
                  </a:cubicBezTo>
                  <a:cubicBezTo>
                    <a:pt x="97" y="96"/>
                    <a:pt x="98" y="92"/>
                    <a:pt x="99" y="88"/>
                  </a:cubicBezTo>
                  <a:cubicBezTo>
                    <a:pt x="99" y="88"/>
                    <a:pt x="100" y="82"/>
                    <a:pt x="96" y="81"/>
                  </a:cubicBezTo>
                  <a:cubicBezTo>
                    <a:pt x="94" y="80"/>
                    <a:pt x="88" y="84"/>
                    <a:pt x="84" y="87"/>
                  </a:cubicBezTo>
                  <a:cubicBezTo>
                    <a:pt x="80" y="90"/>
                    <a:pt x="77" y="92"/>
                    <a:pt x="74" y="95"/>
                  </a:cubicBezTo>
                  <a:cubicBezTo>
                    <a:pt x="69" y="99"/>
                    <a:pt x="66" y="103"/>
                    <a:pt x="60" y="107"/>
                  </a:cubicBezTo>
                  <a:cubicBezTo>
                    <a:pt x="56" y="111"/>
                    <a:pt x="52" y="113"/>
                    <a:pt x="49" y="115"/>
                  </a:cubicBezTo>
                  <a:cubicBezTo>
                    <a:pt x="42" y="121"/>
                    <a:pt x="36" y="127"/>
                    <a:pt x="32" y="123"/>
                  </a:cubicBezTo>
                  <a:cubicBezTo>
                    <a:pt x="31" y="122"/>
                    <a:pt x="27" y="119"/>
                    <a:pt x="42" y="107"/>
                  </a:cubicBezTo>
                  <a:cubicBezTo>
                    <a:pt x="45" y="104"/>
                    <a:pt x="48" y="101"/>
                    <a:pt x="52" y="98"/>
                  </a:cubicBezTo>
                  <a:cubicBezTo>
                    <a:pt x="55" y="93"/>
                    <a:pt x="59" y="91"/>
                    <a:pt x="62" y="86"/>
                  </a:cubicBezTo>
                  <a:cubicBezTo>
                    <a:pt x="63" y="84"/>
                    <a:pt x="62" y="81"/>
                    <a:pt x="60" y="81"/>
                  </a:cubicBezTo>
                  <a:cubicBezTo>
                    <a:pt x="59" y="80"/>
                    <a:pt x="48" y="86"/>
                    <a:pt x="41" y="88"/>
                  </a:cubicBezTo>
                  <a:cubicBezTo>
                    <a:pt x="37" y="89"/>
                    <a:pt x="38" y="89"/>
                    <a:pt x="32" y="91"/>
                  </a:cubicBezTo>
                  <a:cubicBezTo>
                    <a:pt x="31" y="91"/>
                    <a:pt x="27" y="92"/>
                    <a:pt x="25" y="93"/>
                  </a:cubicBezTo>
                  <a:cubicBezTo>
                    <a:pt x="18" y="95"/>
                    <a:pt x="9" y="100"/>
                    <a:pt x="6" y="94"/>
                  </a:cubicBezTo>
                  <a:cubicBezTo>
                    <a:pt x="3" y="86"/>
                    <a:pt x="16" y="85"/>
                    <a:pt x="22" y="82"/>
                  </a:cubicBezTo>
                  <a:cubicBezTo>
                    <a:pt x="28" y="80"/>
                    <a:pt x="33" y="77"/>
                    <a:pt x="37" y="76"/>
                  </a:cubicBezTo>
                  <a:cubicBezTo>
                    <a:pt x="42" y="74"/>
                    <a:pt x="45" y="72"/>
                    <a:pt x="55" y="69"/>
                  </a:cubicBezTo>
                  <a:cubicBezTo>
                    <a:pt x="54" y="68"/>
                    <a:pt x="56" y="68"/>
                    <a:pt x="51" y="66"/>
                  </a:cubicBezTo>
                  <a:cubicBezTo>
                    <a:pt x="51" y="66"/>
                    <a:pt x="45" y="68"/>
                    <a:pt x="38" y="69"/>
                  </a:cubicBezTo>
                  <a:cubicBezTo>
                    <a:pt x="33" y="69"/>
                    <a:pt x="27" y="70"/>
                    <a:pt x="22" y="71"/>
                  </a:cubicBezTo>
                  <a:cubicBezTo>
                    <a:pt x="13" y="73"/>
                    <a:pt x="5" y="78"/>
                    <a:pt x="2" y="72"/>
                  </a:cubicBezTo>
                  <a:cubicBezTo>
                    <a:pt x="0" y="64"/>
                    <a:pt x="13" y="63"/>
                    <a:pt x="19" y="61"/>
                  </a:cubicBezTo>
                  <a:cubicBezTo>
                    <a:pt x="29" y="58"/>
                    <a:pt x="29" y="58"/>
                    <a:pt x="35" y="57"/>
                  </a:cubicBezTo>
                  <a:cubicBezTo>
                    <a:pt x="40" y="56"/>
                    <a:pt x="46" y="55"/>
                    <a:pt x="52" y="53"/>
                  </a:cubicBezTo>
                  <a:cubicBezTo>
                    <a:pt x="52" y="51"/>
                    <a:pt x="51" y="50"/>
                    <a:pt x="50" y="49"/>
                  </a:cubicBezTo>
                  <a:cubicBezTo>
                    <a:pt x="48" y="48"/>
                    <a:pt x="42" y="48"/>
                    <a:pt x="40" y="47"/>
                  </a:cubicBezTo>
                  <a:cubicBezTo>
                    <a:pt x="38" y="47"/>
                    <a:pt x="33" y="46"/>
                    <a:pt x="30" y="46"/>
                  </a:cubicBezTo>
                  <a:cubicBezTo>
                    <a:pt x="26" y="45"/>
                    <a:pt x="12" y="47"/>
                    <a:pt x="12" y="40"/>
                  </a:cubicBezTo>
                  <a:cubicBezTo>
                    <a:pt x="12" y="35"/>
                    <a:pt x="23" y="35"/>
                    <a:pt x="30" y="36"/>
                  </a:cubicBezTo>
                  <a:cubicBezTo>
                    <a:pt x="35" y="36"/>
                    <a:pt x="39" y="36"/>
                    <a:pt x="43" y="36"/>
                  </a:cubicBezTo>
                  <a:cubicBezTo>
                    <a:pt x="47" y="36"/>
                    <a:pt x="51" y="37"/>
                    <a:pt x="56" y="36"/>
                  </a:cubicBezTo>
                  <a:cubicBezTo>
                    <a:pt x="59" y="36"/>
                    <a:pt x="63" y="35"/>
                    <a:pt x="65" y="34"/>
                  </a:cubicBezTo>
                  <a:cubicBezTo>
                    <a:pt x="71" y="31"/>
                    <a:pt x="78" y="27"/>
                    <a:pt x="85" y="24"/>
                  </a:cubicBezTo>
                  <a:cubicBezTo>
                    <a:pt x="86" y="23"/>
                    <a:pt x="86" y="23"/>
                    <a:pt x="87" y="22"/>
                  </a:cubicBezTo>
                  <a:cubicBezTo>
                    <a:pt x="89" y="20"/>
                    <a:pt x="93" y="2"/>
                    <a:pt x="93" y="0"/>
                  </a:cubicBezTo>
                  <a:cubicBezTo>
                    <a:pt x="93" y="0"/>
                    <a:pt x="103" y="4"/>
                    <a:pt x="111" y="10"/>
                  </a:cubicBezTo>
                  <a:cubicBezTo>
                    <a:pt x="117" y="14"/>
                    <a:pt x="124" y="22"/>
                    <a:pt x="12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4" name="Freeform 209">
              <a:extLst>
                <a:ext uri="{FF2B5EF4-FFF2-40B4-BE49-F238E27FC236}">
                  <a16:creationId xmlns:a16="http://schemas.microsoft.com/office/drawing/2014/main" id="{E12F64A9-AE40-4ED2-B008-4457B7960B7F}"/>
                </a:ext>
              </a:extLst>
            </p:cNvPr>
            <p:cNvSpPr>
              <a:spLocks/>
            </p:cNvSpPr>
            <p:nvPr/>
          </p:nvSpPr>
          <p:spPr bwMode="auto">
            <a:xfrm>
              <a:off x="29" y="-433"/>
              <a:ext cx="301" cy="300"/>
            </a:xfrm>
            <a:custGeom>
              <a:avLst/>
              <a:gdLst>
                <a:gd name="T0" fmla="*/ 76 w 127"/>
                <a:gd name="T1" fmla="*/ 120 h 127"/>
                <a:gd name="T2" fmla="*/ 7 w 127"/>
                <a:gd name="T3" fmla="*/ 76 h 127"/>
                <a:gd name="T4" fmla="*/ 51 w 127"/>
                <a:gd name="T5" fmla="*/ 7 h 127"/>
                <a:gd name="T6" fmla="*/ 120 w 127"/>
                <a:gd name="T7" fmla="*/ 51 h 127"/>
                <a:gd name="T8" fmla="*/ 76 w 127"/>
                <a:gd name="T9" fmla="*/ 120 h 127"/>
              </a:gdLst>
              <a:ahLst/>
              <a:cxnLst>
                <a:cxn ang="0">
                  <a:pos x="T0" y="T1"/>
                </a:cxn>
                <a:cxn ang="0">
                  <a:pos x="T2" y="T3"/>
                </a:cxn>
                <a:cxn ang="0">
                  <a:pos x="T4" y="T5"/>
                </a:cxn>
                <a:cxn ang="0">
                  <a:pos x="T6" y="T7"/>
                </a:cxn>
                <a:cxn ang="0">
                  <a:pos x="T8" y="T9"/>
                </a:cxn>
              </a:cxnLst>
              <a:rect l="0" t="0" r="r" b="b"/>
              <a:pathLst>
                <a:path w="127" h="127">
                  <a:moveTo>
                    <a:pt x="76" y="120"/>
                  </a:moveTo>
                  <a:cubicBezTo>
                    <a:pt x="45" y="127"/>
                    <a:pt x="14" y="107"/>
                    <a:pt x="7" y="76"/>
                  </a:cubicBezTo>
                  <a:cubicBezTo>
                    <a:pt x="0" y="45"/>
                    <a:pt x="20" y="14"/>
                    <a:pt x="51" y="7"/>
                  </a:cubicBezTo>
                  <a:cubicBezTo>
                    <a:pt x="82" y="0"/>
                    <a:pt x="113" y="20"/>
                    <a:pt x="120" y="51"/>
                  </a:cubicBezTo>
                  <a:cubicBezTo>
                    <a:pt x="127" y="82"/>
                    <a:pt x="107" y="113"/>
                    <a:pt x="76" y="120"/>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5" name="Freeform 210">
              <a:extLst>
                <a:ext uri="{FF2B5EF4-FFF2-40B4-BE49-F238E27FC236}">
                  <a16:creationId xmlns:a16="http://schemas.microsoft.com/office/drawing/2014/main" id="{10E8BCBE-D082-4F01-B410-8FCEEA6D954E}"/>
                </a:ext>
              </a:extLst>
            </p:cNvPr>
            <p:cNvSpPr>
              <a:spLocks/>
            </p:cNvSpPr>
            <p:nvPr/>
          </p:nvSpPr>
          <p:spPr bwMode="auto">
            <a:xfrm>
              <a:off x="60" y="-400"/>
              <a:ext cx="255" cy="220"/>
            </a:xfrm>
            <a:custGeom>
              <a:avLst/>
              <a:gdLst>
                <a:gd name="T0" fmla="*/ 100 w 108"/>
                <a:gd name="T1" fmla="*/ 79 h 93"/>
                <a:gd name="T2" fmla="*/ 81 w 108"/>
                <a:gd name="T3" fmla="*/ 84 h 93"/>
                <a:gd name="T4" fmla="*/ 72 w 108"/>
                <a:gd name="T5" fmla="*/ 86 h 93"/>
                <a:gd name="T6" fmla="*/ 57 w 108"/>
                <a:gd name="T7" fmla="*/ 88 h 93"/>
                <a:gd name="T8" fmla="*/ 51 w 108"/>
                <a:gd name="T9" fmla="*/ 88 h 93"/>
                <a:gd name="T10" fmla="*/ 43 w 108"/>
                <a:gd name="T11" fmla="*/ 89 h 93"/>
                <a:gd name="T12" fmla="*/ 35 w 108"/>
                <a:gd name="T13" fmla="*/ 89 h 93"/>
                <a:gd name="T14" fmla="*/ 30 w 108"/>
                <a:gd name="T15" fmla="*/ 90 h 93"/>
                <a:gd name="T16" fmla="*/ 23 w 108"/>
                <a:gd name="T17" fmla="*/ 91 h 93"/>
                <a:gd name="T18" fmla="*/ 26 w 108"/>
                <a:gd name="T19" fmla="*/ 84 h 93"/>
                <a:gd name="T20" fmla="*/ 37 w 108"/>
                <a:gd name="T21" fmla="*/ 80 h 93"/>
                <a:gd name="T22" fmla="*/ 45 w 108"/>
                <a:gd name="T23" fmla="*/ 78 h 93"/>
                <a:gd name="T24" fmla="*/ 50 w 108"/>
                <a:gd name="T25" fmla="*/ 74 h 93"/>
                <a:gd name="T26" fmla="*/ 43 w 108"/>
                <a:gd name="T27" fmla="*/ 67 h 93"/>
                <a:gd name="T28" fmla="*/ 34 w 108"/>
                <a:gd name="T29" fmla="*/ 62 h 93"/>
                <a:gd name="T30" fmla="*/ 22 w 108"/>
                <a:gd name="T31" fmla="*/ 55 h 93"/>
                <a:gd name="T32" fmla="*/ 13 w 108"/>
                <a:gd name="T33" fmla="*/ 50 h 93"/>
                <a:gd name="T34" fmla="*/ 2 w 108"/>
                <a:gd name="T35" fmla="*/ 39 h 93"/>
                <a:gd name="T36" fmla="*/ 17 w 108"/>
                <a:gd name="T37" fmla="*/ 42 h 93"/>
                <a:gd name="T38" fmla="*/ 26 w 108"/>
                <a:gd name="T39" fmla="*/ 46 h 93"/>
                <a:gd name="T40" fmla="*/ 37 w 108"/>
                <a:gd name="T41" fmla="*/ 51 h 93"/>
                <a:gd name="T42" fmla="*/ 41 w 108"/>
                <a:gd name="T43" fmla="*/ 48 h 93"/>
                <a:gd name="T44" fmla="*/ 30 w 108"/>
                <a:gd name="T45" fmla="*/ 36 h 93"/>
                <a:gd name="T46" fmla="*/ 26 w 108"/>
                <a:gd name="T47" fmla="*/ 31 h 93"/>
                <a:gd name="T48" fmla="*/ 23 w 108"/>
                <a:gd name="T49" fmla="*/ 26 h 93"/>
                <a:gd name="T50" fmla="*/ 17 w 108"/>
                <a:gd name="T51" fmla="*/ 12 h 93"/>
                <a:gd name="T52" fmla="*/ 29 w 108"/>
                <a:gd name="T53" fmla="*/ 21 h 93"/>
                <a:gd name="T54" fmla="*/ 38 w 108"/>
                <a:gd name="T55" fmla="*/ 30 h 93"/>
                <a:gd name="T56" fmla="*/ 48 w 108"/>
                <a:gd name="T57" fmla="*/ 41 h 93"/>
                <a:gd name="T58" fmla="*/ 49 w 108"/>
                <a:gd name="T59" fmla="*/ 38 h 93"/>
                <a:gd name="T60" fmla="*/ 43 w 108"/>
                <a:gd name="T61" fmla="*/ 29 h 93"/>
                <a:gd name="T62" fmla="*/ 38 w 108"/>
                <a:gd name="T63" fmla="*/ 18 h 93"/>
                <a:gd name="T64" fmla="*/ 32 w 108"/>
                <a:gd name="T65" fmla="*/ 3 h 93"/>
                <a:gd name="T66" fmla="*/ 44 w 108"/>
                <a:gd name="T67" fmla="*/ 13 h 93"/>
                <a:gd name="T68" fmla="*/ 51 w 108"/>
                <a:gd name="T69" fmla="*/ 23 h 93"/>
                <a:gd name="T70" fmla="*/ 59 w 108"/>
                <a:gd name="T71" fmla="*/ 35 h 93"/>
                <a:gd name="T72" fmla="*/ 61 w 108"/>
                <a:gd name="T73" fmla="*/ 32 h 93"/>
                <a:gd name="T74" fmla="*/ 60 w 108"/>
                <a:gd name="T75" fmla="*/ 25 h 93"/>
                <a:gd name="T76" fmla="*/ 58 w 108"/>
                <a:gd name="T77" fmla="*/ 16 h 93"/>
                <a:gd name="T78" fmla="*/ 57 w 108"/>
                <a:gd name="T79" fmla="*/ 2 h 93"/>
                <a:gd name="T80" fmla="*/ 65 w 108"/>
                <a:gd name="T81" fmla="*/ 14 h 93"/>
                <a:gd name="T82" fmla="*/ 68 w 108"/>
                <a:gd name="T83" fmla="*/ 24 h 93"/>
                <a:gd name="T84" fmla="*/ 72 w 108"/>
                <a:gd name="T85" fmla="*/ 33 h 93"/>
                <a:gd name="T86" fmla="*/ 76 w 108"/>
                <a:gd name="T87" fmla="*/ 39 h 93"/>
                <a:gd name="T88" fmla="*/ 89 w 108"/>
                <a:gd name="T89" fmla="*/ 51 h 93"/>
                <a:gd name="T90" fmla="*/ 91 w 108"/>
                <a:gd name="T91" fmla="*/ 52 h 93"/>
                <a:gd name="T92" fmla="*/ 108 w 108"/>
                <a:gd name="T93" fmla="*/ 50 h 93"/>
                <a:gd name="T94" fmla="*/ 106 w 108"/>
                <a:gd name="T95" fmla="*/ 66 h 93"/>
                <a:gd name="T96" fmla="*/ 100 w 108"/>
                <a:gd name="T9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93">
                  <a:moveTo>
                    <a:pt x="100" y="79"/>
                  </a:moveTo>
                  <a:cubicBezTo>
                    <a:pt x="96" y="79"/>
                    <a:pt x="84" y="84"/>
                    <a:pt x="81" y="84"/>
                  </a:cubicBezTo>
                  <a:cubicBezTo>
                    <a:pt x="81" y="84"/>
                    <a:pt x="75" y="86"/>
                    <a:pt x="72" y="86"/>
                  </a:cubicBezTo>
                  <a:cubicBezTo>
                    <a:pt x="67" y="86"/>
                    <a:pt x="60" y="88"/>
                    <a:pt x="57" y="88"/>
                  </a:cubicBezTo>
                  <a:cubicBezTo>
                    <a:pt x="54" y="88"/>
                    <a:pt x="54" y="88"/>
                    <a:pt x="51" y="88"/>
                  </a:cubicBezTo>
                  <a:cubicBezTo>
                    <a:pt x="48" y="88"/>
                    <a:pt x="47" y="88"/>
                    <a:pt x="43" y="89"/>
                  </a:cubicBezTo>
                  <a:cubicBezTo>
                    <a:pt x="41" y="89"/>
                    <a:pt x="38" y="89"/>
                    <a:pt x="35" y="89"/>
                  </a:cubicBezTo>
                  <a:cubicBezTo>
                    <a:pt x="33" y="89"/>
                    <a:pt x="32" y="90"/>
                    <a:pt x="30" y="90"/>
                  </a:cubicBezTo>
                  <a:cubicBezTo>
                    <a:pt x="28" y="91"/>
                    <a:pt x="24" y="93"/>
                    <a:pt x="23" y="91"/>
                  </a:cubicBezTo>
                  <a:cubicBezTo>
                    <a:pt x="22" y="89"/>
                    <a:pt x="24" y="86"/>
                    <a:pt x="26" y="84"/>
                  </a:cubicBezTo>
                  <a:cubicBezTo>
                    <a:pt x="29" y="83"/>
                    <a:pt x="31" y="81"/>
                    <a:pt x="37" y="80"/>
                  </a:cubicBezTo>
                  <a:cubicBezTo>
                    <a:pt x="40" y="79"/>
                    <a:pt x="43" y="79"/>
                    <a:pt x="45" y="78"/>
                  </a:cubicBezTo>
                  <a:cubicBezTo>
                    <a:pt x="46" y="78"/>
                    <a:pt x="50" y="78"/>
                    <a:pt x="50" y="74"/>
                  </a:cubicBezTo>
                  <a:cubicBezTo>
                    <a:pt x="50" y="72"/>
                    <a:pt x="46" y="69"/>
                    <a:pt x="43" y="67"/>
                  </a:cubicBezTo>
                  <a:cubicBezTo>
                    <a:pt x="40" y="65"/>
                    <a:pt x="37" y="63"/>
                    <a:pt x="34" y="62"/>
                  </a:cubicBezTo>
                  <a:cubicBezTo>
                    <a:pt x="30" y="60"/>
                    <a:pt x="26" y="58"/>
                    <a:pt x="22" y="55"/>
                  </a:cubicBezTo>
                  <a:cubicBezTo>
                    <a:pt x="18" y="54"/>
                    <a:pt x="15" y="51"/>
                    <a:pt x="13" y="50"/>
                  </a:cubicBezTo>
                  <a:cubicBezTo>
                    <a:pt x="6" y="46"/>
                    <a:pt x="0" y="43"/>
                    <a:pt x="2" y="39"/>
                  </a:cubicBezTo>
                  <a:cubicBezTo>
                    <a:pt x="3" y="38"/>
                    <a:pt x="4" y="34"/>
                    <a:pt x="17" y="42"/>
                  </a:cubicBezTo>
                  <a:cubicBezTo>
                    <a:pt x="19" y="43"/>
                    <a:pt x="22" y="45"/>
                    <a:pt x="26" y="46"/>
                  </a:cubicBezTo>
                  <a:cubicBezTo>
                    <a:pt x="30" y="48"/>
                    <a:pt x="33" y="50"/>
                    <a:pt x="37" y="51"/>
                  </a:cubicBezTo>
                  <a:cubicBezTo>
                    <a:pt x="39" y="51"/>
                    <a:pt x="41" y="50"/>
                    <a:pt x="41" y="48"/>
                  </a:cubicBezTo>
                  <a:cubicBezTo>
                    <a:pt x="41" y="47"/>
                    <a:pt x="33" y="41"/>
                    <a:pt x="30" y="36"/>
                  </a:cubicBezTo>
                  <a:cubicBezTo>
                    <a:pt x="28" y="33"/>
                    <a:pt x="28" y="34"/>
                    <a:pt x="26" y="31"/>
                  </a:cubicBezTo>
                  <a:cubicBezTo>
                    <a:pt x="25" y="30"/>
                    <a:pt x="24" y="27"/>
                    <a:pt x="23" y="26"/>
                  </a:cubicBezTo>
                  <a:cubicBezTo>
                    <a:pt x="19" y="21"/>
                    <a:pt x="13" y="16"/>
                    <a:pt x="17" y="12"/>
                  </a:cubicBezTo>
                  <a:cubicBezTo>
                    <a:pt x="22" y="8"/>
                    <a:pt x="26" y="17"/>
                    <a:pt x="29" y="21"/>
                  </a:cubicBezTo>
                  <a:cubicBezTo>
                    <a:pt x="33" y="24"/>
                    <a:pt x="36" y="27"/>
                    <a:pt x="38" y="30"/>
                  </a:cubicBezTo>
                  <a:cubicBezTo>
                    <a:pt x="40" y="33"/>
                    <a:pt x="43" y="35"/>
                    <a:pt x="48" y="41"/>
                  </a:cubicBezTo>
                  <a:cubicBezTo>
                    <a:pt x="48" y="40"/>
                    <a:pt x="49" y="41"/>
                    <a:pt x="49" y="38"/>
                  </a:cubicBezTo>
                  <a:cubicBezTo>
                    <a:pt x="49" y="38"/>
                    <a:pt x="46" y="34"/>
                    <a:pt x="43" y="29"/>
                  </a:cubicBezTo>
                  <a:cubicBezTo>
                    <a:pt x="42" y="26"/>
                    <a:pt x="39" y="21"/>
                    <a:pt x="38" y="18"/>
                  </a:cubicBezTo>
                  <a:cubicBezTo>
                    <a:pt x="34" y="11"/>
                    <a:pt x="28" y="7"/>
                    <a:pt x="32" y="3"/>
                  </a:cubicBezTo>
                  <a:cubicBezTo>
                    <a:pt x="37" y="0"/>
                    <a:pt x="41" y="9"/>
                    <a:pt x="44" y="13"/>
                  </a:cubicBezTo>
                  <a:cubicBezTo>
                    <a:pt x="49" y="19"/>
                    <a:pt x="49" y="19"/>
                    <a:pt x="51" y="23"/>
                  </a:cubicBezTo>
                  <a:cubicBezTo>
                    <a:pt x="53" y="26"/>
                    <a:pt x="56" y="31"/>
                    <a:pt x="59" y="35"/>
                  </a:cubicBezTo>
                  <a:cubicBezTo>
                    <a:pt x="60" y="34"/>
                    <a:pt x="61" y="33"/>
                    <a:pt x="61" y="32"/>
                  </a:cubicBezTo>
                  <a:cubicBezTo>
                    <a:pt x="61" y="30"/>
                    <a:pt x="60" y="26"/>
                    <a:pt x="60" y="25"/>
                  </a:cubicBezTo>
                  <a:cubicBezTo>
                    <a:pt x="59" y="23"/>
                    <a:pt x="59" y="19"/>
                    <a:pt x="58" y="16"/>
                  </a:cubicBezTo>
                  <a:cubicBezTo>
                    <a:pt x="58" y="14"/>
                    <a:pt x="52" y="4"/>
                    <a:pt x="57" y="2"/>
                  </a:cubicBezTo>
                  <a:cubicBezTo>
                    <a:pt x="61" y="1"/>
                    <a:pt x="64" y="9"/>
                    <a:pt x="65" y="14"/>
                  </a:cubicBezTo>
                  <a:cubicBezTo>
                    <a:pt x="66" y="18"/>
                    <a:pt x="68" y="20"/>
                    <a:pt x="68" y="24"/>
                  </a:cubicBezTo>
                  <a:cubicBezTo>
                    <a:pt x="69" y="26"/>
                    <a:pt x="70" y="30"/>
                    <a:pt x="72" y="33"/>
                  </a:cubicBezTo>
                  <a:cubicBezTo>
                    <a:pt x="73" y="35"/>
                    <a:pt x="75" y="38"/>
                    <a:pt x="76" y="39"/>
                  </a:cubicBezTo>
                  <a:cubicBezTo>
                    <a:pt x="80" y="43"/>
                    <a:pt x="84" y="46"/>
                    <a:pt x="89" y="51"/>
                  </a:cubicBezTo>
                  <a:cubicBezTo>
                    <a:pt x="89" y="51"/>
                    <a:pt x="90" y="51"/>
                    <a:pt x="91" y="52"/>
                  </a:cubicBezTo>
                  <a:cubicBezTo>
                    <a:pt x="93" y="53"/>
                    <a:pt x="107" y="51"/>
                    <a:pt x="108" y="50"/>
                  </a:cubicBezTo>
                  <a:cubicBezTo>
                    <a:pt x="108" y="50"/>
                    <a:pt x="108" y="58"/>
                    <a:pt x="106" y="66"/>
                  </a:cubicBezTo>
                  <a:cubicBezTo>
                    <a:pt x="104" y="71"/>
                    <a:pt x="100" y="79"/>
                    <a:pt x="100"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6" name="Freeform 211">
              <a:extLst>
                <a:ext uri="{FF2B5EF4-FFF2-40B4-BE49-F238E27FC236}">
                  <a16:creationId xmlns:a16="http://schemas.microsoft.com/office/drawing/2014/main" id="{CEA783DA-AFBA-4A70-8572-13F4D44CCB84}"/>
                </a:ext>
              </a:extLst>
            </p:cNvPr>
            <p:cNvSpPr>
              <a:spLocks/>
            </p:cNvSpPr>
            <p:nvPr/>
          </p:nvSpPr>
          <p:spPr bwMode="auto">
            <a:xfrm>
              <a:off x="5563" y="-547"/>
              <a:ext cx="442" cy="440"/>
            </a:xfrm>
            <a:custGeom>
              <a:avLst/>
              <a:gdLst>
                <a:gd name="T0" fmla="*/ 122 w 187"/>
                <a:gd name="T1" fmla="*/ 15 h 186"/>
                <a:gd name="T2" fmla="*/ 171 w 187"/>
                <a:gd name="T3" fmla="*/ 122 h 186"/>
                <a:gd name="T4" fmla="*/ 65 w 187"/>
                <a:gd name="T5" fmla="*/ 171 h 186"/>
                <a:gd name="T6" fmla="*/ 16 w 187"/>
                <a:gd name="T7" fmla="*/ 65 h 186"/>
                <a:gd name="T8" fmla="*/ 122 w 187"/>
                <a:gd name="T9" fmla="*/ 15 h 186"/>
              </a:gdLst>
              <a:ahLst/>
              <a:cxnLst>
                <a:cxn ang="0">
                  <a:pos x="T0" y="T1"/>
                </a:cxn>
                <a:cxn ang="0">
                  <a:pos x="T2" y="T3"/>
                </a:cxn>
                <a:cxn ang="0">
                  <a:pos x="T4" y="T5"/>
                </a:cxn>
                <a:cxn ang="0">
                  <a:pos x="T6" y="T7"/>
                </a:cxn>
                <a:cxn ang="0">
                  <a:pos x="T8" y="T9"/>
                </a:cxn>
              </a:cxnLst>
              <a:rect l="0" t="0" r="r" b="b"/>
              <a:pathLst>
                <a:path w="187" h="186">
                  <a:moveTo>
                    <a:pt x="122" y="15"/>
                  </a:moveTo>
                  <a:cubicBezTo>
                    <a:pt x="165" y="31"/>
                    <a:pt x="187" y="79"/>
                    <a:pt x="171" y="122"/>
                  </a:cubicBezTo>
                  <a:cubicBezTo>
                    <a:pt x="155" y="164"/>
                    <a:pt x="108" y="186"/>
                    <a:pt x="65" y="171"/>
                  </a:cubicBezTo>
                  <a:cubicBezTo>
                    <a:pt x="22" y="155"/>
                    <a:pt x="0" y="107"/>
                    <a:pt x="16" y="65"/>
                  </a:cubicBezTo>
                  <a:cubicBezTo>
                    <a:pt x="31" y="22"/>
                    <a:pt x="79" y="0"/>
                    <a:pt x="122" y="15"/>
                  </a:cubicBezTo>
                  <a:close/>
                </a:path>
              </a:pathLst>
            </a:custGeom>
            <a:solidFill>
              <a:srgbClr val="76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7" name="Freeform 212">
              <a:extLst>
                <a:ext uri="{FF2B5EF4-FFF2-40B4-BE49-F238E27FC236}">
                  <a16:creationId xmlns:a16="http://schemas.microsoft.com/office/drawing/2014/main" id="{B56D303B-7A10-409A-9EAE-5C35397B53D8}"/>
                </a:ext>
              </a:extLst>
            </p:cNvPr>
            <p:cNvSpPr>
              <a:spLocks/>
            </p:cNvSpPr>
            <p:nvPr/>
          </p:nvSpPr>
          <p:spPr bwMode="auto">
            <a:xfrm>
              <a:off x="5620" y="-502"/>
              <a:ext cx="319" cy="345"/>
            </a:xfrm>
            <a:custGeom>
              <a:avLst/>
              <a:gdLst>
                <a:gd name="T0" fmla="*/ 32 w 135"/>
                <a:gd name="T1" fmla="*/ 0 h 146"/>
                <a:gd name="T2" fmla="*/ 60 w 135"/>
                <a:gd name="T3" fmla="*/ 9 h 146"/>
                <a:gd name="T4" fmla="*/ 71 w 135"/>
                <a:gd name="T5" fmla="*/ 13 h 146"/>
                <a:gd name="T6" fmla="*/ 91 w 135"/>
                <a:gd name="T7" fmla="*/ 22 h 146"/>
                <a:gd name="T8" fmla="*/ 98 w 135"/>
                <a:gd name="T9" fmla="*/ 27 h 146"/>
                <a:gd name="T10" fmla="*/ 109 w 135"/>
                <a:gd name="T11" fmla="*/ 33 h 146"/>
                <a:gd name="T12" fmla="*/ 118 w 135"/>
                <a:gd name="T13" fmla="*/ 37 h 146"/>
                <a:gd name="T14" fmla="*/ 125 w 135"/>
                <a:gd name="T15" fmla="*/ 40 h 146"/>
                <a:gd name="T16" fmla="*/ 135 w 135"/>
                <a:gd name="T17" fmla="*/ 44 h 146"/>
                <a:gd name="T18" fmla="*/ 125 w 135"/>
                <a:gd name="T19" fmla="*/ 50 h 146"/>
                <a:gd name="T20" fmla="*/ 110 w 135"/>
                <a:gd name="T21" fmla="*/ 48 h 146"/>
                <a:gd name="T22" fmla="*/ 97 w 135"/>
                <a:gd name="T23" fmla="*/ 43 h 146"/>
                <a:gd name="T24" fmla="*/ 89 w 135"/>
                <a:gd name="T25" fmla="*/ 44 h 146"/>
                <a:gd name="T26" fmla="*/ 92 w 135"/>
                <a:gd name="T27" fmla="*/ 59 h 146"/>
                <a:gd name="T28" fmla="*/ 99 w 135"/>
                <a:gd name="T29" fmla="*/ 72 h 146"/>
                <a:gd name="T30" fmla="*/ 109 w 135"/>
                <a:gd name="T31" fmla="*/ 89 h 146"/>
                <a:gd name="T32" fmla="*/ 115 w 135"/>
                <a:gd name="T33" fmla="*/ 103 h 146"/>
                <a:gd name="T34" fmla="*/ 119 w 135"/>
                <a:gd name="T35" fmla="*/ 124 h 146"/>
                <a:gd name="T36" fmla="*/ 105 w 135"/>
                <a:gd name="T37" fmla="*/ 108 h 146"/>
                <a:gd name="T38" fmla="*/ 96 w 135"/>
                <a:gd name="T39" fmla="*/ 96 h 146"/>
                <a:gd name="T40" fmla="*/ 86 w 135"/>
                <a:gd name="T41" fmla="*/ 83 h 146"/>
                <a:gd name="T42" fmla="*/ 80 w 135"/>
                <a:gd name="T43" fmla="*/ 83 h 146"/>
                <a:gd name="T44" fmla="*/ 83 w 135"/>
                <a:gd name="T45" fmla="*/ 105 h 146"/>
                <a:gd name="T46" fmla="*/ 85 w 135"/>
                <a:gd name="T47" fmla="*/ 116 h 146"/>
                <a:gd name="T48" fmla="*/ 85 w 135"/>
                <a:gd name="T49" fmla="*/ 124 h 146"/>
                <a:gd name="T50" fmla="*/ 81 w 135"/>
                <a:gd name="T51" fmla="*/ 145 h 146"/>
                <a:gd name="T52" fmla="*/ 73 w 135"/>
                <a:gd name="T53" fmla="*/ 125 h 146"/>
                <a:gd name="T54" fmla="*/ 69 w 135"/>
                <a:gd name="T55" fmla="*/ 106 h 146"/>
                <a:gd name="T56" fmla="*/ 66 w 135"/>
                <a:gd name="T57" fmla="*/ 86 h 146"/>
                <a:gd name="T58" fmla="*/ 62 w 135"/>
                <a:gd name="T59" fmla="*/ 89 h 146"/>
                <a:gd name="T60" fmla="*/ 62 w 135"/>
                <a:gd name="T61" fmla="*/ 104 h 146"/>
                <a:gd name="T62" fmla="*/ 61 w 135"/>
                <a:gd name="T63" fmla="*/ 122 h 146"/>
                <a:gd name="T64" fmla="*/ 56 w 135"/>
                <a:gd name="T65" fmla="*/ 144 h 146"/>
                <a:gd name="T66" fmla="*/ 49 w 135"/>
                <a:gd name="T67" fmla="*/ 123 h 146"/>
                <a:gd name="T68" fmla="*/ 48 w 135"/>
                <a:gd name="T69" fmla="*/ 105 h 146"/>
                <a:gd name="T70" fmla="*/ 48 w 135"/>
                <a:gd name="T71" fmla="*/ 85 h 146"/>
                <a:gd name="T72" fmla="*/ 43 w 135"/>
                <a:gd name="T73" fmla="*/ 87 h 146"/>
                <a:gd name="T74" fmla="*/ 39 w 135"/>
                <a:gd name="T75" fmla="*/ 97 h 146"/>
                <a:gd name="T76" fmla="*/ 35 w 135"/>
                <a:gd name="T77" fmla="*/ 108 h 146"/>
                <a:gd name="T78" fmla="*/ 25 w 135"/>
                <a:gd name="T79" fmla="*/ 126 h 146"/>
                <a:gd name="T80" fmla="*/ 24 w 135"/>
                <a:gd name="T81" fmla="*/ 105 h 146"/>
                <a:gd name="T82" fmla="*/ 28 w 135"/>
                <a:gd name="T83" fmla="*/ 91 h 146"/>
                <a:gd name="T84" fmla="*/ 31 w 135"/>
                <a:gd name="T85" fmla="*/ 77 h 146"/>
                <a:gd name="T86" fmla="*/ 31 w 135"/>
                <a:gd name="T87" fmla="*/ 67 h 146"/>
                <a:gd name="T88" fmla="*/ 24 w 135"/>
                <a:gd name="T89" fmla="*/ 43 h 146"/>
                <a:gd name="T90" fmla="*/ 23 w 135"/>
                <a:gd name="T91" fmla="*/ 40 h 146"/>
                <a:gd name="T92" fmla="*/ 0 w 135"/>
                <a:gd name="T93" fmla="*/ 28 h 146"/>
                <a:gd name="T94" fmla="*/ 15 w 135"/>
                <a:gd name="T95" fmla="*/ 11 h 146"/>
                <a:gd name="T96" fmla="*/ 32 w 135"/>
                <a:gd name="T9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46">
                  <a:moveTo>
                    <a:pt x="32" y="0"/>
                  </a:moveTo>
                  <a:cubicBezTo>
                    <a:pt x="38" y="3"/>
                    <a:pt x="55" y="6"/>
                    <a:pt x="60" y="9"/>
                  </a:cubicBezTo>
                  <a:cubicBezTo>
                    <a:pt x="60" y="9"/>
                    <a:pt x="68" y="11"/>
                    <a:pt x="71" y="13"/>
                  </a:cubicBezTo>
                  <a:cubicBezTo>
                    <a:pt x="78" y="17"/>
                    <a:pt x="88" y="20"/>
                    <a:pt x="91" y="22"/>
                  </a:cubicBezTo>
                  <a:cubicBezTo>
                    <a:pt x="95" y="24"/>
                    <a:pt x="94" y="24"/>
                    <a:pt x="98" y="27"/>
                  </a:cubicBezTo>
                  <a:cubicBezTo>
                    <a:pt x="102" y="29"/>
                    <a:pt x="104" y="30"/>
                    <a:pt x="109" y="33"/>
                  </a:cubicBezTo>
                  <a:cubicBezTo>
                    <a:pt x="112" y="34"/>
                    <a:pt x="115" y="36"/>
                    <a:pt x="118" y="37"/>
                  </a:cubicBezTo>
                  <a:cubicBezTo>
                    <a:pt x="121" y="39"/>
                    <a:pt x="123" y="39"/>
                    <a:pt x="125" y="40"/>
                  </a:cubicBezTo>
                  <a:cubicBezTo>
                    <a:pt x="129" y="41"/>
                    <a:pt x="135" y="41"/>
                    <a:pt x="135" y="44"/>
                  </a:cubicBezTo>
                  <a:cubicBezTo>
                    <a:pt x="134" y="48"/>
                    <a:pt x="129" y="50"/>
                    <a:pt x="125" y="50"/>
                  </a:cubicBezTo>
                  <a:cubicBezTo>
                    <a:pt x="121" y="50"/>
                    <a:pt x="117" y="52"/>
                    <a:pt x="110" y="48"/>
                  </a:cubicBezTo>
                  <a:cubicBezTo>
                    <a:pt x="105" y="46"/>
                    <a:pt x="101" y="45"/>
                    <a:pt x="97" y="43"/>
                  </a:cubicBezTo>
                  <a:cubicBezTo>
                    <a:pt x="97" y="43"/>
                    <a:pt x="91" y="40"/>
                    <a:pt x="89" y="44"/>
                  </a:cubicBezTo>
                  <a:cubicBezTo>
                    <a:pt x="88" y="46"/>
                    <a:pt x="90" y="54"/>
                    <a:pt x="92" y="59"/>
                  </a:cubicBezTo>
                  <a:cubicBezTo>
                    <a:pt x="94" y="64"/>
                    <a:pt x="97" y="68"/>
                    <a:pt x="99" y="72"/>
                  </a:cubicBezTo>
                  <a:cubicBezTo>
                    <a:pt x="102" y="77"/>
                    <a:pt x="105" y="82"/>
                    <a:pt x="109" y="89"/>
                  </a:cubicBezTo>
                  <a:cubicBezTo>
                    <a:pt x="112" y="94"/>
                    <a:pt x="113" y="100"/>
                    <a:pt x="115" y="103"/>
                  </a:cubicBezTo>
                  <a:cubicBezTo>
                    <a:pt x="120" y="112"/>
                    <a:pt x="125" y="120"/>
                    <a:pt x="119" y="124"/>
                  </a:cubicBezTo>
                  <a:cubicBezTo>
                    <a:pt x="118" y="124"/>
                    <a:pt x="114" y="128"/>
                    <a:pt x="105" y="108"/>
                  </a:cubicBezTo>
                  <a:cubicBezTo>
                    <a:pt x="102" y="105"/>
                    <a:pt x="100" y="101"/>
                    <a:pt x="96" y="96"/>
                  </a:cubicBezTo>
                  <a:cubicBezTo>
                    <a:pt x="92" y="92"/>
                    <a:pt x="91" y="86"/>
                    <a:pt x="86" y="83"/>
                  </a:cubicBezTo>
                  <a:cubicBezTo>
                    <a:pt x="85" y="81"/>
                    <a:pt x="81" y="81"/>
                    <a:pt x="80" y="83"/>
                  </a:cubicBezTo>
                  <a:cubicBezTo>
                    <a:pt x="79" y="84"/>
                    <a:pt x="83" y="98"/>
                    <a:pt x="83" y="105"/>
                  </a:cubicBezTo>
                  <a:cubicBezTo>
                    <a:pt x="84" y="111"/>
                    <a:pt x="84" y="110"/>
                    <a:pt x="85" y="116"/>
                  </a:cubicBezTo>
                  <a:cubicBezTo>
                    <a:pt x="85" y="117"/>
                    <a:pt x="85" y="121"/>
                    <a:pt x="85" y="124"/>
                  </a:cubicBezTo>
                  <a:cubicBezTo>
                    <a:pt x="85" y="132"/>
                    <a:pt x="89" y="143"/>
                    <a:pt x="81" y="145"/>
                  </a:cubicBezTo>
                  <a:cubicBezTo>
                    <a:pt x="72" y="146"/>
                    <a:pt x="74" y="132"/>
                    <a:pt x="73" y="125"/>
                  </a:cubicBezTo>
                  <a:cubicBezTo>
                    <a:pt x="72" y="118"/>
                    <a:pt x="70" y="112"/>
                    <a:pt x="69" y="106"/>
                  </a:cubicBezTo>
                  <a:cubicBezTo>
                    <a:pt x="69" y="102"/>
                    <a:pt x="67" y="98"/>
                    <a:pt x="66" y="86"/>
                  </a:cubicBezTo>
                  <a:cubicBezTo>
                    <a:pt x="65" y="87"/>
                    <a:pt x="65" y="85"/>
                    <a:pt x="62" y="89"/>
                  </a:cubicBezTo>
                  <a:cubicBezTo>
                    <a:pt x="62" y="89"/>
                    <a:pt x="62" y="96"/>
                    <a:pt x="62" y="104"/>
                  </a:cubicBezTo>
                  <a:cubicBezTo>
                    <a:pt x="61" y="109"/>
                    <a:pt x="61" y="116"/>
                    <a:pt x="61" y="122"/>
                  </a:cubicBezTo>
                  <a:cubicBezTo>
                    <a:pt x="60" y="133"/>
                    <a:pt x="64" y="143"/>
                    <a:pt x="56" y="144"/>
                  </a:cubicBezTo>
                  <a:cubicBezTo>
                    <a:pt x="48" y="145"/>
                    <a:pt x="50" y="130"/>
                    <a:pt x="49" y="123"/>
                  </a:cubicBezTo>
                  <a:cubicBezTo>
                    <a:pt x="48" y="112"/>
                    <a:pt x="48" y="111"/>
                    <a:pt x="48" y="105"/>
                  </a:cubicBezTo>
                  <a:cubicBezTo>
                    <a:pt x="48" y="100"/>
                    <a:pt x="49" y="92"/>
                    <a:pt x="48" y="85"/>
                  </a:cubicBezTo>
                  <a:cubicBezTo>
                    <a:pt x="46" y="85"/>
                    <a:pt x="44" y="86"/>
                    <a:pt x="43" y="87"/>
                  </a:cubicBezTo>
                  <a:cubicBezTo>
                    <a:pt x="42" y="89"/>
                    <a:pt x="40" y="95"/>
                    <a:pt x="39" y="97"/>
                  </a:cubicBezTo>
                  <a:cubicBezTo>
                    <a:pt x="38" y="100"/>
                    <a:pt x="36" y="104"/>
                    <a:pt x="35" y="108"/>
                  </a:cubicBezTo>
                  <a:cubicBezTo>
                    <a:pt x="33" y="111"/>
                    <a:pt x="32" y="128"/>
                    <a:pt x="25" y="126"/>
                  </a:cubicBezTo>
                  <a:cubicBezTo>
                    <a:pt x="19" y="124"/>
                    <a:pt x="22" y="112"/>
                    <a:pt x="24" y="105"/>
                  </a:cubicBezTo>
                  <a:cubicBezTo>
                    <a:pt x="26" y="100"/>
                    <a:pt x="26" y="96"/>
                    <a:pt x="28" y="91"/>
                  </a:cubicBezTo>
                  <a:cubicBezTo>
                    <a:pt x="29" y="87"/>
                    <a:pt x="30" y="83"/>
                    <a:pt x="31" y="77"/>
                  </a:cubicBezTo>
                  <a:cubicBezTo>
                    <a:pt x="31" y="74"/>
                    <a:pt x="31" y="70"/>
                    <a:pt x="31" y="67"/>
                  </a:cubicBezTo>
                  <a:cubicBezTo>
                    <a:pt x="29" y="60"/>
                    <a:pt x="26" y="52"/>
                    <a:pt x="24" y="43"/>
                  </a:cubicBezTo>
                  <a:cubicBezTo>
                    <a:pt x="24" y="42"/>
                    <a:pt x="24" y="41"/>
                    <a:pt x="23" y="40"/>
                  </a:cubicBezTo>
                  <a:cubicBezTo>
                    <a:pt x="21" y="37"/>
                    <a:pt x="2" y="29"/>
                    <a:pt x="0" y="28"/>
                  </a:cubicBezTo>
                  <a:cubicBezTo>
                    <a:pt x="0" y="28"/>
                    <a:pt x="6" y="19"/>
                    <a:pt x="15" y="11"/>
                  </a:cubicBezTo>
                  <a:cubicBezTo>
                    <a:pt x="21" y="6"/>
                    <a:pt x="32"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8" name="Freeform 213">
              <a:extLst>
                <a:ext uri="{FF2B5EF4-FFF2-40B4-BE49-F238E27FC236}">
                  <a16:creationId xmlns:a16="http://schemas.microsoft.com/office/drawing/2014/main" id="{4B0348E2-87E2-4093-BB5F-C9DD5279F393}"/>
                </a:ext>
              </a:extLst>
            </p:cNvPr>
            <p:cNvSpPr>
              <a:spLocks/>
            </p:cNvSpPr>
            <p:nvPr/>
          </p:nvSpPr>
          <p:spPr bwMode="auto">
            <a:xfrm>
              <a:off x="3294" y="-86"/>
              <a:ext cx="189" cy="187"/>
            </a:xfrm>
            <a:custGeom>
              <a:avLst/>
              <a:gdLst>
                <a:gd name="T0" fmla="*/ 6 w 80"/>
                <a:gd name="T1" fmla="*/ 30 h 79"/>
                <a:gd name="T2" fmla="*/ 50 w 80"/>
                <a:gd name="T3" fmla="*/ 5 h 79"/>
                <a:gd name="T4" fmla="*/ 75 w 80"/>
                <a:gd name="T5" fmla="*/ 49 h 79"/>
                <a:gd name="T6" fmla="*/ 30 w 80"/>
                <a:gd name="T7" fmla="*/ 74 h 79"/>
                <a:gd name="T8" fmla="*/ 6 w 80"/>
                <a:gd name="T9" fmla="*/ 30 h 79"/>
              </a:gdLst>
              <a:ahLst/>
              <a:cxnLst>
                <a:cxn ang="0">
                  <a:pos x="T0" y="T1"/>
                </a:cxn>
                <a:cxn ang="0">
                  <a:pos x="T2" y="T3"/>
                </a:cxn>
                <a:cxn ang="0">
                  <a:pos x="T4" y="T5"/>
                </a:cxn>
                <a:cxn ang="0">
                  <a:pos x="T6" y="T7"/>
                </a:cxn>
                <a:cxn ang="0">
                  <a:pos x="T8" y="T9"/>
                </a:cxn>
              </a:cxnLst>
              <a:rect l="0" t="0" r="r" b="b"/>
              <a:pathLst>
                <a:path w="80" h="79">
                  <a:moveTo>
                    <a:pt x="6" y="30"/>
                  </a:moveTo>
                  <a:cubicBezTo>
                    <a:pt x="11" y="11"/>
                    <a:pt x="31" y="0"/>
                    <a:pt x="50" y="5"/>
                  </a:cubicBezTo>
                  <a:cubicBezTo>
                    <a:pt x="69" y="10"/>
                    <a:pt x="80" y="30"/>
                    <a:pt x="75" y="49"/>
                  </a:cubicBezTo>
                  <a:cubicBezTo>
                    <a:pt x="69" y="68"/>
                    <a:pt x="50" y="79"/>
                    <a:pt x="30" y="74"/>
                  </a:cubicBezTo>
                  <a:cubicBezTo>
                    <a:pt x="11" y="68"/>
                    <a:pt x="0" y="49"/>
                    <a:pt x="6" y="30"/>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9" name="Freeform 214">
              <a:extLst>
                <a:ext uri="{FF2B5EF4-FFF2-40B4-BE49-F238E27FC236}">
                  <a16:creationId xmlns:a16="http://schemas.microsoft.com/office/drawing/2014/main" id="{5D914E2A-E826-43A4-84D8-F3BE39C6783A}"/>
                </a:ext>
              </a:extLst>
            </p:cNvPr>
            <p:cNvSpPr>
              <a:spLocks/>
            </p:cNvSpPr>
            <p:nvPr/>
          </p:nvSpPr>
          <p:spPr bwMode="auto">
            <a:xfrm>
              <a:off x="3315" y="-57"/>
              <a:ext cx="147" cy="139"/>
            </a:xfrm>
            <a:custGeom>
              <a:avLst/>
              <a:gdLst>
                <a:gd name="T0" fmla="*/ 0 w 62"/>
                <a:gd name="T1" fmla="*/ 46 h 59"/>
                <a:gd name="T2" fmla="*/ 3 w 62"/>
                <a:gd name="T3" fmla="*/ 34 h 59"/>
                <a:gd name="T4" fmla="*/ 5 w 62"/>
                <a:gd name="T5" fmla="*/ 29 h 59"/>
                <a:gd name="T6" fmla="*/ 8 w 62"/>
                <a:gd name="T7" fmla="*/ 20 h 59"/>
                <a:gd name="T8" fmla="*/ 10 w 62"/>
                <a:gd name="T9" fmla="*/ 16 h 59"/>
                <a:gd name="T10" fmla="*/ 12 w 62"/>
                <a:gd name="T11" fmla="*/ 12 h 59"/>
                <a:gd name="T12" fmla="*/ 14 w 62"/>
                <a:gd name="T13" fmla="*/ 7 h 59"/>
                <a:gd name="T14" fmla="*/ 14 w 62"/>
                <a:gd name="T15" fmla="*/ 4 h 59"/>
                <a:gd name="T16" fmla="*/ 16 w 62"/>
                <a:gd name="T17" fmla="*/ 0 h 59"/>
                <a:gd name="T18" fmla="*/ 19 w 62"/>
                <a:gd name="T19" fmla="*/ 4 h 59"/>
                <a:gd name="T20" fmla="*/ 18 w 62"/>
                <a:gd name="T21" fmla="*/ 11 h 59"/>
                <a:gd name="T22" fmla="*/ 17 w 62"/>
                <a:gd name="T23" fmla="*/ 16 h 59"/>
                <a:gd name="T24" fmla="*/ 18 w 62"/>
                <a:gd name="T25" fmla="*/ 20 h 59"/>
                <a:gd name="T26" fmla="*/ 24 w 62"/>
                <a:gd name="T27" fmla="*/ 18 h 59"/>
                <a:gd name="T28" fmla="*/ 29 w 62"/>
                <a:gd name="T29" fmla="*/ 15 h 59"/>
                <a:gd name="T30" fmla="*/ 36 w 62"/>
                <a:gd name="T31" fmla="*/ 10 h 59"/>
                <a:gd name="T32" fmla="*/ 42 w 62"/>
                <a:gd name="T33" fmla="*/ 7 h 59"/>
                <a:gd name="T34" fmla="*/ 51 w 62"/>
                <a:gd name="T35" fmla="*/ 4 h 59"/>
                <a:gd name="T36" fmla="*/ 45 w 62"/>
                <a:gd name="T37" fmla="*/ 11 h 59"/>
                <a:gd name="T38" fmla="*/ 40 w 62"/>
                <a:gd name="T39" fmla="*/ 15 h 59"/>
                <a:gd name="T40" fmla="*/ 34 w 62"/>
                <a:gd name="T41" fmla="*/ 20 h 59"/>
                <a:gd name="T42" fmla="*/ 35 w 62"/>
                <a:gd name="T43" fmla="*/ 22 h 59"/>
                <a:gd name="T44" fmla="*/ 44 w 62"/>
                <a:gd name="T45" fmla="*/ 20 h 59"/>
                <a:gd name="T46" fmla="*/ 49 w 62"/>
                <a:gd name="T47" fmla="*/ 19 h 59"/>
                <a:gd name="T48" fmla="*/ 52 w 62"/>
                <a:gd name="T49" fmla="*/ 19 h 59"/>
                <a:gd name="T50" fmla="*/ 61 w 62"/>
                <a:gd name="T51" fmla="*/ 20 h 59"/>
                <a:gd name="T52" fmla="*/ 53 w 62"/>
                <a:gd name="T53" fmla="*/ 24 h 59"/>
                <a:gd name="T54" fmla="*/ 45 w 62"/>
                <a:gd name="T55" fmla="*/ 26 h 59"/>
                <a:gd name="T56" fmla="*/ 37 w 62"/>
                <a:gd name="T57" fmla="*/ 28 h 59"/>
                <a:gd name="T58" fmla="*/ 38 w 62"/>
                <a:gd name="T59" fmla="*/ 30 h 59"/>
                <a:gd name="T60" fmla="*/ 44 w 62"/>
                <a:gd name="T61" fmla="*/ 29 h 59"/>
                <a:gd name="T62" fmla="*/ 52 w 62"/>
                <a:gd name="T63" fmla="*/ 29 h 59"/>
                <a:gd name="T64" fmla="*/ 62 w 62"/>
                <a:gd name="T65" fmla="*/ 31 h 59"/>
                <a:gd name="T66" fmla="*/ 53 w 62"/>
                <a:gd name="T67" fmla="*/ 34 h 59"/>
                <a:gd name="T68" fmla="*/ 45 w 62"/>
                <a:gd name="T69" fmla="*/ 35 h 59"/>
                <a:gd name="T70" fmla="*/ 37 w 62"/>
                <a:gd name="T71" fmla="*/ 36 h 59"/>
                <a:gd name="T72" fmla="*/ 38 w 62"/>
                <a:gd name="T73" fmla="*/ 38 h 59"/>
                <a:gd name="T74" fmla="*/ 42 w 62"/>
                <a:gd name="T75" fmla="*/ 40 h 59"/>
                <a:gd name="T76" fmla="*/ 47 w 62"/>
                <a:gd name="T77" fmla="*/ 41 h 59"/>
                <a:gd name="T78" fmla="*/ 55 w 62"/>
                <a:gd name="T79" fmla="*/ 45 h 59"/>
                <a:gd name="T80" fmla="*/ 46 w 62"/>
                <a:gd name="T81" fmla="*/ 46 h 59"/>
                <a:gd name="T82" fmla="*/ 40 w 62"/>
                <a:gd name="T83" fmla="*/ 45 h 59"/>
                <a:gd name="T84" fmla="*/ 34 w 62"/>
                <a:gd name="T85" fmla="*/ 44 h 59"/>
                <a:gd name="T86" fmla="*/ 29 w 62"/>
                <a:gd name="T87" fmla="*/ 44 h 59"/>
                <a:gd name="T88" fmla="*/ 19 w 62"/>
                <a:gd name="T89" fmla="*/ 48 h 59"/>
                <a:gd name="T90" fmla="*/ 18 w 62"/>
                <a:gd name="T91" fmla="*/ 49 h 59"/>
                <a:gd name="T92" fmla="*/ 14 w 62"/>
                <a:gd name="T93" fmla="*/ 59 h 59"/>
                <a:gd name="T94" fmla="*/ 6 w 62"/>
                <a:gd name="T95" fmla="*/ 53 h 59"/>
                <a:gd name="T96" fmla="*/ 0 w 62"/>
                <a:gd name="T97"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59">
                  <a:moveTo>
                    <a:pt x="0" y="46"/>
                  </a:moveTo>
                  <a:cubicBezTo>
                    <a:pt x="1" y="43"/>
                    <a:pt x="2" y="36"/>
                    <a:pt x="3" y="34"/>
                  </a:cubicBezTo>
                  <a:cubicBezTo>
                    <a:pt x="3" y="34"/>
                    <a:pt x="4" y="30"/>
                    <a:pt x="5" y="29"/>
                  </a:cubicBezTo>
                  <a:cubicBezTo>
                    <a:pt x="6" y="26"/>
                    <a:pt x="7" y="21"/>
                    <a:pt x="8" y="20"/>
                  </a:cubicBezTo>
                  <a:cubicBezTo>
                    <a:pt x="9" y="18"/>
                    <a:pt x="9" y="18"/>
                    <a:pt x="10" y="16"/>
                  </a:cubicBezTo>
                  <a:cubicBezTo>
                    <a:pt x="10" y="15"/>
                    <a:pt x="11" y="14"/>
                    <a:pt x="12" y="12"/>
                  </a:cubicBezTo>
                  <a:cubicBezTo>
                    <a:pt x="12" y="10"/>
                    <a:pt x="13" y="9"/>
                    <a:pt x="14" y="7"/>
                  </a:cubicBezTo>
                  <a:cubicBezTo>
                    <a:pt x="14" y="6"/>
                    <a:pt x="14" y="5"/>
                    <a:pt x="14" y="4"/>
                  </a:cubicBezTo>
                  <a:cubicBezTo>
                    <a:pt x="15" y="3"/>
                    <a:pt x="15" y="0"/>
                    <a:pt x="16" y="0"/>
                  </a:cubicBezTo>
                  <a:cubicBezTo>
                    <a:pt x="18" y="0"/>
                    <a:pt x="19" y="2"/>
                    <a:pt x="19" y="4"/>
                  </a:cubicBezTo>
                  <a:cubicBezTo>
                    <a:pt x="19" y="6"/>
                    <a:pt x="20" y="7"/>
                    <a:pt x="18" y="11"/>
                  </a:cubicBezTo>
                  <a:cubicBezTo>
                    <a:pt x="18" y="13"/>
                    <a:pt x="17" y="15"/>
                    <a:pt x="17" y="16"/>
                  </a:cubicBezTo>
                  <a:cubicBezTo>
                    <a:pt x="17" y="16"/>
                    <a:pt x="16" y="19"/>
                    <a:pt x="18" y="20"/>
                  </a:cubicBezTo>
                  <a:cubicBezTo>
                    <a:pt x="19" y="20"/>
                    <a:pt x="22" y="19"/>
                    <a:pt x="24" y="18"/>
                  </a:cubicBezTo>
                  <a:cubicBezTo>
                    <a:pt x="26" y="17"/>
                    <a:pt x="27" y="16"/>
                    <a:pt x="29" y="15"/>
                  </a:cubicBezTo>
                  <a:cubicBezTo>
                    <a:pt x="31" y="13"/>
                    <a:pt x="33" y="11"/>
                    <a:pt x="36" y="10"/>
                  </a:cubicBezTo>
                  <a:cubicBezTo>
                    <a:pt x="38" y="8"/>
                    <a:pt x="41" y="7"/>
                    <a:pt x="42" y="7"/>
                  </a:cubicBezTo>
                  <a:cubicBezTo>
                    <a:pt x="46" y="4"/>
                    <a:pt x="49" y="2"/>
                    <a:pt x="51" y="4"/>
                  </a:cubicBezTo>
                  <a:cubicBezTo>
                    <a:pt x="51" y="5"/>
                    <a:pt x="53" y="6"/>
                    <a:pt x="45" y="11"/>
                  </a:cubicBezTo>
                  <a:cubicBezTo>
                    <a:pt x="44" y="12"/>
                    <a:pt x="42" y="13"/>
                    <a:pt x="40" y="15"/>
                  </a:cubicBezTo>
                  <a:cubicBezTo>
                    <a:pt x="38" y="17"/>
                    <a:pt x="36" y="18"/>
                    <a:pt x="34" y="20"/>
                  </a:cubicBezTo>
                  <a:cubicBezTo>
                    <a:pt x="34" y="21"/>
                    <a:pt x="34" y="22"/>
                    <a:pt x="35" y="22"/>
                  </a:cubicBezTo>
                  <a:cubicBezTo>
                    <a:pt x="35" y="23"/>
                    <a:pt x="41" y="20"/>
                    <a:pt x="44" y="20"/>
                  </a:cubicBezTo>
                  <a:cubicBezTo>
                    <a:pt x="46" y="20"/>
                    <a:pt x="46" y="20"/>
                    <a:pt x="49" y="19"/>
                  </a:cubicBezTo>
                  <a:cubicBezTo>
                    <a:pt x="49" y="19"/>
                    <a:pt x="51" y="19"/>
                    <a:pt x="52" y="19"/>
                  </a:cubicBezTo>
                  <a:cubicBezTo>
                    <a:pt x="56" y="18"/>
                    <a:pt x="60" y="16"/>
                    <a:pt x="61" y="20"/>
                  </a:cubicBezTo>
                  <a:cubicBezTo>
                    <a:pt x="62" y="24"/>
                    <a:pt x="56" y="23"/>
                    <a:pt x="53" y="24"/>
                  </a:cubicBezTo>
                  <a:cubicBezTo>
                    <a:pt x="50" y="25"/>
                    <a:pt x="47" y="26"/>
                    <a:pt x="45" y="26"/>
                  </a:cubicBezTo>
                  <a:cubicBezTo>
                    <a:pt x="43" y="27"/>
                    <a:pt x="41" y="27"/>
                    <a:pt x="37" y="28"/>
                  </a:cubicBezTo>
                  <a:cubicBezTo>
                    <a:pt x="37" y="29"/>
                    <a:pt x="36" y="29"/>
                    <a:pt x="38" y="30"/>
                  </a:cubicBezTo>
                  <a:cubicBezTo>
                    <a:pt x="38" y="30"/>
                    <a:pt x="41" y="30"/>
                    <a:pt x="44" y="29"/>
                  </a:cubicBezTo>
                  <a:cubicBezTo>
                    <a:pt x="47" y="30"/>
                    <a:pt x="50" y="29"/>
                    <a:pt x="52" y="29"/>
                  </a:cubicBezTo>
                  <a:cubicBezTo>
                    <a:pt x="57" y="29"/>
                    <a:pt x="61" y="27"/>
                    <a:pt x="62" y="31"/>
                  </a:cubicBezTo>
                  <a:cubicBezTo>
                    <a:pt x="62" y="34"/>
                    <a:pt x="56" y="34"/>
                    <a:pt x="53" y="34"/>
                  </a:cubicBezTo>
                  <a:cubicBezTo>
                    <a:pt x="48" y="35"/>
                    <a:pt x="48" y="35"/>
                    <a:pt x="45" y="35"/>
                  </a:cubicBezTo>
                  <a:cubicBezTo>
                    <a:pt x="43" y="36"/>
                    <a:pt x="40" y="35"/>
                    <a:pt x="37" y="36"/>
                  </a:cubicBezTo>
                  <a:cubicBezTo>
                    <a:pt x="37" y="37"/>
                    <a:pt x="37" y="38"/>
                    <a:pt x="38" y="38"/>
                  </a:cubicBezTo>
                  <a:cubicBezTo>
                    <a:pt x="39" y="39"/>
                    <a:pt x="41" y="39"/>
                    <a:pt x="42" y="40"/>
                  </a:cubicBezTo>
                  <a:cubicBezTo>
                    <a:pt x="43" y="40"/>
                    <a:pt x="45" y="41"/>
                    <a:pt x="47" y="41"/>
                  </a:cubicBezTo>
                  <a:cubicBezTo>
                    <a:pt x="48" y="42"/>
                    <a:pt x="56" y="41"/>
                    <a:pt x="55" y="45"/>
                  </a:cubicBezTo>
                  <a:cubicBezTo>
                    <a:pt x="55" y="47"/>
                    <a:pt x="49" y="46"/>
                    <a:pt x="46" y="46"/>
                  </a:cubicBezTo>
                  <a:cubicBezTo>
                    <a:pt x="44" y="45"/>
                    <a:pt x="42" y="45"/>
                    <a:pt x="40" y="45"/>
                  </a:cubicBezTo>
                  <a:cubicBezTo>
                    <a:pt x="38" y="44"/>
                    <a:pt x="36" y="44"/>
                    <a:pt x="34" y="44"/>
                  </a:cubicBezTo>
                  <a:cubicBezTo>
                    <a:pt x="32" y="44"/>
                    <a:pt x="30" y="44"/>
                    <a:pt x="29" y="44"/>
                  </a:cubicBezTo>
                  <a:cubicBezTo>
                    <a:pt x="26" y="45"/>
                    <a:pt x="23" y="47"/>
                    <a:pt x="19" y="48"/>
                  </a:cubicBezTo>
                  <a:cubicBezTo>
                    <a:pt x="19" y="48"/>
                    <a:pt x="19" y="48"/>
                    <a:pt x="18" y="49"/>
                  </a:cubicBezTo>
                  <a:cubicBezTo>
                    <a:pt x="17" y="49"/>
                    <a:pt x="14" y="58"/>
                    <a:pt x="14" y="59"/>
                  </a:cubicBezTo>
                  <a:cubicBezTo>
                    <a:pt x="14" y="59"/>
                    <a:pt x="9" y="56"/>
                    <a:pt x="6" y="53"/>
                  </a:cubicBezTo>
                  <a:cubicBezTo>
                    <a:pt x="3" y="50"/>
                    <a:pt x="0" y="46"/>
                    <a:pt x="0"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0" name="Freeform 215">
              <a:extLst>
                <a:ext uri="{FF2B5EF4-FFF2-40B4-BE49-F238E27FC236}">
                  <a16:creationId xmlns:a16="http://schemas.microsoft.com/office/drawing/2014/main" id="{30697CB1-1BE7-40CC-9EB0-AAB7054D0193}"/>
                </a:ext>
              </a:extLst>
            </p:cNvPr>
            <p:cNvSpPr>
              <a:spLocks/>
            </p:cNvSpPr>
            <p:nvPr/>
          </p:nvSpPr>
          <p:spPr bwMode="auto">
            <a:xfrm>
              <a:off x="3029" y="-2577"/>
              <a:ext cx="180" cy="182"/>
            </a:xfrm>
            <a:custGeom>
              <a:avLst/>
              <a:gdLst>
                <a:gd name="T0" fmla="*/ 45 w 76"/>
                <a:gd name="T1" fmla="*/ 72 h 77"/>
                <a:gd name="T2" fmla="*/ 4 w 76"/>
                <a:gd name="T3" fmla="*/ 46 h 77"/>
                <a:gd name="T4" fmla="*/ 30 w 76"/>
                <a:gd name="T5" fmla="*/ 4 h 77"/>
                <a:gd name="T6" fmla="*/ 72 w 76"/>
                <a:gd name="T7" fmla="*/ 31 h 77"/>
                <a:gd name="T8" fmla="*/ 45 w 76"/>
                <a:gd name="T9" fmla="*/ 72 h 77"/>
              </a:gdLst>
              <a:ahLst/>
              <a:cxnLst>
                <a:cxn ang="0">
                  <a:pos x="T0" y="T1"/>
                </a:cxn>
                <a:cxn ang="0">
                  <a:pos x="T2" y="T3"/>
                </a:cxn>
                <a:cxn ang="0">
                  <a:pos x="T4" y="T5"/>
                </a:cxn>
                <a:cxn ang="0">
                  <a:pos x="T6" y="T7"/>
                </a:cxn>
                <a:cxn ang="0">
                  <a:pos x="T8" y="T9"/>
                </a:cxn>
              </a:cxnLst>
              <a:rect l="0" t="0" r="r" b="b"/>
              <a:pathLst>
                <a:path w="76" h="77">
                  <a:moveTo>
                    <a:pt x="45" y="72"/>
                  </a:moveTo>
                  <a:cubicBezTo>
                    <a:pt x="26" y="77"/>
                    <a:pt x="8" y="65"/>
                    <a:pt x="4" y="46"/>
                  </a:cubicBezTo>
                  <a:cubicBezTo>
                    <a:pt x="0" y="27"/>
                    <a:pt x="12" y="8"/>
                    <a:pt x="30" y="4"/>
                  </a:cubicBezTo>
                  <a:cubicBezTo>
                    <a:pt x="49" y="0"/>
                    <a:pt x="68" y="12"/>
                    <a:pt x="72" y="31"/>
                  </a:cubicBezTo>
                  <a:cubicBezTo>
                    <a:pt x="76" y="50"/>
                    <a:pt x="64" y="68"/>
                    <a:pt x="45" y="72"/>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1" name="Freeform 216">
              <a:extLst>
                <a:ext uri="{FF2B5EF4-FFF2-40B4-BE49-F238E27FC236}">
                  <a16:creationId xmlns:a16="http://schemas.microsoft.com/office/drawing/2014/main" id="{D3E618CB-AC14-424E-BCB9-A39E95908ED4}"/>
                </a:ext>
              </a:extLst>
            </p:cNvPr>
            <p:cNvSpPr>
              <a:spLocks/>
            </p:cNvSpPr>
            <p:nvPr/>
          </p:nvSpPr>
          <p:spPr bwMode="auto">
            <a:xfrm>
              <a:off x="3048" y="-2558"/>
              <a:ext cx="154" cy="134"/>
            </a:xfrm>
            <a:custGeom>
              <a:avLst/>
              <a:gdLst>
                <a:gd name="T0" fmla="*/ 60 w 65"/>
                <a:gd name="T1" fmla="*/ 48 h 57"/>
                <a:gd name="T2" fmla="*/ 48 w 65"/>
                <a:gd name="T3" fmla="*/ 51 h 57"/>
                <a:gd name="T4" fmla="*/ 43 w 65"/>
                <a:gd name="T5" fmla="*/ 53 h 57"/>
                <a:gd name="T6" fmla="*/ 34 w 65"/>
                <a:gd name="T7" fmla="*/ 54 h 57"/>
                <a:gd name="T8" fmla="*/ 30 w 65"/>
                <a:gd name="T9" fmla="*/ 54 h 57"/>
                <a:gd name="T10" fmla="*/ 25 w 65"/>
                <a:gd name="T11" fmla="*/ 54 h 57"/>
                <a:gd name="T12" fmla="*/ 21 w 65"/>
                <a:gd name="T13" fmla="*/ 54 h 57"/>
                <a:gd name="T14" fmla="*/ 18 w 65"/>
                <a:gd name="T15" fmla="*/ 55 h 57"/>
                <a:gd name="T16" fmla="*/ 13 w 65"/>
                <a:gd name="T17" fmla="*/ 56 h 57"/>
                <a:gd name="T18" fmla="*/ 15 w 65"/>
                <a:gd name="T19" fmla="*/ 52 h 57"/>
                <a:gd name="T20" fmla="*/ 21 w 65"/>
                <a:gd name="T21" fmla="*/ 49 h 57"/>
                <a:gd name="T22" fmla="*/ 27 w 65"/>
                <a:gd name="T23" fmla="*/ 48 h 57"/>
                <a:gd name="T24" fmla="*/ 30 w 65"/>
                <a:gd name="T25" fmla="*/ 45 h 57"/>
                <a:gd name="T26" fmla="*/ 25 w 65"/>
                <a:gd name="T27" fmla="*/ 41 h 57"/>
                <a:gd name="T28" fmla="*/ 20 w 65"/>
                <a:gd name="T29" fmla="*/ 38 h 57"/>
                <a:gd name="T30" fmla="*/ 12 w 65"/>
                <a:gd name="T31" fmla="*/ 34 h 57"/>
                <a:gd name="T32" fmla="*/ 7 w 65"/>
                <a:gd name="T33" fmla="*/ 30 h 57"/>
                <a:gd name="T34" fmla="*/ 1 w 65"/>
                <a:gd name="T35" fmla="*/ 24 h 57"/>
                <a:gd name="T36" fmla="*/ 9 w 65"/>
                <a:gd name="T37" fmla="*/ 26 h 57"/>
                <a:gd name="T38" fmla="*/ 15 w 65"/>
                <a:gd name="T39" fmla="*/ 29 h 57"/>
                <a:gd name="T40" fmla="*/ 22 w 65"/>
                <a:gd name="T41" fmla="*/ 31 h 57"/>
                <a:gd name="T42" fmla="*/ 24 w 65"/>
                <a:gd name="T43" fmla="*/ 30 h 57"/>
                <a:gd name="T44" fmla="*/ 18 w 65"/>
                <a:gd name="T45" fmla="*/ 22 h 57"/>
                <a:gd name="T46" fmla="*/ 15 w 65"/>
                <a:gd name="T47" fmla="*/ 19 h 57"/>
                <a:gd name="T48" fmla="*/ 13 w 65"/>
                <a:gd name="T49" fmla="*/ 16 h 57"/>
                <a:gd name="T50" fmla="*/ 10 w 65"/>
                <a:gd name="T51" fmla="*/ 8 h 57"/>
                <a:gd name="T52" fmla="*/ 17 w 65"/>
                <a:gd name="T53" fmla="*/ 13 h 57"/>
                <a:gd name="T54" fmla="*/ 23 w 65"/>
                <a:gd name="T55" fmla="*/ 19 h 57"/>
                <a:gd name="T56" fmla="*/ 28 w 65"/>
                <a:gd name="T57" fmla="*/ 25 h 57"/>
                <a:gd name="T58" fmla="*/ 29 w 65"/>
                <a:gd name="T59" fmla="*/ 23 h 57"/>
                <a:gd name="T60" fmla="*/ 26 w 65"/>
                <a:gd name="T61" fmla="*/ 18 h 57"/>
                <a:gd name="T62" fmla="*/ 22 w 65"/>
                <a:gd name="T63" fmla="*/ 11 h 57"/>
                <a:gd name="T64" fmla="*/ 19 w 65"/>
                <a:gd name="T65" fmla="*/ 3 h 57"/>
                <a:gd name="T66" fmla="*/ 26 w 65"/>
                <a:gd name="T67" fmla="*/ 8 h 57"/>
                <a:gd name="T68" fmla="*/ 30 w 65"/>
                <a:gd name="T69" fmla="*/ 14 h 57"/>
                <a:gd name="T70" fmla="*/ 35 w 65"/>
                <a:gd name="T71" fmla="*/ 22 h 57"/>
                <a:gd name="T72" fmla="*/ 36 w 65"/>
                <a:gd name="T73" fmla="*/ 20 h 57"/>
                <a:gd name="T74" fmla="*/ 35 w 65"/>
                <a:gd name="T75" fmla="*/ 15 h 57"/>
                <a:gd name="T76" fmla="*/ 34 w 65"/>
                <a:gd name="T77" fmla="*/ 10 h 57"/>
                <a:gd name="T78" fmla="*/ 34 w 65"/>
                <a:gd name="T79" fmla="*/ 2 h 57"/>
                <a:gd name="T80" fmla="*/ 39 w 65"/>
                <a:gd name="T81" fmla="*/ 9 h 57"/>
                <a:gd name="T82" fmla="*/ 41 w 65"/>
                <a:gd name="T83" fmla="*/ 15 h 57"/>
                <a:gd name="T84" fmla="*/ 43 w 65"/>
                <a:gd name="T85" fmla="*/ 20 h 57"/>
                <a:gd name="T86" fmla="*/ 45 w 65"/>
                <a:gd name="T87" fmla="*/ 24 h 57"/>
                <a:gd name="T88" fmla="*/ 53 w 65"/>
                <a:gd name="T89" fmla="*/ 31 h 57"/>
                <a:gd name="T90" fmla="*/ 54 w 65"/>
                <a:gd name="T91" fmla="*/ 32 h 57"/>
                <a:gd name="T92" fmla="*/ 65 w 65"/>
                <a:gd name="T93" fmla="*/ 31 h 57"/>
                <a:gd name="T94" fmla="*/ 63 w 65"/>
                <a:gd name="T95" fmla="*/ 40 h 57"/>
                <a:gd name="T96" fmla="*/ 60 w 65"/>
                <a:gd name="T97"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 h="57">
                  <a:moveTo>
                    <a:pt x="60" y="48"/>
                  </a:moveTo>
                  <a:cubicBezTo>
                    <a:pt x="57" y="49"/>
                    <a:pt x="50" y="51"/>
                    <a:pt x="48" y="51"/>
                  </a:cubicBezTo>
                  <a:cubicBezTo>
                    <a:pt x="48" y="51"/>
                    <a:pt x="45" y="52"/>
                    <a:pt x="43" y="53"/>
                  </a:cubicBezTo>
                  <a:cubicBezTo>
                    <a:pt x="40" y="53"/>
                    <a:pt x="36" y="54"/>
                    <a:pt x="34" y="54"/>
                  </a:cubicBezTo>
                  <a:cubicBezTo>
                    <a:pt x="32" y="54"/>
                    <a:pt x="32" y="54"/>
                    <a:pt x="30" y="54"/>
                  </a:cubicBezTo>
                  <a:cubicBezTo>
                    <a:pt x="29" y="54"/>
                    <a:pt x="28" y="54"/>
                    <a:pt x="25" y="54"/>
                  </a:cubicBezTo>
                  <a:cubicBezTo>
                    <a:pt x="24" y="54"/>
                    <a:pt x="22" y="54"/>
                    <a:pt x="21" y="54"/>
                  </a:cubicBezTo>
                  <a:cubicBezTo>
                    <a:pt x="20" y="55"/>
                    <a:pt x="19" y="55"/>
                    <a:pt x="18" y="55"/>
                  </a:cubicBezTo>
                  <a:cubicBezTo>
                    <a:pt x="16" y="56"/>
                    <a:pt x="14" y="57"/>
                    <a:pt x="13" y="56"/>
                  </a:cubicBezTo>
                  <a:cubicBezTo>
                    <a:pt x="13" y="54"/>
                    <a:pt x="14" y="52"/>
                    <a:pt x="15" y="52"/>
                  </a:cubicBezTo>
                  <a:cubicBezTo>
                    <a:pt x="17" y="50"/>
                    <a:pt x="18" y="49"/>
                    <a:pt x="21" y="49"/>
                  </a:cubicBezTo>
                  <a:cubicBezTo>
                    <a:pt x="23" y="48"/>
                    <a:pt x="25" y="48"/>
                    <a:pt x="27" y="48"/>
                  </a:cubicBezTo>
                  <a:cubicBezTo>
                    <a:pt x="27" y="48"/>
                    <a:pt x="30" y="47"/>
                    <a:pt x="30" y="45"/>
                  </a:cubicBezTo>
                  <a:cubicBezTo>
                    <a:pt x="30" y="44"/>
                    <a:pt x="27" y="42"/>
                    <a:pt x="25" y="41"/>
                  </a:cubicBezTo>
                  <a:cubicBezTo>
                    <a:pt x="23" y="40"/>
                    <a:pt x="22" y="39"/>
                    <a:pt x="20" y="38"/>
                  </a:cubicBezTo>
                  <a:cubicBezTo>
                    <a:pt x="17" y="37"/>
                    <a:pt x="15" y="36"/>
                    <a:pt x="12" y="34"/>
                  </a:cubicBezTo>
                  <a:cubicBezTo>
                    <a:pt x="10" y="33"/>
                    <a:pt x="8" y="31"/>
                    <a:pt x="7" y="30"/>
                  </a:cubicBezTo>
                  <a:cubicBezTo>
                    <a:pt x="3" y="28"/>
                    <a:pt x="0" y="27"/>
                    <a:pt x="1" y="24"/>
                  </a:cubicBezTo>
                  <a:cubicBezTo>
                    <a:pt x="1" y="23"/>
                    <a:pt x="2" y="21"/>
                    <a:pt x="9" y="26"/>
                  </a:cubicBezTo>
                  <a:cubicBezTo>
                    <a:pt x="11" y="27"/>
                    <a:pt x="13" y="28"/>
                    <a:pt x="15" y="29"/>
                  </a:cubicBezTo>
                  <a:cubicBezTo>
                    <a:pt x="18" y="29"/>
                    <a:pt x="20" y="31"/>
                    <a:pt x="22" y="31"/>
                  </a:cubicBezTo>
                  <a:cubicBezTo>
                    <a:pt x="23" y="31"/>
                    <a:pt x="24" y="30"/>
                    <a:pt x="24" y="30"/>
                  </a:cubicBezTo>
                  <a:cubicBezTo>
                    <a:pt x="24" y="29"/>
                    <a:pt x="19" y="25"/>
                    <a:pt x="18" y="22"/>
                  </a:cubicBezTo>
                  <a:cubicBezTo>
                    <a:pt x="16" y="21"/>
                    <a:pt x="17" y="21"/>
                    <a:pt x="15" y="19"/>
                  </a:cubicBezTo>
                  <a:cubicBezTo>
                    <a:pt x="15" y="18"/>
                    <a:pt x="14" y="17"/>
                    <a:pt x="13" y="16"/>
                  </a:cubicBezTo>
                  <a:cubicBezTo>
                    <a:pt x="11" y="13"/>
                    <a:pt x="7" y="10"/>
                    <a:pt x="10" y="8"/>
                  </a:cubicBezTo>
                  <a:cubicBezTo>
                    <a:pt x="12" y="5"/>
                    <a:pt x="15" y="11"/>
                    <a:pt x="17" y="13"/>
                  </a:cubicBezTo>
                  <a:cubicBezTo>
                    <a:pt x="19" y="15"/>
                    <a:pt x="21" y="17"/>
                    <a:pt x="23" y="19"/>
                  </a:cubicBezTo>
                  <a:cubicBezTo>
                    <a:pt x="24" y="20"/>
                    <a:pt x="25" y="21"/>
                    <a:pt x="28" y="25"/>
                  </a:cubicBezTo>
                  <a:cubicBezTo>
                    <a:pt x="28" y="25"/>
                    <a:pt x="29" y="25"/>
                    <a:pt x="29" y="23"/>
                  </a:cubicBezTo>
                  <a:cubicBezTo>
                    <a:pt x="29" y="23"/>
                    <a:pt x="27" y="21"/>
                    <a:pt x="26" y="18"/>
                  </a:cubicBezTo>
                  <a:cubicBezTo>
                    <a:pt x="25" y="16"/>
                    <a:pt x="23" y="13"/>
                    <a:pt x="22" y="11"/>
                  </a:cubicBezTo>
                  <a:cubicBezTo>
                    <a:pt x="20" y="7"/>
                    <a:pt x="16" y="5"/>
                    <a:pt x="19" y="3"/>
                  </a:cubicBezTo>
                  <a:cubicBezTo>
                    <a:pt x="21" y="0"/>
                    <a:pt x="24" y="6"/>
                    <a:pt x="26" y="8"/>
                  </a:cubicBezTo>
                  <a:cubicBezTo>
                    <a:pt x="29" y="12"/>
                    <a:pt x="29" y="12"/>
                    <a:pt x="30" y="14"/>
                  </a:cubicBezTo>
                  <a:cubicBezTo>
                    <a:pt x="32" y="16"/>
                    <a:pt x="33" y="19"/>
                    <a:pt x="35" y="22"/>
                  </a:cubicBezTo>
                  <a:cubicBezTo>
                    <a:pt x="36" y="21"/>
                    <a:pt x="36" y="21"/>
                    <a:pt x="36" y="20"/>
                  </a:cubicBezTo>
                  <a:cubicBezTo>
                    <a:pt x="36" y="19"/>
                    <a:pt x="36" y="16"/>
                    <a:pt x="35" y="15"/>
                  </a:cubicBezTo>
                  <a:cubicBezTo>
                    <a:pt x="35" y="14"/>
                    <a:pt x="35" y="12"/>
                    <a:pt x="34" y="10"/>
                  </a:cubicBezTo>
                  <a:cubicBezTo>
                    <a:pt x="34" y="9"/>
                    <a:pt x="31" y="3"/>
                    <a:pt x="34" y="2"/>
                  </a:cubicBezTo>
                  <a:cubicBezTo>
                    <a:pt x="36" y="1"/>
                    <a:pt x="38" y="6"/>
                    <a:pt x="39" y="9"/>
                  </a:cubicBezTo>
                  <a:cubicBezTo>
                    <a:pt x="39" y="11"/>
                    <a:pt x="40" y="13"/>
                    <a:pt x="41" y="15"/>
                  </a:cubicBezTo>
                  <a:cubicBezTo>
                    <a:pt x="41" y="16"/>
                    <a:pt x="42" y="18"/>
                    <a:pt x="43" y="20"/>
                  </a:cubicBezTo>
                  <a:cubicBezTo>
                    <a:pt x="43" y="22"/>
                    <a:pt x="44" y="23"/>
                    <a:pt x="45" y="24"/>
                  </a:cubicBezTo>
                  <a:cubicBezTo>
                    <a:pt x="48" y="26"/>
                    <a:pt x="50" y="29"/>
                    <a:pt x="53" y="31"/>
                  </a:cubicBezTo>
                  <a:cubicBezTo>
                    <a:pt x="53" y="32"/>
                    <a:pt x="54" y="32"/>
                    <a:pt x="54" y="32"/>
                  </a:cubicBezTo>
                  <a:cubicBezTo>
                    <a:pt x="55" y="33"/>
                    <a:pt x="64" y="31"/>
                    <a:pt x="65" y="31"/>
                  </a:cubicBezTo>
                  <a:cubicBezTo>
                    <a:pt x="65" y="31"/>
                    <a:pt x="65" y="36"/>
                    <a:pt x="63" y="40"/>
                  </a:cubicBezTo>
                  <a:cubicBezTo>
                    <a:pt x="62" y="44"/>
                    <a:pt x="60" y="48"/>
                    <a:pt x="60"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2" name="Freeform 217">
              <a:extLst>
                <a:ext uri="{FF2B5EF4-FFF2-40B4-BE49-F238E27FC236}">
                  <a16:creationId xmlns:a16="http://schemas.microsoft.com/office/drawing/2014/main" id="{217264EF-CA03-44E7-9F1D-4DF1D585D80F}"/>
                </a:ext>
              </a:extLst>
            </p:cNvPr>
            <p:cNvSpPr>
              <a:spLocks/>
            </p:cNvSpPr>
            <p:nvPr/>
          </p:nvSpPr>
          <p:spPr bwMode="auto">
            <a:xfrm>
              <a:off x="2360" y="-712"/>
              <a:ext cx="277" cy="276"/>
            </a:xfrm>
            <a:custGeom>
              <a:avLst/>
              <a:gdLst>
                <a:gd name="T0" fmla="*/ 12 w 117"/>
                <a:gd name="T1" fmla="*/ 80 h 117"/>
                <a:gd name="T2" fmla="*/ 37 w 117"/>
                <a:gd name="T3" fmla="*/ 12 h 117"/>
                <a:gd name="T4" fmla="*/ 105 w 117"/>
                <a:gd name="T5" fmla="*/ 37 h 117"/>
                <a:gd name="T6" fmla="*/ 80 w 117"/>
                <a:gd name="T7" fmla="*/ 105 h 117"/>
                <a:gd name="T8" fmla="*/ 12 w 117"/>
                <a:gd name="T9" fmla="*/ 80 h 117"/>
              </a:gdLst>
              <a:ahLst/>
              <a:cxnLst>
                <a:cxn ang="0">
                  <a:pos x="T0" y="T1"/>
                </a:cxn>
                <a:cxn ang="0">
                  <a:pos x="T2" y="T3"/>
                </a:cxn>
                <a:cxn ang="0">
                  <a:pos x="T4" y="T5"/>
                </a:cxn>
                <a:cxn ang="0">
                  <a:pos x="T6" y="T7"/>
                </a:cxn>
                <a:cxn ang="0">
                  <a:pos x="T8" y="T9"/>
                </a:cxn>
              </a:cxnLst>
              <a:rect l="0" t="0" r="r" b="b"/>
              <a:pathLst>
                <a:path w="117" h="117">
                  <a:moveTo>
                    <a:pt x="12" y="80"/>
                  </a:moveTo>
                  <a:cubicBezTo>
                    <a:pt x="0" y="54"/>
                    <a:pt x="11" y="24"/>
                    <a:pt x="37" y="12"/>
                  </a:cubicBezTo>
                  <a:cubicBezTo>
                    <a:pt x="63" y="0"/>
                    <a:pt x="93" y="11"/>
                    <a:pt x="105" y="37"/>
                  </a:cubicBezTo>
                  <a:cubicBezTo>
                    <a:pt x="117" y="63"/>
                    <a:pt x="106" y="93"/>
                    <a:pt x="80" y="105"/>
                  </a:cubicBezTo>
                  <a:cubicBezTo>
                    <a:pt x="54" y="117"/>
                    <a:pt x="24" y="106"/>
                    <a:pt x="12" y="80"/>
                  </a:cubicBezTo>
                  <a:close/>
                </a:path>
              </a:pathLst>
            </a:custGeom>
            <a:solidFill>
              <a:srgbClr val="009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3" name="Freeform 218">
              <a:extLst>
                <a:ext uri="{FF2B5EF4-FFF2-40B4-BE49-F238E27FC236}">
                  <a16:creationId xmlns:a16="http://schemas.microsoft.com/office/drawing/2014/main" id="{33FB9BED-5B9F-44F3-9597-596ACA465AFC}"/>
                </a:ext>
              </a:extLst>
            </p:cNvPr>
            <p:cNvSpPr>
              <a:spLocks/>
            </p:cNvSpPr>
            <p:nvPr/>
          </p:nvSpPr>
          <p:spPr bwMode="auto">
            <a:xfrm>
              <a:off x="2395" y="-679"/>
              <a:ext cx="206" cy="227"/>
            </a:xfrm>
            <a:custGeom>
              <a:avLst/>
              <a:gdLst>
                <a:gd name="T0" fmla="*/ 27 w 87"/>
                <a:gd name="T1" fmla="*/ 93 h 96"/>
                <a:gd name="T2" fmla="*/ 19 w 87"/>
                <a:gd name="T3" fmla="*/ 77 h 96"/>
                <a:gd name="T4" fmla="*/ 16 w 87"/>
                <a:gd name="T5" fmla="*/ 71 h 96"/>
                <a:gd name="T6" fmla="*/ 11 w 87"/>
                <a:gd name="T7" fmla="*/ 58 h 96"/>
                <a:gd name="T8" fmla="*/ 10 w 87"/>
                <a:gd name="T9" fmla="*/ 53 h 96"/>
                <a:gd name="T10" fmla="*/ 8 w 87"/>
                <a:gd name="T11" fmla="*/ 45 h 96"/>
                <a:gd name="T12" fmla="*/ 6 w 87"/>
                <a:gd name="T13" fmla="*/ 39 h 96"/>
                <a:gd name="T14" fmla="*/ 4 w 87"/>
                <a:gd name="T15" fmla="*/ 35 h 96"/>
                <a:gd name="T16" fmla="*/ 2 w 87"/>
                <a:gd name="T17" fmla="*/ 29 h 96"/>
                <a:gd name="T18" fmla="*/ 9 w 87"/>
                <a:gd name="T19" fmla="*/ 31 h 96"/>
                <a:gd name="T20" fmla="*/ 14 w 87"/>
                <a:gd name="T21" fmla="*/ 38 h 96"/>
                <a:gd name="T22" fmla="*/ 18 w 87"/>
                <a:gd name="T23" fmla="*/ 46 h 96"/>
                <a:gd name="T24" fmla="*/ 22 w 87"/>
                <a:gd name="T25" fmla="*/ 49 h 96"/>
                <a:gd name="T26" fmla="*/ 27 w 87"/>
                <a:gd name="T27" fmla="*/ 41 h 96"/>
                <a:gd name="T28" fmla="*/ 30 w 87"/>
                <a:gd name="T29" fmla="*/ 33 h 96"/>
                <a:gd name="T30" fmla="*/ 33 w 87"/>
                <a:gd name="T31" fmla="*/ 21 h 96"/>
                <a:gd name="T32" fmla="*/ 36 w 87"/>
                <a:gd name="T33" fmla="*/ 12 h 96"/>
                <a:gd name="T34" fmla="*/ 43 w 87"/>
                <a:gd name="T35" fmla="*/ 1 h 96"/>
                <a:gd name="T36" fmla="*/ 43 w 87"/>
                <a:gd name="T37" fmla="*/ 14 h 96"/>
                <a:gd name="T38" fmla="*/ 41 w 87"/>
                <a:gd name="T39" fmla="*/ 23 h 96"/>
                <a:gd name="T40" fmla="*/ 40 w 87"/>
                <a:gd name="T41" fmla="*/ 33 h 96"/>
                <a:gd name="T42" fmla="*/ 43 w 87"/>
                <a:gd name="T43" fmla="*/ 36 h 96"/>
                <a:gd name="T44" fmla="*/ 51 w 87"/>
                <a:gd name="T45" fmla="*/ 25 h 96"/>
                <a:gd name="T46" fmla="*/ 55 w 87"/>
                <a:gd name="T47" fmla="*/ 20 h 96"/>
                <a:gd name="T48" fmla="*/ 58 w 87"/>
                <a:gd name="T49" fmla="*/ 16 h 96"/>
                <a:gd name="T50" fmla="*/ 69 w 87"/>
                <a:gd name="T51" fmla="*/ 8 h 96"/>
                <a:gd name="T52" fmla="*/ 64 w 87"/>
                <a:gd name="T53" fmla="*/ 21 h 96"/>
                <a:gd name="T54" fmla="*/ 58 w 87"/>
                <a:gd name="T55" fmla="*/ 30 h 96"/>
                <a:gd name="T56" fmla="*/ 50 w 87"/>
                <a:gd name="T57" fmla="*/ 41 h 96"/>
                <a:gd name="T58" fmla="*/ 53 w 87"/>
                <a:gd name="T59" fmla="*/ 41 h 96"/>
                <a:gd name="T60" fmla="*/ 60 w 87"/>
                <a:gd name="T61" fmla="*/ 35 h 96"/>
                <a:gd name="T62" fmla="*/ 68 w 87"/>
                <a:gd name="T63" fmla="*/ 28 h 96"/>
                <a:gd name="T64" fmla="*/ 80 w 87"/>
                <a:gd name="T65" fmla="*/ 20 h 96"/>
                <a:gd name="T66" fmla="*/ 74 w 87"/>
                <a:gd name="T67" fmla="*/ 32 h 96"/>
                <a:gd name="T68" fmla="*/ 66 w 87"/>
                <a:gd name="T69" fmla="*/ 40 h 96"/>
                <a:gd name="T70" fmla="*/ 58 w 87"/>
                <a:gd name="T71" fmla="*/ 49 h 96"/>
                <a:gd name="T72" fmla="*/ 61 w 87"/>
                <a:gd name="T73" fmla="*/ 50 h 96"/>
                <a:gd name="T74" fmla="*/ 67 w 87"/>
                <a:gd name="T75" fmla="*/ 48 h 96"/>
                <a:gd name="T76" fmla="*/ 74 w 87"/>
                <a:gd name="T77" fmla="*/ 45 h 96"/>
                <a:gd name="T78" fmla="*/ 86 w 87"/>
                <a:gd name="T79" fmla="*/ 41 h 96"/>
                <a:gd name="T80" fmla="*/ 77 w 87"/>
                <a:gd name="T81" fmla="*/ 51 h 96"/>
                <a:gd name="T82" fmla="*/ 69 w 87"/>
                <a:gd name="T83" fmla="*/ 55 h 96"/>
                <a:gd name="T84" fmla="*/ 62 w 87"/>
                <a:gd name="T85" fmla="*/ 60 h 96"/>
                <a:gd name="T86" fmla="*/ 57 w 87"/>
                <a:gd name="T87" fmla="*/ 65 h 96"/>
                <a:gd name="T88" fmla="*/ 50 w 87"/>
                <a:gd name="T89" fmla="*/ 78 h 96"/>
                <a:gd name="T90" fmla="*/ 49 w 87"/>
                <a:gd name="T91" fmla="*/ 80 h 96"/>
                <a:gd name="T92" fmla="*/ 54 w 87"/>
                <a:gd name="T93" fmla="*/ 95 h 96"/>
                <a:gd name="T94" fmla="*/ 40 w 87"/>
                <a:gd name="T95" fmla="*/ 96 h 96"/>
                <a:gd name="T96" fmla="*/ 27 w 87"/>
                <a:gd name="T97"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96">
                  <a:moveTo>
                    <a:pt x="27" y="93"/>
                  </a:moveTo>
                  <a:cubicBezTo>
                    <a:pt x="26" y="90"/>
                    <a:pt x="20" y="80"/>
                    <a:pt x="19" y="77"/>
                  </a:cubicBezTo>
                  <a:cubicBezTo>
                    <a:pt x="19" y="77"/>
                    <a:pt x="16" y="73"/>
                    <a:pt x="16" y="71"/>
                  </a:cubicBezTo>
                  <a:cubicBezTo>
                    <a:pt x="15" y="66"/>
                    <a:pt x="12" y="60"/>
                    <a:pt x="11" y="58"/>
                  </a:cubicBezTo>
                  <a:cubicBezTo>
                    <a:pt x="10" y="55"/>
                    <a:pt x="11" y="55"/>
                    <a:pt x="10" y="53"/>
                  </a:cubicBezTo>
                  <a:cubicBezTo>
                    <a:pt x="9" y="50"/>
                    <a:pt x="9" y="49"/>
                    <a:pt x="8" y="45"/>
                  </a:cubicBezTo>
                  <a:cubicBezTo>
                    <a:pt x="8" y="43"/>
                    <a:pt x="7" y="41"/>
                    <a:pt x="6" y="39"/>
                  </a:cubicBezTo>
                  <a:cubicBezTo>
                    <a:pt x="6" y="38"/>
                    <a:pt x="5" y="36"/>
                    <a:pt x="4" y="35"/>
                  </a:cubicBezTo>
                  <a:cubicBezTo>
                    <a:pt x="3" y="33"/>
                    <a:pt x="0" y="30"/>
                    <a:pt x="2" y="29"/>
                  </a:cubicBezTo>
                  <a:cubicBezTo>
                    <a:pt x="4" y="28"/>
                    <a:pt x="7" y="29"/>
                    <a:pt x="9" y="31"/>
                  </a:cubicBezTo>
                  <a:cubicBezTo>
                    <a:pt x="11" y="32"/>
                    <a:pt x="13" y="33"/>
                    <a:pt x="14" y="38"/>
                  </a:cubicBezTo>
                  <a:cubicBezTo>
                    <a:pt x="16" y="41"/>
                    <a:pt x="17" y="43"/>
                    <a:pt x="18" y="46"/>
                  </a:cubicBezTo>
                  <a:cubicBezTo>
                    <a:pt x="18" y="46"/>
                    <a:pt x="19" y="50"/>
                    <a:pt x="22" y="49"/>
                  </a:cubicBezTo>
                  <a:cubicBezTo>
                    <a:pt x="23" y="49"/>
                    <a:pt x="26" y="44"/>
                    <a:pt x="27" y="41"/>
                  </a:cubicBezTo>
                  <a:cubicBezTo>
                    <a:pt x="28" y="38"/>
                    <a:pt x="29" y="35"/>
                    <a:pt x="30" y="33"/>
                  </a:cubicBezTo>
                  <a:cubicBezTo>
                    <a:pt x="31" y="29"/>
                    <a:pt x="31" y="25"/>
                    <a:pt x="33" y="21"/>
                  </a:cubicBezTo>
                  <a:cubicBezTo>
                    <a:pt x="34" y="17"/>
                    <a:pt x="35" y="14"/>
                    <a:pt x="36" y="12"/>
                  </a:cubicBezTo>
                  <a:cubicBezTo>
                    <a:pt x="38" y="6"/>
                    <a:pt x="39" y="0"/>
                    <a:pt x="43" y="1"/>
                  </a:cubicBezTo>
                  <a:cubicBezTo>
                    <a:pt x="44" y="1"/>
                    <a:pt x="47" y="1"/>
                    <a:pt x="43" y="14"/>
                  </a:cubicBezTo>
                  <a:cubicBezTo>
                    <a:pt x="43" y="16"/>
                    <a:pt x="42" y="19"/>
                    <a:pt x="41" y="23"/>
                  </a:cubicBezTo>
                  <a:cubicBezTo>
                    <a:pt x="41" y="27"/>
                    <a:pt x="40" y="30"/>
                    <a:pt x="40" y="33"/>
                  </a:cubicBezTo>
                  <a:cubicBezTo>
                    <a:pt x="40" y="35"/>
                    <a:pt x="42" y="36"/>
                    <a:pt x="43" y="36"/>
                  </a:cubicBezTo>
                  <a:cubicBezTo>
                    <a:pt x="44" y="36"/>
                    <a:pt x="48" y="28"/>
                    <a:pt x="51" y="25"/>
                  </a:cubicBezTo>
                  <a:cubicBezTo>
                    <a:pt x="53" y="22"/>
                    <a:pt x="53" y="23"/>
                    <a:pt x="55" y="20"/>
                  </a:cubicBezTo>
                  <a:cubicBezTo>
                    <a:pt x="56" y="19"/>
                    <a:pt x="57" y="17"/>
                    <a:pt x="58" y="16"/>
                  </a:cubicBezTo>
                  <a:cubicBezTo>
                    <a:pt x="62" y="12"/>
                    <a:pt x="65" y="6"/>
                    <a:pt x="69" y="8"/>
                  </a:cubicBezTo>
                  <a:cubicBezTo>
                    <a:pt x="74" y="12"/>
                    <a:pt x="67" y="17"/>
                    <a:pt x="64" y="21"/>
                  </a:cubicBezTo>
                  <a:cubicBezTo>
                    <a:pt x="62" y="24"/>
                    <a:pt x="60" y="28"/>
                    <a:pt x="58" y="30"/>
                  </a:cubicBezTo>
                  <a:cubicBezTo>
                    <a:pt x="56" y="33"/>
                    <a:pt x="55" y="35"/>
                    <a:pt x="50" y="41"/>
                  </a:cubicBezTo>
                  <a:cubicBezTo>
                    <a:pt x="51" y="41"/>
                    <a:pt x="50" y="42"/>
                    <a:pt x="53" y="41"/>
                  </a:cubicBezTo>
                  <a:cubicBezTo>
                    <a:pt x="53" y="41"/>
                    <a:pt x="56" y="38"/>
                    <a:pt x="60" y="35"/>
                  </a:cubicBezTo>
                  <a:cubicBezTo>
                    <a:pt x="62" y="33"/>
                    <a:pt x="66" y="30"/>
                    <a:pt x="68" y="28"/>
                  </a:cubicBezTo>
                  <a:cubicBezTo>
                    <a:pt x="73" y="23"/>
                    <a:pt x="76" y="17"/>
                    <a:pt x="80" y="20"/>
                  </a:cubicBezTo>
                  <a:cubicBezTo>
                    <a:pt x="84" y="23"/>
                    <a:pt x="76" y="29"/>
                    <a:pt x="74" y="32"/>
                  </a:cubicBezTo>
                  <a:cubicBezTo>
                    <a:pt x="69" y="37"/>
                    <a:pt x="69" y="37"/>
                    <a:pt x="66" y="40"/>
                  </a:cubicBezTo>
                  <a:cubicBezTo>
                    <a:pt x="64" y="43"/>
                    <a:pt x="60" y="46"/>
                    <a:pt x="58" y="49"/>
                  </a:cubicBezTo>
                  <a:cubicBezTo>
                    <a:pt x="58" y="50"/>
                    <a:pt x="60" y="50"/>
                    <a:pt x="61" y="50"/>
                  </a:cubicBezTo>
                  <a:cubicBezTo>
                    <a:pt x="62" y="50"/>
                    <a:pt x="66" y="48"/>
                    <a:pt x="67" y="48"/>
                  </a:cubicBezTo>
                  <a:cubicBezTo>
                    <a:pt x="68" y="47"/>
                    <a:pt x="71" y="46"/>
                    <a:pt x="74" y="45"/>
                  </a:cubicBezTo>
                  <a:cubicBezTo>
                    <a:pt x="76" y="44"/>
                    <a:pt x="83" y="37"/>
                    <a:pt x="86" y="41"/>
                  </a:cubicBezTo>
                  <a:cubicBezTo>
                    <a:pt x="87" y="44"/>
                    <a:pt x="81" y="48"/>
                    <a:pt x="77" y="51"/>
                  </a:cubicBezTo>
                  <a:cubicBezTo>
                    <a:pt x="74" y="52"/>
                    <a:pt x="72" y="54"/>
                    <a:pt x="69" y="55"/>
                  </a:cubicBezTo>
                  <a:cubicBezTo>
                    <a:pt x="67" y="56"/>
                    <a:pt x="64" y="58"/>
                    <a:pt x="62" y="60"/>
                  </a:cubicBezTo>
                  <a:cubicBezTo>
                    <a:pt x="60" y="61"/>
                    <a:pt x="58" y="63"/>
                    <a:pt x="57" y="65"/>
                  </a:cubicBezTo>
                  <a:cubicBezTo>
                    <a:pt x="55" y="69"/>
                    <a:pt x="53" y="73"/>
                    <a:pt x="50" y="78"/>
                  </a:cubicBezTo>
                  <a:cubicBezTo>
                    <a:pt x="49" y="79"/>
                    <a:pt x="49" y="79"/>
                    <a:pt x="49" y="80"/>
                  </a:cubicBezTo>
                  <a:cubicBezTo>
                    <a:pt x="48" y="82"/>
                    <a:pt x="53" y="94"/>
                    <a:pt x="54" y="95"/>
                  </a:cubicBezTo>
                  <a:cubicBezTo>
                    <a:pt x="54" y="95"/>
                    <a:pt x="47" y="96"/>
                    <a:pt x="40" y="96"/>
                  </a:cubicBezTo>
                  <a:cubicBezTo>
                    <a:pt x="35" y="95"/>
                    <a:pt x="27" y="93"/>
                    <a:pt x="27"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4" name="Freeform 219">
              <a:extLst>
                <a:ext uri="{FF2B5EF4-FFF2-40B4-BE49-F238E27FC236}">
                  <a16:creationId xmlns:a16="http://schemas.microsoft.com/office/drawing/2014/main" id="{53744B9C-B7C3-4431-B47C-979CF5C2D1F4}"/>
                </a:ext>
              </a:extLst>
            </p:cNvPr>
            <p:cNvSpPr>
              <a:spLocks/>
            </p:cNvSpPr>
            <p:nvPr/>
          </p:nvSpPr>
          <p:spPr bwMode="auto">
            <a:xfrm>
              <a:off x="4251" y="839"/>
              <a:ext cx="215" cy="215"/>
            </a:xfrm>
            <a:custGeom>
              <a:avLst/>
              <a:gdLst>
                <a:gd name="T0" fmla="*/ 59 w 91"/>
                <a:gd name="T1" fmla="*/ 7 h 91"/>
                <a:gd name="T2" fmla="*/ 84 w 91"/>
                <a:gd name="T3" fmla="*/ 59 h 91"/>
                <a:gd name="T4" fmla="*/ 32 w 91"/>
                <a:gd name="T5" fmla="*/ 84 h 91"/>
                <a:gd name="T6" fmla="*/ 7 w 91"/>
                <a:gd name="T7" fmla="*/ 32 h 91"/>
                <a:gd name="T8" fmla="*/ 59 w 91"/>
                <a:gd name="T9" fmla="*/ 7 h 91"/>
              </a:gdLst>
              <a:ahLst/>
              <a:cxnLst>
                <a:cxn ang="0">
                  <a:pos x="T0" y="T1"/>
                </a:cxn>
                <a:cxn ang="0">
                  <a:pos x="T2" y="T3"/>
                </a:cxn>
                <a:cxn ang="0">
                  <a:pos x="T4" y="T5"/>
                </a:cxn>
                <a:cxn ang="0">
                  <a:pos x="T6" y="T7"/>
                </a:cxn>
                <a:cxn ang="0">
                  <a:pos x="T8" y="T9"/>
                </a:cxn>
              </a:cxnLst>
              <a:rect l="0" t="0" r="r" b="b"/>
              <a:pathLst>
                <a:path w="91" h="91">
                  <a:moveTo>
                    <a:pt x="59" y="7"/>
                  </a:moveTo>
                  <a:cubicBezTo>
                    <a:pt x="80" y="14"/>
                    <a:pt x="91" y="37"/>
                    <a:pt x="84" y="59"/>
                  </a:cubicBezTo>
                  <a:cubicBezTo>
                    <a:pt x="77" y="80"/>
                    <a:pt x="54" y="91"/>
                    <a:pt x="32" y="84"/>
                  </a:cubicBezTo>
                  <a:cubicBezTo>
                    <a:pt x="11" y="77"/>
                    <a:pt x="0" y="53"/>
                    <a:pt x="7" y="32"/>
                  </a:cubicBezTo>
                  <a:cubicBezTo>
                    <a:pt x="14" y="11"/>
                    <a:pt x="38" y="0"/>
                    <a:pt x="59" y="7"/>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5" name="Freeform 220">
              <a:extLst>
                <a:ext uri="{FF2B5EF4-FFF2-40B4-BE49-F238E27FC236}">
                  <a16:creationId xmlns:a16="http://schemas.microsoft.com/office/drawing/2014/main" id="{8FC87771-4F96-4D22-B234-636ADF0C4422}"/>
                </a:ext>
              </a:extLst>
            </p:cNvPr>
            <p:cNvSpPr>
              <a:spLocks/>
            </p:cNvSpPr>
            <p:nvPr/>
          </p:nvSpPr>
          <p:spPr bwMode="auto">
            <a:xfrm>
              <a:off x="4277" y="860"/>
              <a:ext cx="156" cy="170"/>
            </a:xfrm>
            <a:custGeom>
              <a:avLst/>
              <a:gdLst>
                <a:gd name="T0" fmla="*/ 16 w 66"/>
                <a:gd name="T1" fmla="*/ 1 h 72"/>
                <a:gd name="T2" fmla="*/ 29 w 66"/>
                <a:gd name="T3" fmla="*/ 5 h 72"/>
                <a:gd name="T4" fmla="*/ 35 w 66"/>
                <a:gd name="T5" fmla="*/ 6 h 72"/>
                <a:gd name="T6" fmla="*/ 45 w 66"/>
                <a:gd name="T7" fmla="*/ 11 h 72"/>
                <a:gd name="T8" fmla="*/ 48 w 66"/>
                <a:gd name="T9" fmla="*/ 13 h 72"/>
                <a:gd name="T10" fmla="*/ 53 w 66"/>
                <a:gd name="T11" fmla="*/ 16 h 72"/>
                <a:gd name="T12" fmla="*/ 58 w 66"/>
                <a:gd name="T13" fmla="*/ 18 h 72"/>
                <a:gd name="T14" fmla="*/ 62 w 66"/>
                <a:gd name="T15" fmla="*/ 19 h 72"/>
                <a:gd name="T16" fmla="*/ 66 w 66"/>
                <a:gd name="T17" fmla="*/ 21 h 72"/>
                <a:gd name="T18" fmla="*/ 62 w 66"/>
                <a:gd name="T19" fmla="*/ 24 h 72"/>
                <a:gd name="T20" fmla="*/ 54 w 66"/>
                <a:gd name="T21" fmla="*/ 23 h 72"/>
                <a:gd name="T22" fmla="*/ 48 w 66"/>
                <a:gd name="T23" fmla="*/ 21 h 72"/>
                <a:gd name="T24" fmla="*/ 44 w 66"/>
                <a:gd name="T25" fmla="*/ 22 h 72"/>
                <a:gd name="T26" fmla="*/ 46 w 66"/>
                <a:gd name="T27" fmla="*/ 29 h 72"/>
                <a:gd name="T28" fmla="*/ 49 w 66"/>
                <a:gd name="T29" fmla="*/ 35 h 72"/>
                <a:gd name="T30" fmla="*/ 54 w 66"/>
                <a:gd name="T31" fmla="*/ 43 h 72"/>
                <a:gd name="T32" fmla="*/ 57 w 66"/>
                <a:gd name="T33" fmla="*/ 50 h 72"/>
                <a:gd name="T34" fmla="*/ 60 w 66"/>
                <a:gd name="T35" fmla="*/ 60 h 72"/>
                <a:gd name="T36" fmla="*/ 52 w 66"/>
                <a:gd name="T37" fmla="*/ 53 h 72"/>
                <a:gd name="T38" fmla="*/ 48 w 66"/>
                <a:gd name="T39" fmla="*/ 47 h 72"/>
                <a:gd name="T40" fmla="*/ 43 w 66"/>
                <a:gd name="T41" fmla="*/ 40 h 72"/>
                <a:gd name="T42" fmla="*/ 40 w 66"/>
                <a:gd name="T43" fmla="*/ 41 h 72"/>
                <a:gd name="T44" fmla="*/ 42 w 66"/>
                <a:gd name="T45" fmla="*/ 52 h 72"/>
                <a:gd name="T46" fmla="*/ 42 w 66"/>
                <a:gd name="T47" fmla="*/ 57 h 72"/>
                <a:gd name="T48" fmla="*/ 43 w 66"/>
                <a:gd name="T49" fmla="*/ 61 h 72"/>
                <a:gd name="T50" fmla="*/ 41 w 66"/>
                <a:gd name="T51" fmla="*/ 71 h 72"/>
                <a:gd name="T52" fmla="*/ 37 w 66"/>
                <a:gd name="T53" fmla="*/ 61 h 72"/>
                <a:gd name="T54" fmla="*/ 35 w 66"/>
                <a:gd name="T55" fmla="*/ 52 h 72"/>
                <a:gd name="T56" fmla="*/ 33 w 66"/>
                <a:gd name="T57" fmla="*/ 42 h 72"/>
                <a:gd name="T58" fmla="*/ 31 w 66"/>
                <a:gd name="T59" fmla="*/ 44 h 72"/>
                <a:gd name="T60" fmla="*/ 31 w 66"/>
                <a:gd name="T61" fmla="*/ 51 h 72"/>
                <a:gd name="T62" fmla="*/ 31 w 66"/>
                <a:gd name="T63" fmla="*/ 60 h 72"/>
                <a:gd name="T64" fmla="*/ 29 w 66"/>
                <a:gd name="T65" fmla="*/ 71 h 72"/>
                <a:gd name="T66" fmla="*/ 25 w 66"/>
                <a:gd name="T67" fmla="*/ 61 h 72"/>
                <a:gd name="T68" fmla="*/ 25 w 66"/>
                <a:gd name="T69" fmla="*/ 52 h 72"/>
                <a:gd name="T70" fmla="*/ 24 w 66"/>
                <a:gd name="T71" fmla="*/ 42 h 72"/>
                <a:gd name="T72" fmla="*/ 22 w 66"/>
                <a:gd name="T73" fmla="*/ 43 h 72"/>
                <a:gd name="T74" fmla="*/ 20 w 66"/>
                <a:gd name="T75" fmla="*/ 48 h 72"/>
                <a:gd name="T76" fmla="*/ 18 w 66"/>
                <a:gd name="T77" fmla="*/ 53 h 72"/>
                <a:gd name="T78" fmla="*/ 13 w 66"/>
                <a:gd name="T79" fmla="*/ 62 h 72"/>
                <a:gd name="T80" fmla="*/ 13 w 66"/>
                <a:gd name="T81" fmla="*/ 52 h 72"/>
                <a:gd name="T82" fmla="*/ 14 w 66"/>
                <a:gd name="T83" fmla="*/ 45 h 72"/>
                <a:gd name="T84" fmla="*/ 16 w 66"/>
                <a:gd name="T85" fmla="*/ 38 h 72"/>
                <a:gd name="T86" fmla="*/ 16 w 66"/>
                <a:gd name="T87" fmla="*/ 33 h 72"/>
                <a:gd name="T88" fmla="*/ 12 w 66"/>
                <a:gd name="T89" fmla="*/ 22 h 72"/>
                <a:gd name="T90" fmla="*/ 11 w 66"/>
                <a:gd name="T91" fmla="*/ 20 h 72"/>
                <a:gd name="T92" fmla="*/ 0 w 66"/>
                <a:gd name="T93" fmla="*/ 15 h 72"/>
                <a:gd name="T94" fmla="*/ 7 w 66"/>
                <a:gd name="T95" fmla="*/ 6 h 72"/>
                <a:gd name="T96" fmla="*/ 16 w 66"/>
                <a:gd name="T9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72">
                  <a:moveTo>
                    <a:pt x="16" y="1"/>
                  </a:moveTo>
                  <a:cubicBezTo>
                    <a:pt x="18" y="2"/>
                    <a:pt x="27" y="3"/>
                    <a:pt x="29" y="5"/>
                  </a:cubicBezTo>
                  <a:cubicBezTo>
                    <a:pt x="29" y="5"/>
                    <a:pt x="33" y="5"/>
                    <a:pt x="35" y="6"/>
                  </a:cubicBezTo>
                  <a:cubicBezTo>
                    <a:pt x="38" y="8"/>
                    <a:pt x="43" y="10"/>
                    <a:pt x="45" y="11"/>
                  </a:cubicBezTo>
                  <a:cubicBezTo>
                    <a:pt x="47" y="12"/>
                    <a:pt x="46" y="12"/>
                    <a:pt x="48" y="13"/>
                  </a:cubicBezTo>
                  <a:cubicBezTo>
                    <a:pt x="50" y="14"/>
                    <a:pt x="51" y="14"/>
                    <a:pt x="53" y="16"/>
                  </a:cubicBezTo>
                  <a:cubicBezTo>
                    <a:pt x="55" y="16"/>
                    <a:pt x="57" y="17"/>
                    <a:pt x="58" y="18"/>
                  </a:cubicBezTo>
                  <a:cubicBezTo>
                    <a:pt x="59" y="19"/>
                    <a:pt x="60" y="19"/>
                    <a:pt x="62" y="19"/>
                  </a:cubicBezTo>
                  <a:cubicBezTo>
                    <a:pt x="64" y="20"/>
                    <a:pt x="66" y="20"/>
                    <a:pt x="66" y="21"/>
                  </a:cubicBezTo>
                  <a:cubicBezTo>
                    <a:pt x="66" y="23"/>
                    <a:pt x="64" y="24"/>
                    <a:pt x="62" y="24"/>
                  </a:cubicBezTo>
                  <a:cubicBezTo>
                    <a:pt x="60" y="24"/>
                    <a:pt x="58" y="25"/>
                    <a:pt x="54" y="23"/>
                  </a:cubicBezTo>
                  <a:cubicBezTo>
                    <a:pt x="52" y="23"/>
                    <a:pt x="50" y="22"/>
                    <a:pt x="48" y="21"/>
                  </a:cubicBezTo>
                  <a:cubicBezTo>
                    <a:pt x="48" y="21"/>
                    <a:pt x="45" y="20"/>
                    <a:pt x="44" y="22"/>
                  </a:cubicBezTo>
                  <a:cubicBezTo>
                    <a:pt x="43" y="23"/>
                    <a:pt x="45" y="26"/>
                    <a:pt x="46" y="29"/>
                  </a:cubicBezTo>
                  <a:cubicBezTo>
                    <a:pt x="47" y="31"/>
                    <a:pt x="48" y="33"/>
                    <a:pt x="49" y="35"/>
                  </a:cubicBezTo>
                  <a:cubicBezTo>
                    <a:pt x="51" y="38"/>
                    <a:pt x="52" y="40"/>
                    <a:pt x="54" y="43"/>
                  </a:cubicBezTo>
                  <a:cubicBezTo>
                    <a:pt x="56" y="46"/>
                    <a:pt x="56" y="49"/>
                    <a:pt x="57" y="50"/>
                  </a:cubicBezTo>
                  <a:cubicBezTo>
                    <a:pt x="60" y="54"/>
                    <a:pt x="62" y="58"/>
                    <a:pt x="60" y="60"/>
                  </a:cubicBezTo>
                  <a:cubicBezTo>
                    <a:pt x="59" y="61"/>
                    <a:pt x="57" y="62"/>
                    <a:pt x="52" y="53"/>
                  </a:cubicBezTo>
                  <a:cubicBezTo>
                    <a:pt x="51" y="52"/>
                    <a:pt x="50" y="49"/>
                    <a:pt x="48" y="47"/>
                  </a:cubicBezTo>
                  <a:cubicBezTo>
                    <a:pt x="46" y="45"/>
                    <a:pt x="45" y="42"/>
                    <a:pt x="43" y="40"/>
                  </a:cubicBezTo>
                  <a:cubicBezTo>
                    <a:pt x="42" y="40"/>
                    <a:pt x="40" y="40"/>
                    <a:pt x="40" y="41"/>
                  </a:cubicBezTo>
                  <a:cubicBezTo>
                    <a:pt x="39" y="41"/>
                    <a:pt x="42" y="48"/>
                    <a:pt x="42" y="52"/>
                  </a:cubicBezTo>
                  <a:cubicBezTo>
                    <a:pt x="42" y="54"/>
                    <a:pt x="42" y="54"/>
                    <a:pt x="42" y="57"/>
                  </a:cubicBezTo>
                  <a:cubicBezTo>
                    <a:pt x="43" y="57"/>
                    <a:pt x="43" y="60"/>
                    <a:pt x="43" y="61"/>
                  </a:cubicBezTo>
                  <a:cubicBezTo>
                    <a:pt x="43" y="65"/>
                    <a:pt x="45" y="70"/>
                    <a:pt x="41" y="71"/>
                  </a:cubicBezTo>
                  <a:cubicBezTo>
                    <a:pt x="37" y="72"/>
                    <a:pt x="38" y="65"/>
                    <a:pt x="37" y="61"/>
                  </a:cubicBezTo>
                  <a:cubicBezTo>
                    <a:pt x="36" y="58"/>
                    <a:pt x="35" y="55"/>
                    <a:pt x="35" y="52"/>
                  </a:cubicBezTo>
                  <a:cubicBezTo>
                    <a:pt x="34" y="50"/>
                    <a:pt x="34" y="48"/>
                    <a:pt x="33" y="42"/>
                  </a:cubicBezTo>
                  <a:cubicBezTo>
                    <a:pt x="33" y="43"/>
                    <a:pt x="33" y="42"/>
                    <a:pt x="31" y="44"/>
                  </a:cubicBezTo>
                  <a:cubicBezTo>
                    <a:pt x="31" y="44"/>
                    <a:pt x="31" y="47"/>
                    <a:pt x="31" y="51"/>
                  </a:cubicBezTo>
                  <a:cubicBezTo>
                    <a:pt x="31" y="54"/>
                    <a:pt x="31" y="57"/>
                    <a:pt x="31" y="60"/>
                  </a:cubicBezTo>
                  <a:cubicBezTo>
                    <a:pt x="31" y="65"/>
                    <a:pt x="33" y="70"/>
                    <a:pt x="29" y="71"/>
                  </a:cubicBezTo>
                  <a:cubicBezTo>
                    <a:pt x="25" y="71"/>
                    <a:pt x="26" y="64"/>
                    <a:pt x="25" y="61"/>
                  </a:cubicBezTo>
                  <a:cubicBezTo>
                    <a:pt x="24" y="55"/>
                    <a:pt x="25" y="55"/>
                    <a:pt x="25" y="52"/>
                  </a:cubicBezTo>
                  <a:cubicBezTo>
                    <a:pt x="24" y="49"/>
                    <a:pt x="25" y="45"/>
                    <a:pt x="24" y="42"/>
                  </a:cubicBezTo>
                  <a:cubicBezTo>
                    <a:pt x="23" y="42"/>
                    <a:pt x="22" y="42"/>
                    <a:pt x="22" y="43"/>
                  </a:cubicBezTo>
                  <a:cubicBezTo>
                    <a:pt x="21" y="44"/>
                    <a:pt x="20" y="47"/>
                    <a:pt x="20" y="48"/>
                  </a:cubicBezTo>
                  <a:cubicBezTo>
                    <a:pt x="19" y="49"/>
                    <a:pt x="19" y="52"/>
                    <a:pt x="18" y="53"/>
                  </a:cubicBezTo>
                  <a:cubicBezTo>
                    <a:pt x="17" y="55"/>
                    <a:pt x="17" y="63"/>
                    <a:pt x="13" y="62"/>
                  </a:cubicBezTo>
                  <a:cubicBezTo>
                    <a:pt x="11" y="62"/>
                    <a:pt x="12" y="56"/>
                    <a:pt x="13" y="52"/>
                  </a:cubicBezTo>
                  <a:cubicBezTo>
                    <a:pt x="13" y="50"/>
                    <a:pt x="14" y="47"/>
                    <a:pt x="14" y="45"/>
                  </a:cubicBezTo>
                  <a:cubicBezTo>
                    <a:pt x="15" y="43"/>
                    <a:pt x="16" y="41"/>
                    <a:pt x="16" y="38"/>
                  </a:cubicBezTo>
                  <a:cubicBezTo>
                    <a:pt x="16" y="37"/>
                    <a:pt x="16" y="35"/>
                    <a:pt x="16" y="33"/>
                  </a:cubicBezTo>
                  <a:cubicBezTo>
                    <a:pt x="14" y="30"/>
                    <a:pt x="13" y="26"/>
                    <a:pt x="12" y="22"/>
                  </a:cubicBezTo>
                  <a:cubicBezTo>
                    <a:pt x="12" y="21"/>
                    <a:pt x="12" y="21"/>
                    <a:pt x="11" y="20"/>
                  </a:cubicBezTo>
                  <a:cubicBezTo>
                    <a:pt x="11" y="19"/>
                    <a:pt x="1" y="15"/>
                    <a:pt x="0" y="15"/>
                  </a:cubicBezTo>
                  <a:cubicBezTo>
                    <a:pt x="0" y="15"/>
                    <a:pt x="3" y="10"/>
                    <a:pt x="7" y="6"/>
                  </a:cubicBezTo>
                  <a:cubicBezTo>
                    <a:pt x="10" y="3"/>
                    <a:pt x="15" y="0"/>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6" name="Freeform 221">
              <a:extLst>
                <a:ext uri="{FF2B5EF4-FFF2-40B4-BE49-F238E27FC236}">
                  <a16:creationId xmlns:a16="http://schemas.microsoft.com/office/drawing/2014/main" id="{9B45199A-D306-4967-A91C-225AC44F2218}"/>
                </a:ext>
              </a:extLst>
            </p:cNvPr>
            <p:cNvSpPr>
              <a:spLocks/>
            </p:cNvSpPr>
            <p:nvPr/>
          </p:nvSpPr>
          <p:spPr bwMode="auto">
            <a:xfrm>
              <a:off x="5194" y="-204"/>
              <a:ext cx="298" cy="298"/>
            </a:xfrm>
            <a:custGeom>
              <a:avLst/>
              <a:gdLst>
                <a:gd name="T0" fmla="*/ 76 w 126"/>
                <a:gd name="T1" fmla="*/ 119 h 126"/>
                <a:gd name="T2" fmla="*/ 7 w 126"/>
                <a:gd name="T3" fmla="*/ 75 h 126"/>
                <a:gd name="T4" fmla="*/ 51 w 126"/>
                <a:gd name="T5" fmla="*/ 6 h 126"/>
                <a:gd name="T6" fmla="*/ 120 w 126"/>
                <a:gd name="T7" fmla="*/ 50 h 126"/>
                <a:gd name="T8" fmla="*/ 76 w 126"/>
                <a:gd name="T9" fmla="*/ 119 h 126"/>
              </a:gdLst>
              <a:ahLst/>
              <a:cxnLst>
                <a:cxn ang="0">
                  <a:pos x="T0" y="T1"/>
                </a:cxn>
                <a:cxn ang="0">
                  <a:pos x="T2" y="T3"/>
                </a:cxn>
                <a:cxn ang="0">
                  <a:pos x="T4" y="T5"/>
                </a:cxn>
                <a:cxn ang="0">
                  <a:pos x="T6" y="T7"/>
                </a:cxn>
                <a:cxn ang="0">
                  <a:pos x="T8" y="T9"/>
                </a:cxn>
              </a:cxnLst>
              <a:rect l="0" t="0" r="r" b="b"/>
              <a:pathLst>
                <a:path w="126" h="126">
                  <a:moveTo>
                    <a:pt x="76" y="119"/>
                  </a:moveTo>
                  <a:cubicBezTo>
                    <a:pt x="44" y="126"/>
                    <a:pt x="14" y="106"/>
                    <a:pt x="7" y="75"/>
                  </a:cubicBezTo>
                  <a:cubicBezTo>
                    <a:pt x="0" y="44"/>
                    <a:pt x="20" y="13"/>
                    <a:pt x="51" y="6"/>
                  </a:cubicBezTo>
                  <a:cubicBezTo>
                    <a:pt x="82" y="0"/>
                    <a:pt x="113" y="19"/>
                    <a:pt x="120" y="50"/>
                  </a:cubicBezTo>
                  <a:cubicBezTo>
                    <a:pt x="126" y="82"/>
                    <a:pt x="107" y="112"/>
                    <a:pt x="76" y="119"/>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7" name="Freeform 222">
              <a:extLst>
                <a:ext uri="{FF2B5EF4-FFF2-40B4-BE49-F238E27FC236}">
                  <a16:creationId xmlns:a16="http://schemas.microsoft.com/office/drawing/2014/main" id="{520FD9B1-2988-4256-BF8A-A66D0D0BA91C}"/>
                </a:ext>
              </a:extLst>
            </p:cNvPr>
            <p:cNvSpPr>
              <a:spLocks/>
            </p:cNvSpPr>
            <p:nvPr/>
          </p:nvSpPr>
          <p:spPr bwMode="auto">
            <a:xfrm>
              <a:off x="5225" y="-173"/>
              <a:ext cx="255" cy="222"/>
            </a:xfrm>
            <a:custGeom>
              <a:avLst/>
              <a:gdLst>
                <a:gd name="T0" fmla="*/ 100 w 108"/>
                <a:gd name="T1" fmla="*/ 79 h 94"/>
                <a:gd name="T2" fmla="*/ 80 w 108"/>
                <a:gd name="T3" fmla="*/ 84 h 94"/>
                <a:gd name="T4" fmla="*/ 72 w 108"/>
                <a:gd name="T5" fmla="*/ 87 h 94"/>
                <a:gd name="T6" fmla="*/ 57 w 108"/>
                <a:gd name="T7" fmla="*/ 89 h 94"/>
                <a:gd name="T8" fmla="*/ 51 w 108"/>
                <a:gd name="T9" fmla="*/ 89 h 94"/>
                <a:gd name="T10" fmla="*/ 43 w 108"/>
                <a:gd name="T11" fmla="*/ 89 h 94"/>
                <a:gd name="T12" fmla="*/ 35 w 108"/>
                <a:gd name="T13" fmla="*/ 90 h 94"/>
                <a:gd name="T14" fmla="*/ 30 w 108"/>
                <a:gd name="T15" fmla="*/ 91 h 94"/>
                <a:gd name="T16" fmla="*/ 23 w 108"/>
                <a:gd name="T17" fmla="*/ 92 h 94"/>
                <a:gd name="T18" fmla="*/ 26 w 108"/>
                <a:gd name="T19" fmla="*/ 85 h 94"/>
                <a:gd name="T20" fmla="*/ 36 w 108"/>
                <a:gd name="T21" fmla="*/ 80 h 94"/>
                <a:gd name="T22" fmla="*/ 45 w 108"/>
                <a:gd name="T23" fmla="*/ 79 h 94"/>
                <a:gd name="T24" fmla="*/ 50 w 108"/>
                <a:gd name="T25" fmla="*/ 75 h 94"/>
                <a:gd name="T26" fmla="*/ 42 w 108"/>
                <a:gd name="T27" fmla="*/ 67 h 94"/>
                <a:gd name="T28" fmla="*/ 34 w 108"/>
                <a:gd name="T29" fmla="*/ 62 h 94"/>
                <a:gd name="T30" fmla="*/ 21 w 108"/>
                <a:gd name="T31" fmla="*/ 56 h 94"/>
                <a:gd name="T32" fmla="*/ 12 w 108"/>
                <a:gd name="T33" fmla="*/ 50 h 94"/>
                <a:gd name="T34" fmla="*/ 2 w 108"/>
                <a:gd name="T35" fmla="*/ 39 h 94"/>
                <a:gd name="T36" fmla="*/ 16 w 108"/>
                <a:gd name="T37" fmla="*/ 43 h 94"/>
                <a:gd name="T38" fmla="*/ 26 w 108"/>
                <a:gd name="T39" fmla="*/ 47 h 94"/>
                <a:gd name="T40" fmla="*/ 37 w 108"/>
                <a:gd name="T41" fmla="*/ 51 h 94"/>
                <a:gd name="T42" fmla="*/ 41 w 108"/>
                <a:gd name="T43" fmla="*/ 48 h 94"/>
                <a:gd name="T44" fmla="*/ 30 w 108"/>
                <a:gd name="T45" fmla="*/ 37 h 94"/>
                <a:gd name="T46" fmla="*/ 26 w 108"/>
                <a:gd name="T47" fmla="*/ 31 h 94"/>
                <a:gd name="T48" fmla="*/ 22 w 108"/>
                <a:gd name="T49" fmla="*/ 26 h 94"/>
                <a:gd name="T50" fmla="*/ 17 w 108"/>
                <a:gd name="T51" fmla="*/ 13 h 94"/>
                <a:gd name="T52" fmla="*/ 29 w 108"/>
                <a:gd name="T53" fmla="*/ 21 h 94"/>
                <a:gd name="T54" fmla="*/ 38 w 108"/>
                <a:gd name="T55" fmla="*/ 31 h 94"/>
                <a:gd name="T56" fmla="*/ 48 w 108"/>
                <a:gd name="T57" fmla="*/ 41 h 94"/>
                <a:gd name="T58" fmla="*/ 49 w 108"/>
                <a:gd name="T59" fmla="*/ 38 h 94"/>
                <a:gd name="T60" fmla="*/ 43 w 108"/>
                <a:gd name="T61" fmla="*/ 29 h 94"/>
                <a:gd name="T62" fmla="*/ 37 w 108"/>
                <a:gd name="T63" fmla="*/ 18 h 94"/>
                <a:gd name="T64" fmla="*/ 32 w 108"/>
                <a:gd name="T65" fmla="*/ 4 h 94"/>
                <a:gd name="T66" fmla="*/ 44 w 108"/>
                <a:gd name="T67" fmla="*/ 13 h 94"/>
                <a:gd name="T68" fmla="*/ 51 w 108"/>
                <a:gd name="T69" fmla="*/ 23 h 94"/>
                <a:gd name="T70" fmla="*/ 59 w 108"/>
                <a:gd name="T71" fmla="*/ 35 h 94"/>
                <a:gd name="T72" fmla="*/ 61 w 108"/>
                <a:gd name="T73" fmla="*/ 32 h 94"/>
                <a:gd name="T74" fmla="*/ 59 w 108"/>
                <a:gd name="T75" fmla="*/ 25 h 94"/>
                <a:gd name="T76" fmla="*/ 58 w 108"/>
                <a:gd name="T77" fmla="*/ 17 h 94"/>
                <a:gd name="T78" fmla="*/ 57 w 108"/>
                <a:gd name="T79" fmla="*/ 3 h 94"/>
                <a:gd name="T80" fmla="*/ 65 w 108"/>
                <a:gd name="T81" fmla="*/ 15 h 94"/>
                <a:gd name="T82" fmla="*/ 68 w 108"/>
                <a:gd name="T83" fmla="*/ 24 h 94"/>
                <a:gd name="T84" fmla="*/ 72 w 108"/>
                <a:gd name="T85" fmla="*/ 33 h 94"/>
                <a:gd name="T86" fmla="*/ 76 w 108"/>
                <a:gd name="T87" fmla="*/ 40 h 94"/>
                <a:gd name="T88" fmla="*/ 88 w 108"/>
                <a:gd name="T89" fmla="*/ 51 h 94"/>
                <a:gd name="T90" fmla="*/ 90 w 108"/>
                <a:gd name="T91" fmla="*/ 52 h 94"/>
                <a:gd name="T92" fmla="*/ 108 w 108"/>
                <a:gd name="T93" fmla="*/ 51 h 94"/>
                <a:gd name="T94" fmla="*/ 106 w 108"/>
                <a:gd name="T95" fmla="*/ 66 h 94"/>
                <a:gd name="T96" fmla="*/ 100 w 108"/>
                <a:gd name="T97" fmla="*/ 7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94">
                  <a:moveTo>
                    <a:pt x="100" y="79"/>
                  </a:moveTo>
                  <a:cubicBezTo>
                    <a:pt x="96" y="80"/>
                    <a:pt x="84" y="84"/>
                    <a:pt x="80" y="84"/>
                  </a:cubicBezTo>
                  <a:cubicBezTo>
                    <a:pt x="80" y="84"/>
                    <a:pt x="75" y="86"/>
                    <a:pt x="72" y="87"/>
                  </a:cubicBezTo>
                  <a:cubicBezTo>
                    <a:pt x="67" y="87"/>
                    <a:pt x="60" y="88"/>
                    <a:pt x="57" y="89"/>
                  </a:cubicBezTo>
                  <a:cubicBezTo>
                    <a:pt x="54" y="89"/>
                    <a:pt x="54" y="89"/>
                    <a:pt x="51" y="89"/>
                  </a:cubicBezTo>
                  <a:cubicBezTo>
                    <a:pt x="48" y="89"/>
                    <a:pt x="46" y="89"/>
                    <a:pt x="43" y="89"/>
                  </a:cubicBezTo>
                  <a:cubicBezTo>
                    <a:pt x="40" y="89"/>
                    <a:pt x="38" y="89"/>
                    <a:pt x="35" y="90"/>
                  </a:cubicBezTo>
                  <a:cubicBezTo>
                    <a:pt x="33" y="90"/>
                    <a:pt x="32" y="90"/>
                    <a:pt x="30" y="91"/>
                  </a:cubicBezTo>
                  <a:cubicBezTo>
                    <a:pt x="27" y="92"/>
                    <a:pt x="24" y="94"/>
                    <a:pt x="23" y="92"/>
                  </a:cubicBezTo>
                  <a:cubicBezTo>
                    <a:pt x="22" y="90"/>
                    <a:pt x="24" y="86"/>
                    <a:pt x="26" y="85"/>
                  </a:cubicBezTo>
                  <a:cubicBezTo>
                    <a:pt x="29" y="83"/>
                    <a:pt x="30" y="81"/>
                    <a:pt x="36" y="80"/>
                  </a:cubicBezTo>
                  <a:cubicBezTo>
                    <a:pt x="39" y="80"/>
                    <a:pt x="42" y="79"/>
                    <a:pt x="45" y="79"/>
                  </a:cubicBezTo>
                  <a:cubicBezTo>
                    <a:pt x="45" y="78"/>
                    <a:pt x="50" y="78"/>
                    <a:pt x="50" y="75"/>
                  </a:cubicBezTo>
                  <a:cubicBezTo>
                    <a:pt x="50" y="73"/>
                    <a:pt x="45" y="69"/>
                    <a:pt x="42" y="67"/>
                  </a:cubicBezTo>
                  <a:cubicBezTo>
                    <a:pt x="39" y="65"/>
                    <a:pt x="37" y="64"/>
                    <a:pt x="34" y="62"/>
                  </a:cubicBezTo>
                  <a:cubicBezTo>
                    <a:pt x="30" y="60"/>
                    <a:pt x="26" y="58"/>
                    <a:pt x="21" y="56"/>
                  </a:cubicBezTo>
                  <a:cubicBezTo>
                    <a:pt x="17" y="54"/>
                    <a:pt x="15" y="51"/>
                    <a:pt x="12" y="50"/>
                  </a:cubicBezTo>
                  <a:cubicBezTo>
                    <a:pt x="6" y="47"/>
                    <a:pt x="0" y="44"/>
                    <a:pt x="2" y="39"/>
                  </a:cubicBezTo>
                  <a:cubicBezTo>
                    <a:pt x="3" y="38"/>
                    <a:pt x="4" y="35"/>
                    <a:pt x="16" y="43"/>
                  </a:cubicBezTo>
                  <a:cubicBezTo>
                    <a:pt x="19" y="44"/>
                    <a:pt x="22" y="45"/>
                    <a:pt x="26" y="47"/>
                  </a:cubicBezTo>
                  <a:cubicBezTo>
                    <a:pt x="30" y="48"/>
                    <a:pt x="33" y="51"/>
                    <a:pt x="37" y="51"/>
                  </a:cubicBezTo>
                  <a:cubicBezTo>
                    <a:pt x="39" y="51"/>
                    <a:pt x="41" y="50"/>
                    <a:pt x="41" y="48"/>
                  </a:cubicBezTo>
                  <a:cubicBezTo>
                    <a:pt x="41" y="47"/>
                    <a:pt x="33" y="41"/>
                    <a:pt x="30" y="37"/>
                  </a:cubicBezTo>
                  <a:cubicBezTo>
                    <a:pt x="28" y="34"/>
                    <a:pt x="28" y="34"/>
                    <a:pt x="26" y="31"/>
                  </a:cubicBezTo>
                  <a:cubicBezTo>
                    <a:pt x="25" y="30"/>
                    <a:pt x="23" y="28"/>
                    <a:pt x="22" y="26"/>
                  </a:cubicBezTo>
                  <a:cubicBezTo>
                    <a:pt x="19" y="22"/>
                    <a:pt x="12" y="17"/>
                    <a:pt x="17" y="13"/>
                  </a:cubicBezTo>
                  <a:cubicBezTo>
                    <a:pt x="21" y="8"/>
                    <a:pt x="26" y="18"/>
                    <a:pt x="29" y="21"/>
                  </a:cubicBezTo>
                  <a:cubicBezTo>
                    <a:pt x="32" y="25"/>
                    <a:pt x="36" y="28"/>
                    <a:pt x="38" y="31"/>
                  </a:cubicBezTo>
                  <a:cubicBezTo>
                    <a:pt x="40" y="33"/>
                    <a:pt x="42" y="35"/>
                    <a:pt x="48" y="41"/>
                  </a:cubicBezTo>
                  <a:cubicBezTo>
                    <a:pt x="48" y="41"/>
                    <a:pt x="49" y="42"/>
                    <a:pt x="49" y="38"/>
                  </a:cubicBezTo>
                  <a:cubicBezTo>
                    <a:pt x="49" y="38"/>
                    <a:pt x="46" y="34"/>
                    <a:pt x="43" y="29"/>
                  </a:cubicBezTo>
                  <a:cubicBezTo>
                    <a:pt x="42" y="26"/>
                    <a:pt x="39" y="22"/>
                    <a:pt x="37" y="18"/>
                  </a:cubicBezTo>
                  <a:cubicBezTo>
                    <a:pt x="34" y="12"/>
                    <a:pt x="27" y="7"/>
                    <a:pt x="32" y="4"/>
                  </a:cubicBezTo>
                  <a:cubicBezTo>
                    <a:pt x="36" y="0"/>
                    <a:pt x="41" y="10"/>
                    <a:pt x="44" y="13"/>
                  </a:cubicBezTo>
                  <a:cubicBezTo>
                    <a:pt x="49" y="19"/>
                    <a:pt x="49" y="20"/>
                    <a:pt x="51" y="23"/>
                  </a:cubicBezTo>
                  <a:cubicBezTo>
                    <a:pt x="53" y="27"/>
                    <a:pt x="55" y="32"/>
                    <a:pt x="59" y="35"/>
                  </a:cubicBezTo>
                  <a:cubicBezTo>
                    <a:pt x="60" y="35"/>
                    <a:pt x="61" y="34"/>
                    <a:pt x="61" y="32"/>
                  </a:cubicBezTo>
                  <a:cubicBezTo>
                    <a:pt x="61" y="31"/>
                    <a:pt x="60" y="26"/>
                    <a:pt x="59" y="25"/>
                  </a:cubicBezTo>
                  <a:cubicBezTo>
                    <a:pt x="59" y="23"/>
                    <a:pt x="58" y="20"/>
                    <a:pt x="58" y="17"/>
                  </a:cubicBezTo>
                  <a:cubicBezTo>
                    <a:pt x="57" y="14"/>
                    <a:pt x="52" y="4"/>
                    <a:pt x="57" y="3"/>
                  </a:cubicBezTo>
                  <a:cubicBezTo>
                    <a:pt x="61" y="1"/>
                    <a:pt x="64" y="10"/>
                    <a:pt x="65" y="15"/>
                  </a:cubicBezTo>
                  <a:cubicBezTo>
                    <a:pt x="66" y="18"/>
                    <a:pt x="68" y="21"/>
                    <a:pt x="68" y="24"/>
                  </a:cubicBezTo>
                  <a:cubicBezTo>
                    <a:pt x="69" y="27"/>
                    <a:pt x="70" y="30"/>
                    <a:pt x="72" y="33"/>
                  </a:cubicBezTo>
                  <a:cubicBezTo>
                    <a:pt x="73" y="36"/>
                    <a:pt x="74" y="38"/>
                    <a:pt x="76" y="40"/>
                  </a:cubicBezTo>
                  <a:cubicBezTo>
                    <a:pt x="80" y="43"/>
                    <a:pt x="84" y="47"/>
                    <a:pt x="88" y="51"/>
                  </a:cubicBezTo>
                  <a:cubicBezTo>
                    <a:pt x="89" y="52"/>
                    <a:pt x="89" y="52"/>
                    <a:pt x="90" y="52"/>
                  </a:cubicBezTo>
                  <a:cubicBezTo>
                    <a:pt x="92" y="54"/>
                    <a:pt x="107" y="51"/>
                    <a:pt x="108" y="51"/>
                  </a:cubicBezTo>
                  <a:cubicBezTo>
                    <a:pt x="108" y="51"/>
                    <a:pt x="108" y="59"/>
                    <a:pt x="106" y="66"/>
                  </a:cubicBezTo>
                  <a:cubicBezTo>
                    <a:pt x="104" y="72"/>
                    <a:pt x="100" y="79"/>
                    <a:pt x="100"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8" name="Freeform 223">
              <a:extLst>
                <a:ext uri="{FF2B5EF4-FFF2-40B4-BE49-F238E27FC236}">
                  <a16:creationId xmlns:a16="http://schemas.microsoft.com/office/drawing/2014/main" id="{5CEFCDBB-8475-4BEA-AEAD-BFAD14CD36BF}"/>
                </a:ext>
              </a:extLst>
            </p:cNvPr>
            <p:cNvSpPr>
              <a:spLocks/>
            </p:cNvSpPr>
            <p:nvPr/>
          </p:nvSpPr>
          <p:spPr bwMode="auto">
            <a:xfrm>
              <a:off x="7974" y="-2977"/>
              <a:ext cx="234" cy="237"/>
            </a:xfrm>
            <a:custGeom>
              <a:avLst/>
              <a:gdLst>
                <a:gd name="T0" fmla="*/ 9 w 99"/>
                <a:gd name="T1" fmla="*/ 32 h 100"/>
                <a:gd name="T2" fmla="*/ 67 w 99"/>
                <a:gd name="T3" fmla="*/ 10 h 100"/>
                <a:gd name="T4" fmla="*/ 89 w 99"/>
                <a:gd name="T5" fmla="*/ 68 h 100"/>
                <a:gd name="T6" fmla="*/ 32 w 99"/>
                <a:gd name="T7" fmla="*/ 90 h 100"/>
                <a:gd name="T8" fmla="*/ 9 w 99"/>
                <a:gd name="T9" fmla="*/ 32 h 100"/>
              </a:gdLst>
              <a:ahLst/>
              <a:cxnLst>
                <a:cxn ang="0">
                  <a:pos x="T0" y="T1"/>
                </a:cxn>
                <a:cxn ang="0">
                  <a:pos x="T2" y="T3"/>
                </a:cxn>
                <a:cxn ang="0">
                  <a:pos x="T4" y="T5"/>
                </a:cxn>
                <a:cxn ang="0">
                  <a:pos x="T6" y="T7"/>
                </a:cxn>
                <a:cxn ang="0">
                  <a:pos x="T8" y="T9"/>
                </a:cxn>
              </a:cxnLst>
              <a:rect l="0" t="0" r="r" b="b"/>
              <a:pathLst>
                <a:path w="99" h="100">
                  <a:moveTo>
                    <a:pt x="9" y="32"/>
                  </a:moveTo>
                  <a:cubicBezTo>
                    <a:pt x="19" y="10"/>
                    <a:pt x="45" y="0"/>
                    <a:pt x="67" y="10"/>
                  </a:cubicBezTo>
                  <a:cubicBezTo>
                    <a:pt x="89" y="20"/>
                    <a:pt x="99" y="45"/>
                    <a:pt x="89" y="68"/>
                  </a:cubicBezTo>
                  <a:cubicBezTo>
                    <a:pt x="80" y="90"/>
                    <a:pt x="54" y="100"/>
                    <a:pt x="32" y="90"/>
                  </a:cubicBezTo>
                  <a:cubicBezTo>
                    <a:pt x="10" y="80"/>
                    <a:pt x="0" y="55"/>
                    <a:pt x="9" y="32"/>
                  </a:cubicBezTo>
                  <a:close/>
                </a:path>
              </a:pathLst>
            </a:custGeom>
            <a:solidFill>
              <a:srgbClr val="F0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9" name="Freeform 224">
              <a:extLst>
                <a:ext uri="{FF2B5EF4-FFF2-40B4-BE49-F238E27FC236}">
                  <a16:creationId xmlns:a16="http://schemas.microsoft.com/office/drawing/2014/main" id="{AD7B9BFA-A54E-45A7-9B43-421A8FBF3AA5}"/>
                </a:ext>
              </a:extLst>
            </p:cNvPr>
            <p:cNvSpPr>
              <a:spLocks/>
            </p:cNvSpPr>
            <p:nvPr/>
          </p:nvSpPr>
          <p:spPr bwMode="auto">
            <a:xfrm>
              <a:off x="7995" y="-2944"/>
              <a:ext cx="185" cy="168"/>
            </a:xfrm>
            <a:custGeom>
              <a:avLst/>
              <a:gdLst>
                <a:gd name="T0" fmla="*/ 0 w 78"/>
                <a:gd name="T1" fmla="*/ 53 h 71"/>
                <a:gd name="T2" fmla="*/ 6 w 78"/>
                <a:gd name="T3" fmla="*/ 39 h 71"/>
                <a:gd name="T4" fmla="*/ 8 w 78"/>
                <a:gd name="T5" fmla="*/ 33 h 71"/>
                <a:gd name="T6" fmla="*/ 13 w 78"/>
                <a:gd name="T7" fmla="*/ 23 h 71"/>
                <a:gd name="T8" fmla="*/ 16 w 78"/>
                <a:gd name="T9" fmla="*/ 19 h 71"/>
                <a:gd name="T10" fmla="*/ 20 w 78"/>
                <a:gd name="T11" fmla="*/ 14 h 71"/>
                <a:gd name="T12" fmla="*/ 23 w 78"/>
                <a:gd name="T13" fmla="*/ 9 h 71"/>
                <a:gd name="T14" fmla="*/ 24 w 78"/>
                <a:gd name="T15" fmla="*/ 5 h 71"/>
                <a:gd name="T16" fmla="*/ 27 w 78"/>
                <a:gd name="T17" fmla="*/ 1 h 71"/>
                <a:gd name="T18" fmla="*/ 30 w 78"/>
                <a:gd name="T19" fmla="*/ 6 h 71"/>
                <a:gd name="T20" fmla="*/ 28 w 78"/>
                <a:gd name="T21" fmla="*/ 14 h 71"/>
                <a:gd name="T22" fmla="*/ 25 w 78"/>
                <a:gd name="T23" fmla="*/ 20 h 71"/>
                <a:gd name="T24" fmla="*/ 25 w 78"/>
                <a:gd name="T25" fmla="*/ 25 h 71"/>
                <a:gd name="T26" fmla="*/ 33 w 78"/>
                <a:gd name="T27" fmla="*/ 23 h 71"/>
                <a:gd name="T28" fmla="*/ 40 w 78"/>
                <a:gd name="T29" fmla="*/ 20 h 71"/>
                <a:gd name="T30" fmla="*/ 49 w 78"/>
                <a:gd name="T31" fmla="*/ 16 h 71"/>
                <a:gd name="T32" fmla="*/ 57 w 78"/>
                <a:gd name="T33" fmla="*/ 13 h 71"/>
                <a:gd name="T34" fmla="*/ 68 w 78"/>
                <a:gd name="T35" fmla="*/ 11 h 71"/>
                <a:gd name="T36" fmla="*/ 60 w 78"/>
                <a:gd name="T37" fmla="*/ 19 h 71"/>
                <a:gd name="T38" fmla="*/ 53 w 78"/>
                <a:gd name="T39" fmla="*/ 23 h 71"/>
                <a:gd name="T40" fmla="*/ 45 w 78"/>
                <a:gd name="T41" fmla="*/ 27 h 71"/>
                <a:gd name="T42" fmla="*/ 45 w 78"/>
                <a:gd name="T43" fmla="*/ 31 h 71"/>
                <a:gd name="T44" fmla="*/ 57 w 78"/>
                <a:gd name="T45" fmla="*/ 30 h 71"/>
                <a:gd name="T46" fmla="*/ 63 w 78"/>
                <a:gd name="T47" fmla="*/ 29 h 71"/>
                <a:gd name="T48" fmla="*/ 67 w 78"/>
                <a:gd name="T49" fmla="*/ 29 h 71"/>
                <a:gd name="T50" fmla="*/ 78 w 78"/>
                <a:gd name="T51" fmla="*/ 32 h 71"/>
                <a:gd name="T52" fmla="*/ 67 w 78"/>
                <a:gd name="T53" fmla="*/ 36 h 71"/>
                <a:gd name="T54" fmla="*/ 57 w 78"/>
                <a:gd name="T55" fmla="*/ 37 h 71"/>
                <a:gd name="T56" fmla="*/ 47 w 78"/>
                <a:gd name="T57" fmla="*/ 38 h 71"/>
                <a:gd name="T58" fmla="*/ 48 w 78"/>
                <a:gd name="T59" fmla="*/ 40 h 71"/>
                <a:gd name="T60" fmla="*/ 56 w 78"/>
                <a:gd name="T61" fmla="*/ 41 h 71"/>
                <a:gd name="T62" fmla="*/ 65 w 78"/>
                <a:gd name="T63" fmla="*/ 42 h 71"/>
                <a:gd name="T64" fmla="*/ 77 w 78"/>
                <a:gd name="T65" fmla="*/ 45 h 71"/>
                <a:gd name="T66" fmla="*/ 65 w 78"/>
                <a:gd name="T67" fmla="*/ 48 h 71"/>
                <a:gd name="T68" fmla="*/ 56 w 78"/>
                <a:gd name="T69" fmla="*/ 48 h 71"/>
                <a:gd name="T70" fmla="*/ 45 w 78"/>
                <a:gd name="T71" fmla="*/ 48 h 71"/>
                <a:gd name="T72" fmla="*/ 46 w 78"/>
                <a:gd name="T73" fmla="*/ 50 h 71"/>
                <a:gd name="T74" fmla="*/ 51 w 78"/>
                <a:gd name="T75" fmla="*/ 53 h 71"/>
                <a:gd name="T76" fmla="*/ 57 w 78"/>
                <a:gd name="T77" fmla="*/ 55 h 71"/>
                <a:gd name="T78" fmla="*/ 66 w 78"/>
                <a:gd name="T79" fmla="*/ 61 h 71"/>
                <a:gd name="T80" fmla="*/ 55 w 78"/>
                <a:gd name="T81" fmla="*/ 61 h 71"/>
                <a:gd name="T82" fmla="*/ 48 w 78"/>
                <a:gd name="T83" fmla="*/ 58 h 71"/>
                <a:gd name="T84" fmla="*/ 41 w 78"/>
                <a:gd name="T85" fmla="*/ 56 h 71"/>
                <a:gd name="T86" fmla="*/ 35 w 78"/>
                <a:gd name="T87" fmla="*/ 56 h 71"/>
                <a:gd name="T88" fmla="*/ 23 w 78"/>
                <a:gd name="T89" fmla="*/ 59 h 71"/>
                <a:gd name="T90" fmla="*/ 21 w 78"/>
                <a:gd name="T91" fmla="*/ 60 h 71"/>
                <a:gd name="T92" fmla="*/ 14 w 78"/>
                <a:gd name="T93" fmla="*/ 71 h 71"/>
                <a:gd name="T94" fmla="*/ 6 w 78"/>
                <a:gd name="T95" fmla="*/ 63 h 71"/>
                <a:gd name="T96" fmla="*/ 0 w 78"/>
                <a:gd name="T97"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71">
                  <a:moveTo>
                    <a:pt x="0" y="53"/>
                  </a:moveTo>
                  <a:cubicBezTo>
                    <a:pt x="2" y="50"/>
                    <a:pt x="4" y="41"/>
                    <a:pt x="6" y="39"/>
                  </a:cubicBezTo>
                  <a:cubicBezTo>
                    <a:pt x="6" y="39"/>
                    <a:pt x="7" y="35"/>
                    <a:pt x="8" y="33"/>
                  </a:cubicBezTo>
                  <a:cubicBezTo>
                    <a:pt x="10" y="30"/>
                    <a:pt x="12" y="25"/>
                    <a:pt x="13" y="23"/>
                  </a:cubicBezTo>
                  <a:cubicBezTo>
                    <a:pt x="15" y="21"/>
                    <a:pt x="15" y="21"/>
                    <a:pt x="16" y="19"/>
                  </a:cubicBezTo>
                  <a:cubicBezTo>
                    <a:pt x="17" y="17"/>
                    <a:pt x="18" y="16"/>
                    <a:pt x="20" y="14"/>
                  </a:cubicBezTo>
                  <a:cubicBezTo>
                    <a:pt x="21" y="12"/>
                    <a:pt x="22" y="11"/>
                    <a:pt x="23" y="9"/>
                  </a:cubicBezTo>
                  <a:cubicBezTo>
                    <a:pt x="23" y="8"/>
                    <a:pt x="24" y="7"/>
                    <a:pt x="24" y="5"/>
                  </a:cubicBezTo>
                  <a:cubicBezTo>
                    <a:pt x="25" y="3"/>
                    <a:pt x="25" y="0"/>
                    <a:pt x="27" y="1"/>
                  </a:cubicBezTo>
                  <a:cubicBezTo>
                    <a:pt x="29" y="1"/>
                    <a:pt x="30" y="4"/>
                    <a:pt x="30" y="6"/>
                  </a:cubicBezTo>
                  <a:cubicBezTo>
                    <a:pt x="30" y="8"/>
                    <a:pt x="30" y="10"/>
                    <a:pt x="28" y="14"/>
                  </a:cubicBezTo>
                  <a:cubicBezTo>
                    <a:pt x="27" y="16"/>
                    <a:pt x="26" y="18"/>
                    <a:pt x="25" y="20"/>
                  </a:cubicBezTo>
                  <a:cubicBezTo>
                    <a:pt x="25" y="20"/>
                    <a:pt x="23" y="23"/>
                    <a:pt x="25" y="25"/>
                  </a:cubicBezTo>
                  <a:cubicBezTo>
                    <a:pt x="26" y="26"/>
                    <a:pt x="30" y="24"/>
                    <a:pt x="33" y="23"/>
                  </a:cubicBezTo>
                  <a:cubicBezTo>
                    <a:pt x="36" y="22"/>
                    <a:pt x="38" y="21"/>
                    <a:pt x="40" y="20"/>
                  </a:cubicBezTo>
                  <a:cubicBezTo>
                    <a:pt x="43" y="19"/>
                    <a:pt x="46" y="17"/>
                    <a:pt x="49" y="16"/>
                  </a:cubicBezTo>
                  <a:cubicBezTo>
                    <a:pt x="52" y="14"/>
                    <a:pt x="55" y="14"/>
                    <a:pt x="57" y="13"/>
                  </a:cubicBezTo>
                  <a:cubicBezTo>
                    <a:pt x="62" y="10"/>
                    <a:pt x="66" y="8"/>
                    <a:pt x="68" y="11"/>
                  </a:cubicBezTo>
                  <a:cubicBezTo>
                    <a:pt x="68" y="12"/>
                    <a:pt x="70" y="14"/>
                    <a:pt x="60" y="19"/>
                  </a:cubicBezTo>
                  <a:cubicBezTo>
                    <a:pt x="58" y="20"/>
                    <a:pt x="56" y="21"/>
                    <a:pt x="53" y="23"/>
                  </a:cubicBezTo>
                  <a:cubicBezTo>
                    <a:pt x="50" y="24"/>
                    <a:pt x="47" y="25"/>
                    <a:pt x="45" y="27"/>
                  </a:cubicBezTo>
                  <a:cubicBezTo>
                    <a:pt x="45" y="28"/>
                    <a:pt x="44" y="30"/>
                    <a:pt x="45" y="31"/>
                  </a:cubicBezTo>
                  <a:cubicBezTo>
                    <a:pt x="46" y="31"/>
                    <a:pt x="53" y="29"/>
                    <a:pt x="57" y="30"/>
                  </a:cubicBezTo>
                  <a:cubicBezTo>
                    <a:pt x="60" y="30"/>
                    <a:pt x="60" y="29"/>
                    <a:pt x="63" y="29"/>
                  </a:cubicBezTo>
                  <a:cubicBezTo>
                    <a:pt x="64" y="29"/>
                    <a:pt x="66" y="29"/>
                    <a:pt x="67" y="29"/>
                  </a:cubicBezTo>
                  <a:cubicBezTo>
                    <a:pt x="71" y="29"/>
                    <a:pt x="77" y="28"/>
                    <a:pt x="78" y="32"/>
                  </a:cubicBezTo>
                  <a:cubicBezTo>
                    <a:pt x="78" y="37"/>
                    <a:pt x="71" y="35"/>
                    <a:pt x="67" y="36"/>
                  </a:cubicBezTo>
                  <a:cubicBezTo>
                    <a:pt x="63" y="36"/>
                    <a:pt x="60" y="37"/>
                    <a:pt x="57" y="37"/>
                  </a:cubicBezTo>
                  <a:cubicBezTo>
                    <a:pt x="55" y="37"/>
                    <a:pt x="53" y="38"/>
                    <a:pt x="47" y="38"/>
                  </a:cubicBezTo>
                  <a:cubicBezTo>
                    <a:pt x="47" y="39"/>
                    <a:pt x="46" y="39"/>
                    <a:pt x="48" y="40"/>
                  </a:cubicBezTo>
                  <a:cubicBezTo>
                    <a:pt x="48" y="40"/>
                    <a:pt x="52" y="40"/>
                    <a:pt x="56" y="41"/>
                  </a:cubicBezTo>
                  <a:cubicBezTo>
                    <a:pt x="59" y="41"/>
                    <a:pt x="62" y="42"/>
                    <a:pt x="65" y="42"/>
                  </a:cubicBezTo>
                  <a:cubicBezTo>
                    <a:pt x="71" y="43"/>
                    <a:pt x="76" y="41"/>
                    <a:pt x="77" y="45"/>
                  </a:cubicBezTo>
                  <a:cubicBezTo>
                    <a:pt x="77" y="50"/>
                    <a:pt x="69" y="48"/>
                    <a:pt x="65" y="48"/>
                  </a:cubicBezTo>
                  <a:cubicBezTo>
                    <a:pt x="60" y="49"/>
                    <a:pt x="59" y="48"/>
                    <a:pt x="56" y="48"/>
                  </a:cubicBezTo>
                  <a:cubicBezTo>
                    <a:pt x="53" y="48"/>
                    <a:pt x="49" y="47"/>
                    <a:pt x="45" y="48"/>
                  </a:cubicBezTo>
                  <a:cubicBezTo>
                    <a:pt x="45" y="49"/>
                    <a:pt x="46" y="50"/>
                    <a:pt x="46" y="50"/>
                  </a:cubicBezTo>
                  <a:cubicBezTo>
                    <a:pt x="47" y="51"/>
                    <a:pt x="50" y="52"/>
                    <a:pt x="51" y="53"/>
                  </a:cubicBezTo>
                  <a:cubicBezTo>
                    <a:pt x="53" y="53"/>
                    <a:pt x="55" y="54"/>
                    <a:pt x="57" y="55"/>
                  </a:cubicBezTo>
                  <a:cubicBezTo>
                    <a:pt x="59" y="56"/>
                    <a:pt x="67" y="57"/>
                    <a:pt x="66" y="61"/>
                  </a:cubicBezTo>
                  <a:cubicBezTo>
                    <a:pt x="65" y="64"/>
                    <a:pt x="59" y="62"/>
                    <a:pt x="55" y="61"/>
                  </a:cubicBezTo>
                  <a:cubicBezTo>
                    <a:pt x="53" y="60"/>
                    <a:pt x="50" y="59"/>
                    <a:pt x="48" y="58"/>
                  </a:cubicBezTo>
                  <a:cubicBezTo>
                    <a:pt x="46" y="58"/>
                    <a:pt x="44" y="57"/>
                    <a:pt x="41" y="56"/>
                  </a:cubicBezTo>
                  <a:cubicBezTo>
                    <a:pt x="39" y="56"/>
                    <a:pt x="37" y="56"/>
                    <a:pt x="35" y="56"/>
                  </a:cubicBezTo>
                  <a:cubicBezTo>
                    <a:pt x="31" y="57"/>
                    <a:pt x="27" y="58"/>
                    <a:pt x="23" y="59"/>
                  </a:cubicBezTo>
                  <a:cubicBezTo>
                    <a:pt x="22" y="59"/>
                    <a:pt x="22" y="59"/>
                    <a:pt x="21" y="60"/>
                  </a:cubicBezTo>
                  <a:cubicBezTo>
                    <a:pt x="19" y="60"/>
                    <a:pt x="14" y="70"/>
                    <a:pt x="14" y="71"/>
                  </a:cubicBezTo>
                  <a:cubicBezTo>
                    <a:pt x="14" y="71"/>
                    <a:pt x="9" y="67"/>
                    <a:pt x="6" y="63"/>
                  </a:cubicBezTo>
                  <a:cubicBezTo>
                    <a:pt x="3" y="59"/>
                    <a:pt x="0" y="53"/>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sp>
        <p:nvSpPr>
          <p:cNvPr id="170" name="Hexagon 4">
            <a:extLst>
              <a:ext uri="{FF2B5EF4-FFF2-40B4-BE49-F238E27FC236}">
                <a16:creationId xmlns:a16="http://schemas.microsoft.com/office/drawing/2014/main" id="{B632B8EC-BBB5-4F5A-998C-39071C4E0511}"/>
              </a:ext>
            </a:extLst>
          </p:cNvPr>
          <p:cNvSpPr/>
          <p:nvPr/>
        </p:nvSpPr>
        <p:spPr>
          <a:xfrm>
            <a:off x="5516012" y="2528306"/>
            <a:ext cx="6450452" cy="1477328"/>
          </a:xfrm>
          <a:prstGeom prst="rect">
            <a:avLst/>
          </a:prstGeom>
          <a:noFill/>
          <a:ln>
            <a:noFill/>
          </a:ln>
          <a:effectLst/>
        </p:spPr>
        <p:txBody>
          <a:bodyPr spcFirstLastPara="0" vert="horz" wrap="square" lIns="0" tIns="0" rIns="0" bIns="0" numCol="1" spcCol="1270" anchor="ctr" anchorCtr="0">
            <a:spAutoFit/>
          </a:bodyPr>
          <a:lstStyle/>
          <a:p>
            <a:pPr marL="340995" lvl="2" defTabSz="990570">
              <a:spcAft>
                <a:spcPts val="200"/>
              </a:spcAft>
              <a:buClr>
                <a:srgbClr val="00338D"/>
              </a:buClr>
              <a:defRPr/>
            </a:pPr>
            <a:r>
              <a:rPr lang="en-US" sz="9600" kern="0" dirty="0">
                <a:solidFill>
                  <a:schemeClr val="accent2"/>
                </a:solidFill>
                <a:latin typeface="Brush Script MT"/>
              </a:rPr>
              <a:t>Thank you!</a:t>
            </a:r>
            <a:endParaRPr lang="en-US" sz="9600" kern="0">
              <a:solidFill>
                <a:schemeClr val="accent2"/>
              </a:solidFill>
              <a:latin typeface="Brush Script MT"/>
            </a:endParaRPr>
          </a:p>
        </p:txBody>
      </p:sp>
    </p:spTree>
    <p:extLst>
      <p:ext uri="{BB962C8B-B14F-4D97-AF65-F5344CB8AC3E}">
        <p14:creationId xmlns:p14="http://schemas.microsoft.com/office/powerpoint/2010/main" val="136812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500"/>
                                  </p:stCondLst>
                                  <p:childTnLst>
                                    <p:set>
                                      <p:cBhvr>
                                        <p:cTn id="6" dur="1" fill="hold">
                                          <p:stCondLst>
                                            <p:cond delay="0"/>
                                          </p:stCondLst>
                                        </p:cTn>
                                        <p:tgtEl>
                                          <p:spTgt spid="170"/>
                                        </p:tgtEl>
                                        <p:attrNameLst>
                                          <p:attrName>style.visibility</p:attrName>
                                        </p:attrNameLst>
                                      </p:cBhvr>
                                      <p:to>
                                        <p:strVal val="visible"/>
                                      </p:to>
                                    </p:set>
                                    <p:animEffect transition="in" filter="wipe(down)">
                                      <p:cBhvr>
                                        <p:cTn id="7"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6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9" name="Rectangle 62">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64">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4" name="Freeform: Shape 74">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6" name="Group 76">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8" name="Freeform: Shape 77">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78">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Freeform: Shape 79">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9" name="Picture 4" descr="A picture containing text, colorful, dark&#10;&#10;Description automatically generated">
            <a:extLst>
              <a:ext uri="{FF2B5EF4-FFF2-40B4-BE49-F238E27FC236}">
                <a16:creationId xmlns:a16="http://schemas.microsoft.com/office/drawing/2014/main" id="{A7A157B2-E208-4504-9B29-AAF4615DE233}"/>
              </a:ext>
            </a:extLst>
          </p:cNvPr>
          <p:cNvPicPr>
            <a:picLocks noChangeAspect="1"/>
          </p:cNvPicPr>
          <p:nvPr/>
        </p:nvPicPr>
        <p:blipFill rotWithShape="1">
          <a:blip r:embed="rId2"/>
          <a:srcRect l="1482" r="5497" b="2"/>
          <a:stretch/>
        </p:blipFill>
        <p:spPr>
          <a:xfrm>
            <a:off x="540294" y="1338272"/>
            <a:ext cx="5278777" cy="3858780"/>
          </a:xfrm>
          <a:prstGeom prst="rect">
            <a:avLst/>
          </a:prstGeom>
        </p:spPr>
      </p:pic>
      <p:sp>
        <p:nvSpPr>
          <p:cNvPr id="30" name="Title 1">
            <a:extLst>
              <a:ext uri="{FF2B5EF4-FFF2-40B4-BE49-F238E27FC236}">
                <a16:creationId xmlns:a16="http://schemas.microsoft.com/office/drawing/2014/main" id="{43CCF7F3-B445-44EC-B9C8-EF7C4091E327}"/>
              </a:ext>
            </a:extLst>
          </p:cNvPr>
          <p:cNvSpPr txBox="1">
            <a:spLocks/>
          </p:cNvSpPr>
          <p:nvPr/>
        </p:nvSpPr>
        <p:spPr>
          <a:xfrm>
            <a:off x="6480314" y="1230361"/>
            <a:ext cx="3360772" cy="80175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r>
              <a:rPr lang="en-US" dirty="0"/>
              <a:t>OUTLINE</a:t>
            </a:r>
          </a:p>
        </p:txBody>
      </p:sp>
      <p:sp>
        <p:nvSpPr>
          <p:cNvPr id="31" name="Content Placeholder 2">
            <a:extLst>
              <a:ext uri="{FF2B5EF4-FFF2-40B4-BE49-F238E27FC236}">
                <a16:creationId xmlns:a16="http://schemas.microsoft.com/office/drawing/2014/main" id="{B1E10FCB-B0F7-4407-B366-0C38FC464B8A}"/>
              </a:ext>
            </a:extLst>
          </p:cNvPr>
          <p:cNvSpPr txBox="1">
            <a:spLocks/>
          </p:cNvSpPr>
          <p:nvPr/>
        </p:nvSpPr>
        <p:spPr>
          <a:xfrm>
            <a:off x="6586331" y="2371400"/>
            <a:ext cx="4837044" cy="3631833"/>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i="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sz="1600" dirty="0">
                <a:ea typeface="+mn-lt"/>
                <a:cs typeface="+mn-lt"/>
              </a:rPr>
              <a:t>Executive Summary</a:t>
            </a:r>
          </a:p>
          <a:p>
            <a:pPr>
              <a:lnSpc>
                <a:spcPct val="150000"/>
              </a:lnSpc>
            </a:pPr>
            <a:r>
              <a:rPr lang="en-US" sz="1600" dirty="0">
                <a:ea typeface="+mn-lt"/>
                <a:cs typeface="+mn-lt"/>
              </a:rPr>
              <a:t>Stakeholder Analysis</a:t>
            </a:r>
          </a:p>
          <a:p>
            <a:pPr>
              <a:lnSpc>
                <a:spcPct val="150000"/>
              </a:lnSpc>
            </a:pPr>
            <a:r>
              <a:rPr lang="en-US" sz="1600" dirty="0">
                <a:ea typeface="+mn-lt"/>
                <a:cs typeface="+mn-lt"/>
              </a:rPr>
              <a:t>Customer Personas &amp; User Stories</a:t>
            </a:r>
          </a:p>
          <a:p>
            <a:pPr>
              <a:lnSpc>
                <a:spcPct val="150000"/>
              </a:lnSpc>
            </a:pPr>
            <a:r>
              <a:rPr lang="en-US" sz="1600" dirty="0">
                <a:ea typeface="+mn-lt"/>
                <a:cs typeface="+mn-lt"/>
              </a:rPr>
              <a:t>Competitor Analysis (Benchmarking)</a:t>
            </a:r>
          </a:p>
          <a:p>
            <a:pPr>
              <a:lnSpc>
                <a:spcPct val="150000"/>
              </a:lnSpc>
            </a:pPr>
            <a:r>
              <a:rPr lang="en-US" sz="1600" dirty="0">
                <a:ea typeface="+mn-lt"/>
                <a:cs typeface="+mn-lt"/>
              </a:rPr>
              <a:t>Implementation Strategy</a:t>
            </a:r>
            <a:endParaRPr lang="en-US" sz="1600" dirty="0"/>
          </a:p>
          <a:p>
            <a:pPr>
              <a:lnSpc>
                <a:spcPct val="150000"/>
              </a:lnSpc>
            </a:pPr>
            <a:r>
              <a:rPr lang="en-US" sz="1600" dirty="0">
                <a:ea typeface="+mn-lt"/>
                <a:cs typeface="+mn-lt"/>
              </a:rPr>
              <a:t>Risk Assessment and CBA Analysis</a:t>
            </a:r>
            <a:endParaRPr lang="en-US" sz="1600" dirty="0"/>
          </a:p>
          <a:p>
            <a:pPr>
              <a:lnSpc>
                <a:spcPct val="150000"/>
              </a:lnSpc>
            </a:pPr>
            <a:r>
              <a:rPr lang="en-US" sz="1600" dirty="0">
                <a:ea typeface="+mn-lt"/>
                <a:cs typeface="+mn-lt"/>
              </a:rPr>
              <a:t>Recommendation</a:t>
            </a:r>
            <a:endParaRPr lang="en-US" sz="1600" dirty="0"/>
          </a:p>
          <a:p>
            <a:pPr>
              <a:lnSpc>
                <a:spcPct val="150000"/>
              </a:lnSpc>
            </a:pPr>
            <a:r>
              <a:rPr lang="en-US" sz="1600" dirty="0">
                <a:ea typeface="+mn-lt"/>
                <a:cs typeface="+mn-lt"/>
              </a:rPr>
              <a:t>Current- Future State Analysis</a:t>
            </a:r>
            <a:endParaRPr lang="en-US" sz="1600" dirty="0"/>
          </a:p>
        </p:txBody>
      </p:sp>
    </p:spTree>
    <p:extLst>
      <p:ext uri="{BB962C8B-B14F-4D97-AF65-F5344CB8AC3E}">
        <p14:creationId xmlns:p14="http://schemas.microsoft.com/office/powerpoint/2010/main" val="255886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0" y="118886"/>
            <a:ext cx="10077557" cy="1093166"/>
          </a:xfrm>
        </p:spPr>
        <p:txBody>
          <a:bodyPr/>
          <a:lstStyle/>
          <a:p>
            <a:r>
              <a:rPr lang="en-US" dirty="0"/>
              <a:t>Executive Summary</a:t>
            </a:r>
          </a:p>
        </p:txBody>
      </p:sp>
      <p:sp>
        <p:nvSpPr>
          <p:cNvPr id="35" name="Freeform 30">
            <a:extLst>
              <a:ext uri="{FF2B5EF4-FFF2-40B4-BE49-F238E27FC236}">
                <a16:creationId xmlns:a16="http://schemas.microsoft.com/office/drawing/2014/main" id="{59C4A2F5-14B4-4D5A-AF47-E721959052D6}"/>
              </a:ext>
            </a:extLst>
          </p:cNvPr>
          <p:cNvSpPr>
            <a:spLocks/>
          </p:cNvSpPr>
          <p:nvPr/>
        </p:nvSpPr>
        <p:spPr bwMode="auto">
          <a:xfrm>
            <a:off x="5303405" y="1988921"/>
            <a:ext cx="1585190" cy="1585190"/>
          </a:xfrm>
          <a:custGeom>
            <a:avLst/>
            <a:gdLst>
              <a:gd name="T0" fmla="*/ 547 w 2397"/>
              <a:gd name="T1" fmla="*/ 194 h 2398"/>
              <a:gd name="T2" fmla="*/ 359 w 2397"/>
              <a:gd name="T3" fmla="*/ 344 h 2398"/>
              <a:gd name="T4" fmla="*/ 209 w 2397"/>
              <a:gd name="T5" fmla="*/ 524 h 2398"/>
              <a:gd name="T6" fmla="*/ 97 w 2397"/>
              <a:gd name="T7" fmla="*/ 726 h 2398"/>
              <a:gd name="T8" fmla="*/ 27 w 2397"/>
              <a:gd name="T9" fmla="*/ 945 h 2398"/>
              <a:gd name="T10" fmla="*/ 0 w 2397"/>
              <a:gd name="T11" fmla="*/ 1173 h 2398"/>
              <a:gd name="T12" fmla="*/ 18 w 2397"/>
              <a:gd name="T13" fmla="*/ 1405 h 2398"/>
              <a:gd name="T14" fmla="*/ 82 w 2397"/>
              <a:gd name="T15" fmla="*/ 1634 h 2398"/>
              <a:gd name="T16" fmla="*/ 161 w 2397"/>
              <a:gd name="T17" fmla="*/ 1798 h 2398"/>
              <a:gd name="T18" fmla="*/ 265 w 2397"/>
              <a:gd name="T19" fmla="*/ 1950 h 2398"/>
              <a:gd name="T20" fmla="*/ 430 w 2397"/>
              <a:gd name="T21" fmla="*/ 2120 h 2398"/>
              <a:gd name="T22" fmla="*/ 622 w 2397"/>
              <a:gd name="T23" fmla="*/ 2250 h 2398"/>
              <a:gd name="T24" fmla="*/ 834 w 2397"/>
              <a:gd name="T25" fmla="*/ 2341 h 2398"/>
              <a:gd name="T26" fmla="*/ 1058 w 2397"/>
              <a:gd name="T27" fmla="*/ 2389 h 2398"/>
              <a:gd name="T28" fmla="*/ 1288 w 2397"/>
              <a:gd name="T29" fmla="*/ 2394 h 2398"/>
              <a:gd name="T30" fmla="*/ 1519 w 2397"/>
              <a:gd name="T31" fmla="*/ 2354 h 2398"/>
              <a:gd name="T32" fmla="*/ 1743 w 2397"/>
              <a:gd name="T33" fmla="*/ 2267 h 2398"/>
              <a:gd name="T34" fmla="*/ 1851 w 2397"/>
              <a:gd name="T35" fmla="*/ 2205 h 2398"/>
              <a:gd name="T36" fmla="*/ 2039 w 2397"/>
              <a:gd name="T37" fmla="*/ 2055 h 2398"/>
              <a:gd name="T38" fmla="*/ 2189 w 2397"/>
              <a:gd name="T39" fmla="*/ 1875 h 2398"/>
              <a:gd name="T40" fmla="*/ 2299 w 2397"/>
              <a:gd name="T41" fmla="*/ 1672 h 2398"/>
              <a:gd name="T42" fmla="*/ 2369 w 2397"/>
              <a:gd name="T43" fmla="*/ 1453 h 2398"/>
              <a:gd name="T44" fmla="*/ 2397 w 2397"/>
              <a:gd name="T45" fmla="*/ 1225 h 2398"/>
              <a:gd name="T46" fmla="*/ 2380 w 2397"/>
              <a:gd name="T47" fmla="*/ 993 h 2398"/>
              <a:gd name="T48" fmla="*/ 2316 w 2397"/>
              <a:gd name="T49" fmla="*/ 765 h 2398"/>
              <a:gd name="T50" fmla="*/ 2236 w 2397"/>
              <a:gd name="T51" fmla="*/ 601 h 2398"/>
              <a:gd name="T52" fmla="*/ 2134 w 2397"/>
              <a:gd name="T53" fmla="*/ 449 h 2398"/>
              <a:gd name="T54" fmla="*/ 1968 w 2397"/>
              <a:gd name="T55" fmla="*/ 279 h 2398"/>
              <a:gd name="T56" fmla="*/ 1776 w 2397"/>
              <a:gd name="T57" fmla="*/ 148 h 2398"/>
              <a:gd name="T58" fmla="*/ 1565 w 2397"/>
              <a:gd name="T59" fmla="*/ 57 h 2398"/>
              <a:gd name="T60" fmla="*/ 1339 w 2397"/>
              <a:gd name="T61" fmla="*/ 9 h 2398"/>
              <a:gd name="T62" fmla="*/ 1108 w 2397"/>
              <a:gd name="T63" fmla="*/ 4 h 2398"/>
              <a:gd name="T64" fmla="*/ 878 w 2397"/>
              <a:gd name="T65" fmla="*/ 44 h 2398"/>
              <a:gd name="T66" fmla="*/ 653 w 2397"/>
              <a:gd name="T67" fmla="*/ 131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7" h="2398">
                <a:moveTo>
                  <a:pt x="600" y="162"/>
                </a:moveTo>
                <a:lnTo>
                  <a:pt x="547" y="194"/>
                </a:lnTo>
                <a:lnTo>
                  <a:pt x="449" y="265"/>
                </a:lnTo>
                <a:lnTo>
                  <a:pt x="359" y="344"/>
                </a:lnTo>
                <a:lnTo>
                  <a:pt x="279" y="431"/>
                </a:lnTo>
                <a:lnTo>
                  <a:pt x="209" y="524"/>
                </a:lnTo>
                <a:lnTo>
                  <a:pt x="148" y="623"/>
                </a:lnTo>
                <a:lnTo>
                  <a:pt x="97" y="726"/>
                </a:lnTo>
                <a:lnTo>
                  <a:pt x="57" y="834"/>
                </a:lnTo>
                <a:lnTo>
                  <a:pt x="27" y="945"/>
                </a:lnTo>
                <a:lnTo>
                  <a:pt x="8" y="1058"/>
                </a:lnTo>
                <a:lnTo>
                  <a:pt x="0" y="1173"/>
                </a:lnTo>
                <a:lnTo>
                  <a:pt x="3" y="1290"/>
                </a:lnTo>
                <a:lnTo>
                  <a:pt x="18" y="1405"/>
                </a:lnTo>
                <a:lnTo>
                  <a:pt x="44" y="1521"/>
                </a:lnTo>
                <a:lnTo>
                  <a:pt x="82" y="1634"/>
                </a:lnTo>
                <a:lnTo>
                  <a:pt x="131" y="1744"/>
                </a:lnTo>
                <a:lnTo>
                  <a:pt x="161" y="1798"/>
                </a:lnTo>
                <a:lnTo>
                  <a:pt x="193" y="1851"/>
                </a:lnTo>
                <a:lnTo>
                  <a:pt x="265" y="1950"/>
                </a:lnTo>
                <a:lnTo>
                  <a:pt x="344" y="2039"/>
                </a:lnTo>
                <a:lnTo>
                  <a:pt x="430" y="2120"/>
                </a:lnTo>
                <a:lnTo>
                  <a:pt x="522" y="2190"/>
                </a:lnTo>
                <a:lnTo>
                  <a:pt x="622" y="2250"/>
                </a:lnTo>
                <a:lnTo>
                  <a:pt x="726" y="2301"/>
                </a:lnTo>
                <a:lnTo>
                  <a:pt x="834" y="2341"/>
                </a:lnTo>
                <a:lnTo>
                  <a:pt x="945" y="2371"/>
                </a:lnTo>
                <a:lnTo>
                  <a:pt x="1058" y="2389"/>
                </a:lnTo>
                <a:lnTo>
                  <a:pt x="1173" y="2398"/>
                </a:lnTo>
                <a:lnTo>
                  <a:pt x="1288" y="2394"/>
                </a:lnTo>
                <a:lnTo>
                  <a:pt x="1405" y="2380"/>
                </a:lnTo>
                <a:lnTo>
                  <a:pt x="1519" y="2354"/>
                </a:lnTo>
                <a:lnTo>
                  <a:pt x="1633" y="2317"/>
                </a:lnTo>
                <a:lnTo>
                  <a:pt x="1743" y="2267"/>
                </a:lnTo>
                <a:lnTo>
                  <a:pt x="1798" y="2236"/>
                </a:lnTo>
                <a:lnTo>
                  <a:pt x="1851" y="2205"/>
                </a:lnTo>
                <a:lnTo>
                  <a:pt x="1950" y="2134"/>
                </a:lnTo>
                <a:lnTo>
                  <a:pt x="2039" y="2055"/>
                </a:lnTo>
                <a:lnTo>
                  <a:pt x="2118" y="1968"/>
                </a:lnTo>
                <a:lnTo>
                  <a:pt x="2189" y="1875"/>
                </a:lnTo>
                <a:lnTo>
                  <a:pt x="2249" y="1776"/>
                </a:lnTo>
                <a:lnTo>
                  <a:pt x="2299" y="1672"/>
                </a:lnTo>
                <a:lnTo>
                  <a:pt x="2340" y="1565"/>
                </a:lnTo>
                <a:lnTo>
                  <a:pt x="2369" y="1453"/>
                </a:lnTo>
                <a:lnTo>
                  <a:pt x="2389" y="1341"/>
                </a:lnTo>
                <a:lnTo>
                  <a:pt x="2397" y="1225"/>
                </a:lnTo>
                <a:lnTo>
                  <a:pt x="2394" y="1109"/>
                </a:lnTo>
                <a:lnTo>
                  <a:pt x="2380" y="993"/>
                </a:lnTo>
                <a:lnTo>
                  <a:pt x="2354" y="878"/>
                </a:lnTo>
                <a:lnTo>
                  <a:pt x="2316" y="765"/>
                </a:lnTo>
                <a:lnTo>
                  <a:pt x="2266" y="655"/>
                </a:lnTo>
                <a:lnTo>
                  <a:pt x="2236" y="601"/>
                </a:lnTo>
                <a:lnTo>
                  <a:pt x="2205" y="547"/>
                </a:lnTo>
                <a:lnTo>
                  <a:pt x="2134" y="449"/>
                </a:lnTo>
                <a:lnTo>
                  <a:pt x="2054" y="359"/>
                </a:lnTo>
                <a:lnTo>
                  <a:pt x="1968" y="279"/>
                </a:lnTo>
                <a:lnTo>
                  <a:pt x="1874" y="209"/>
                </a:lnTo>
                <a:lnTo>
                  <a:pt x="1776" y="148"/>
                </a:lnTo>
                <a:lnTo>
                  <a:pt x="1672" y="98"/>
                </a:lnTo>
                <a:lnTo>
                  <a:pt x="1565" y="57"/>
                </a:lnTo>
                <a:lnTo>
                  <a:pt x="1453" y="28"/>
                </a:lnTo>
                <a:lnTo>
                  <a:pt x="1339" y="9"/>
                </a:lnTo>
                <a:lnTo>
                  <a:pt x="1225" y="0"/>
                </a:lnTo>
                <a:lnTo>
                  <a:pt x="1108" y="4"/>
                </a:lnTo>
                <a:lnTo>
                  <a:pt x="993" y="19"/>
                </a:lnTo>
                <a:lnTo>
                  <a:pt x="878" y="44"/>
                </a:lnTo>
                <a:lnTo>
                  <a:pt x="765" y="82"/>
                </a:lnTo>
                <a:lnTo>
                  <a:pt x="653" y="131"/>
                </a:lnTo>
                <a:lnTo>
                  <a:pt x="600" y="162"/>
                </a:lnTo>
                <a:close/>
              </a:path>
            </a:pathLst>
          </a:custGeom>
          <a:solidFill>
            <a:srgbClr val="C13018"/>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Shape 82">
            <a:extLst>
              <a:ext uri="{FF2B5EF4-FFF2-40B4-BE49-F238E27FC236}">
                <a16:creationId xmlns:a16="http://schemas.microsoft.com/office/drawing/2014/main" id="{F92ADD0B-4D86-4FE8-98DB-77ABD62BD0B1}"/>
              </a:ext>
            </a:extLst>
          </p:cNvPr>
          <p:cNvSpPr>
            <a:spLocks/>
          </p:cNvSpPr>
          <p:nvPr/>
        </p:nvSpPr>
        <p:spPr bwMode="auto">
          <a:xfrm>
            <a:off x="2960342" y="1988921"/>
            <a:ext cx="1364969" cy="2589076"/>
          </a:xfrm>
          <a:custGeom>
            <a:avLst/>
            <a:gdLst>
              <a:gd name="connsiteX0" fmla="*/ 1091813 w 1364969"/>
              <a:gd name="connsiteY0" fmla="*/ 0 h 2589076"/>
              <a:gd name="connsiteX1" fmla="*/ 1251937 w 1364969"/>
              <a:gd name="connsiteY1" fmla="*/ 0 h 2589076"/>
              <a:gd name="connsiteX2" fmla="*/ 1238657 w 1364969"/>
              <a:gd name="connsiteY2" fmla="*/ 30830 h 2589076"/>
              <a:gd name="connsiteX3" fmla="*/ 1204929 w 1364969"/>
              <a:gd name="connsiteY3" fmla="*/ 122734 h 2589076"/>
              <a:gd name="connsiteX4" fmla="*/ 1174508 w 1364969"/>
              <a:gd name="connsiteY4" fmla="*/ 215960 h 2589076"/>
              <a:gd name="connsiteX5" fmla="*/ 1148717 w 1364969"/>
              <a:gd name="connsiteY5" fmla="*/ 311169 h 2589076"/>
              <a:gd name="connsiteX6" fmla="*/ 1128216 w 1364969"/>
              <a:gd name="connsiteY6" fmla="*/ 407040 h 2589076"/>
              <a:gd name="connsiteX7" fmla="*/ 1112344 w 1364969"/>
              <a:gd name="connsiteY7" fmla="*/ 504233 h 2589076"/>
              <a:gd name="connsiteX8" fmla="*/ 1099779 w 1364969"/>
              <a:gd name="connsiteY8" fmla="*/ 601425 h 2589076"/>
              <a:gd name="connsiteX9" fmla="*/ 1093166 w 1364969"/>
              <a:gd name="connsiteY9" fmla="*/ 699941 h 2589076"/>
              <a:gd name="connsiteX10" fmla="*/ 1090520 w 1364969"/>
              <a:gd name="connsiteY10" fmla="*/ 798456 h 2589076"/>
              <a:gd name="connsiteX11" fmla="*/ 1093166 w 1364969"/>
              <a:gd name="connsiteY11" fmla="*/ 896971 h 2589076"/>
              <a:gd name="connsiteX12" fmla="*/ 1101101 w 1364969"/>
              <a:gd name="connsiteY12" fmla="*/ 996809 h 2589076"/>
              <a:gd name="connsiteX13" fmla="*/ 1113005 w 1364969"/>
              <a:gd name="connsiteY13" fmla="*/ 1095324 h 2589076"/>
              <a:gd name="connsiteX14" fmla="*/ 1130200 w 1364969"/>
              <a:gd name="connsiteY14" fmla="*/ 1193839 h 2589076"/>
              <a:gd name="connsiteX15" fmla="*/ 1152685 w 1364969"/>
              <a:gd name="connsiteY15" fmla="*/ 1292355 h 2589076"/>
              <a:gd name="connsiteX16" fmla="*/ 1179137 w 1364969"/>
              <a:gd name="connsiteY16" fmla="*/ 1390209 h 2589076"/>
              <a:gd name="connsiteX17" fmla="*/ 1211542 w 1364969"/>
              <a:gd name="connsiteY17" fmla="*/ 1486079 h 2589076"/>
              <a:gd name="connsiteX18" fmla="*/ 1248576 w 1364969"/>
              <a:gd name="connsiteY18" fmla="*/ 1581950 h 2589076"/>
              <a:gd name="connsiteX19" fmla="*/ 1290901 w 1364969"/>
              <a:gd name="connsiteY19" fmla="*/ 1676498 h 2589076"/>
              <a:gd name="connsiteX20" fmla="*/ 1338516 w 1364969"/>
              <a:gd name="connsiteY20" fmla="*/ 1769724 h 2589076"/>
              <a:gd name="connsiteX21" fmla="*/ 1364969 w 1364969"/>
              <a:gd name="connsiteY21" fmla="*/ 1815345 h 2589076"/>
              <a:gd name="connsiteX22" fmla="*/ 1364969 w 1364969"/>
              <a:gd name="connsiteY22" fmla="*/ 1816006 h 2589076"/>
              <a:gd name="connsiteX23" fmla="*/ 1364718 w 1364969"/>
              <a:gd name="connsiteY23" fmla="*/ 1816152 h 2589076"/>
              <a:gd name="connsiteX24" fmla="*/ 1364969 w 1364969"/>
              <a:gd name="connsiteY24" fmla="*/ 1816581 h 2589076"/>
              <a:gd name="connsiteX25" fmla="*/ 1270200 w 1364969"/>
              <a:gd name="connsiteY25" fmla="*/ 1871195 h 2589076"/>
              <a:gd name="connsiteX26" fmla="*/ 1236673 w 1364969"/>
              <a:gd name="connsiteY26" fmla="*/ 1890719 h 2589076"/>
              <a:gd name="connsiteX27" fmla="*/ 1236673 w 1364969"/>
              <a:gd name="connsiteY27" fmla="*/ 1890516 h 2589076"/>
              <a:gd name="connsiteX28" fmla="*/ 24481 w 1364969"/>
              <a:gd name="connsiteY28" fmla="*/ 2589076 h 2589076"/>
              <a:gd name="connsiteX29" fmla="*/ 0 w 1364969"/>
              <a:gd name="connsiteY29" fmla="*/ 2546160 h 2589076"/>
              <a:gd name="connsiteX30" fmla="*/ 1212183 w 1364969"/>
              <a:gd name="connsiteY30" fmla="*/ 1847260 h 2589076"/>
              <a:gd name="connsiteX31" fmla="*/ 1208236 w 1364969"/>
              <a:gd name="connsiteY31" fmla="*/ 1840470 h 2589076"/>
              <a:gd name="connsiteX32" fmla="*/ 1156652 w 1364969"/>
              <a:gd name="connsiteY32" fmla="*/ 1740632 h 2589076"/>
              <a:gd name="connsiteX33" fmla="*/ 1111021 w 1364969"/>
              <a:gd name="connsiteY33" fmla="*/ 1639472 h 2589076"/>
              <a:gd name="connsiteX34" fmla="*/ 1072003 w 1364969"/>
              <a:gd name="connsiteY34" fmla="*/ 1536329 h 2589076"/>
              <a:gd name="connsiteX35" fmla="*/ 1036953 w 1364969"/>
              <a:gd name="connsiteY35" fmla="*/ 1433185 h 2589076"/>
              <a:gd name="connsiteX36" fmla="*/ 1008516 w 1364969"/>
              <a:gd name="connsiteY36" fmla="*/ 1328058 h 2589076"/>
              <a:gd name="connsiteX37" fmla="*/ 984047 w 1364969"/>
              <a:gd name="connsiteY37" fmla="*/ 1222931 h 2589076"/>
              <a:gd name="connsiteX38" fmla="*/ 965530 w 1364969"/>
              <a:gd name="connsiteY38" fmla="*/ 1117804 h 2589076"/>
              <a:gd name="connsiteX39" fmla="*/ 952965 w 1364969"/>
              <a:gd name="connsiteY39" fmla="*/ 1011355 h 2589076"/>
              <a:gd name="connsiteX40" fmla="*/ 945029 w 1364969"/>
              <a:gd name="connsiteY40" fmla="*/ 904905 h 2589076"/>
              <a:gd name="connsiteX41" fmla="*/ 942384 w 1364969"/>
              <a:gd name="connsiteY41" fmla="*/ 798456 h 2589076"/>
              <a:gd name="connsiteX42" fmla="*/ 945029 w 1364969"/>
              <a:gd name="connsiteY42" fmla="*/ 693329 h 2589076"/>
              <a:gd name="connsiteX43" fmla="*/ 951643 w 1364969"/>
              <a:gd name="connsiteY43" fmla="*/ 588202 h 2589076"/>
              <a:gd name="connsiteX44" fmla="*/ 964869 w 1364969"/>
              <a:gd name="connsiteY44" fmla="*/ 483075 h 2589076"/>
              <a:gd name="connsiteX45" fmla="*/ 982063 w 1364969"/>
              <a:gd name="connsiteY45" fmla="*/ 378609 h 2589076"/>
              <a:gd name="connsiteX46" fmla="*/ 1005210 w 1364969"/>
              <a:gd name="connsiteY46" fmla="*/ 276127 h 2589076"/>
              <a:gd name="connsiteX47" fmla="*/ 1031663 w 1364969"/>
              <a:gd name="connsiteY47" fmla="*/ 174306 h 2589076"/>
              <a:gd name="connsiteX48" fmla="*/ 1064067 w 1364969"/>
              <a:gd name="connsiteY48" fmla="*/ 73807 h 25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4969" h="2589076">
                <a:moveTo>
                  <a:pt x="1091813" y="0"/>
                </a:moveTo>
                <a:lnTo>
                  <a:pt x="1251937" y="0"/>
                </a:lnTo>
                <a:lnTo>
                  <a:pt x="1238657" y="30830"/>
                </a:lnTo>
                <a:lnTo>
                  <a:pt x="1204929" y="122734"/>
                </a:lnTo>
                <a:lnTo>
                  <a:pt x="1174508" y="215960"/>
                </a:lnTo>
                <a:lnTo>
                  <a:pt x="1148717" y="311169"/>
                </a:lnTo>
                <a:lnTo>
                  <a:pt x="1128216" y="407040"/>
                </a:lnTo>
                <a:lnTo>
                  <a:pt x="1112344" y="504233"/>
                </a:lnTo>
                <a:lnTo>
                  <a:pt x="1099779" y="601425"/>
                </a:lnTo>
                <a:lnTo>
                  <a:pt x="1093166" y="699941"/>
                </a:lnTo>
                <a:lnTo>
                  <a:pt x="1090520" y="798456"/>
                </a:lnTo>
                <a:lnTo>
                  <a:pt x="1093166" y="896971"/>
                </a:lnTo>
                <a:lnTo>
                  <a:pt x="1101101" y="996809"/>
                </a:lnTo>
                <a:lnTo>
                  <a:pt x="1113005" y="1095324"/>
                </a:lnTo>
                <a:lnTo>
                  <a:pt x="1130200" y="1193839"/>
                </a:lnTo>
                <a:lnTo>
                  <a:pt x="1152685" y="1292355"/>
                </a:lnTo>
                <a:lnTo>
                  <a:pt x="1179137" y="1390209"/>
                </a:lnTo>
                <a:lnTo>
                  <a:pt x="1211542" y="1486079"/>
                </a:lnTo>
                <a:lnTo>
                  <a:pt x="1248576" y="1581950"/>
                </a:lnTo>
                <a:lnTo>
                  <a:pt x="1290901" y="1676498"/>
                </a:lnTo>
                <a:lnTo>
                  <a:pt x="1338516" y="1769724"/>
                </a:lnTo>
                <a:lnTo>
                  <a:pt x="1364969" y="1815345"/>
                </a:lnTo>
                <a:lnTo>
                  <a:pt x="1364969" y="1816006"/>
                </a:lnTo>
                <a:lnTo>
                  <a:pt x="1364718" y="1816152"/>
                </a:lnTo>
                <a:lnTo>
                  <a:pt x="1364969" y="1816581"/>
                </a:lnTo>
                <a:lnTo>
                  <a:pt x="1270200" y="1871195"/>
                </a:lnTo>
                <a:lnTo>
                  <a:pt x="1236673" y="1890719"/>
                </a:lnTo>
                <a:lnTo>
                  <a:pt x="1236673" y="1890516"/>
                </a:lnTo>
                <a:lnTo>
                  <a:pt x="24481" y="2589076"/>
                </a:lnTo>
                <a:lnTo>
                  <a:pt x="0" y="2546160"/>
                </a:lnTo>
                <a:lnTo>
                  <a:pt x="1212183" y="1847260"/>
                </a:lnTo>
                <a:lnTo>
                  <a:pt x="1208236" y="1840470"/>
                </a:lnTo>
                <a:lnTo>
                  <a:pt x="1156652" y="1740632"/>
                </a:lnTo>
                <a:lnTo>
                  <a:pt x="1111021" y="1639472"/>
                </a:lnTo>
                <a:lnTo>
                  <a:pt x="1072003" y="1536329"/>
                </a:lnTo>
                <a:lnTo>
                  <a:pt x="1036953" y="1433185"/>
                </a:lnTo>
                <a:lnTo>
                  <a:pt x="1008516" y="1328058"/>
                </a:lnTo>
                <a:lnTo>
                  <a:pt x="984047" y="1222931"/>
                </a:lnTo>
                <a:lnTo>
                  <a:pt x="965530" y="1117804"/>
                </a:lnTo>
                <a:lnTo>
                  <a:pt x="952965" y="1011355"/>
                </a:lnTo>
                <a:lnTo>
                  <a:pt x="945029" y="904905"/>
                </a:lnTo>
                <a:lnTo>
                  <a:pt x="942384" y="798456"/>
                </a:lnTo>
                <a:lnTo>
                  <a:pt x="945029" y="693329"/>
                </a:lnTo>
                <a:lnTo>
                  <a:pt x="951643" y="588202"/>
                </a:lnTo>
                <a:lnTo>
                  <a:pt x="964869" y="483075"/>
                </a:lnTo>
                <a:lnTo>
                  <a:pt x="982063" y="378609"/>
                </a:lnTo>
                <a:lnTo>
                  <a:pt x="1005210" y="276127"/>
                </a:lnTo>
                <a:lnTo>
                  <a:pt x="1031663" y="174306"/>
                </a:lnTo>
                <a:lnTo>
                  <a:pt x="1064067" y="73807"/>
                </a:lnTo>
                <a:close/>
              </a:path>
            </a:pathLst>
          </a:custGeom>
          <a:solidFill>
            <a:srgbClr val="06395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Shape 83">
            <a:extLst>
              <a:ext uri="{FF2B5EF4-FFF2-40B4-BE49-F238E27FC236}">
                <a16:creationId xmlns:a16="http://schemas.microsoft.com/office/drawing/2014/main" id="{8CCBA686-EE79-491C-A07A-E3CE5A8E5664}"/>
              </a:ext>
            </a:extLst>
          </p:cNvPr>
          <p:cNvSpPr>
            <a:spLocks/>
          </p:cNvSpPr>
          <p:nvPr/>
        </p:nvSpPr>
        <p:spPr bwMode="auto">
          <a:xfrm>
            <a:off x="4051522" y="1988921"/>
            <a:ext cx="1097134" cy="3775488"/>
          </a:xfrm>
          <a:custGeom>
            <a:avLst/>
            <a:gdLst>
              <a:gd name="connsiteX0" fmla="*/ 161034 w 1097134"/>
              <a:gd name="connsiteY0" fmla="*/ 0 h 3775488"/>
              <a:gd name="connsiteX1" fmla="*/ 322580 w 1097134"/>
              <a:gd name="connsiteY1" fmla="*/ 0 h 3775488"/>
              <a:gd name="connsiteX2" fmla="*/ 319612 w 1097134"/>
              <a:gd name="connsiteY2" fmla="*/ 5896 h 3775488"/>
              <a:gd name="connsiteX3" fmla="*/ 271968 w 1097134"/>
              <a:gd name="connsiteY3" fmla="*/ 119616 h 3775488"/>
              <a:gd name="connsiteX4" fmla="*/ 232926 w 1097134"/>
              <a:gd name="connsiteY4" fmla="*/ 235320 h 3775488"/>
              <a:gd name="connsiteX5" fmla="*/ 201164 w 1097134"/>
              <a:gd name="connsiteY5" fmla="*/ 352347 h 3775488"/>
              <a:gd name="connsiteX6" fmla="*/ 176018 w 1097134"/>
              <a:gd name="connsiteY6" fmla="*/ 472679 h 3775488"/>
              <a:gd name="connsiteX7" fmla="*/ 158813 w 1097134"/>
              <a:gd name="connsiteY7" fmla="*/ 593011 h 3775488"/>
              <a:gd name="connsiteX8" fmla="*/ 150211 w 1097134"/>
              <a:gd name="connsiteY8" fmla="*/ 715988 h 3775488"/>
              <a:gd name="connsiteX9" fmla="*/ 148888 w 1097134"/>
              <a:gd name="connsiteY9" fmla="*/ 838304 h 3775488"/>
              <a:gd name="connsiteX10" fmla="*/ 155505 w 1097134"/>
              <a:gd name="connsiteY10" fmla="*/ 961942 h 3775488"/>
              <a:gd name="connsiteX11" fmla="*/ 170063 w 1097134"/>
              <a:gd name="connsiteY11" fmla="*/ 1084918 h 3775488"/>
              <a:gd name="connsiteX12" fmla="*/ 193223 w 1097134"/>
              <a:gd name="connsiteY12" fmla="*/ 1206573 h 3775488"/>
              <a:gd name="connsiteX13" fmla="*/ 224986 w 1097134"/>
              <a:gd name="connsiteY13" fmla="*/ 1328227 h 3775488"/>
              <a:gd name="connsiteX14" fmla="*/ 264689 w 1097134"/>
              <a:gd name="connsiteY14" fmla="*/ 1449221 h 3775488"/>
              <a:gd name="connsiteX15" fmla="*/ 313656 w 1097134"/>
              <a:gd name="connsiteY15" fmla="*/ 1567569 h 3775488"/>
              <a:gd name="connsiteX16" fmla="*/ 369902 w 1097134"/>
              <a:gd name="connsiteY16" fmla="*/ 1683935 h 3775488"/>
              <a:gd name="connsiteX17" fmla="*/ 402327 w 1097134"/>
              <a:gd name="connsiteY17" fmla="*/ 1741456 h 3775488"/>
              <a:gd name="connsiteX18" fmla="*/ 435413 w 1097134"/>
              <a:gd name="connsiteY18" fmla="*/ 1796333 h 3775488"/>
              <a:gd name="connsiteX19" fmla="*/ 506217 w 1097134"/>
              <a:gd name="connsiteY19" fmla="*/ 1902780 h 3775488"/>
              <a:gd name="connsiteX20" fmla="*/ 583638 w 1097134"/>
              <a:gd name="connsiteY20" fmla="*/ 2001955 h 3775488"/>
              <a:gd name="connsiteX21" fmla="*/ 665692 w 1097134"/>
              <a:gd name="connsiteY21" fmla="*/ 2095180 h 3775488"/>
              <a:gd name="connsiteX22" fmla="*/ 754363 w 1097134"/>
              <a:gd name="connsiteY22" fmla="*/ 2183115 h 3775488"/>
              <a:gd name="connsiteX23" fmla="*/ 847004 w 1097134"/>
              <a:gd name="connsiteY23" fmla="*/ 2263116 h 3775488"/>
              <a:gd name="connsiteX24" fmla="*/ 943615 w 1097134"/>
              <a:gd name="connsiteY24" fmla="*/ 2337166 h 3775488"/>
              <a:gd name="connsiteX25" fmla="*/ 1044858 w 1097134"/>
              <a:gd name="connsiteY25" fmla="*/ 2403944 h 3775488"/>
              <a:gd name="connsiteX26" fmla="*/ 1097134 w 1097134"/>
              <a:gd name="connsiteY26" fmla="*/ 2435019 h 3775488"/>
              <a:gd name="connsiteX27" fmla="*/ 1022360 w 1097134"/>
              <a:gd name="connsiteY27" fmla="*/ 2563285 h 3775488"/>
              <a:gd name="connsiteX28" fmla="*/ 1021767 w 1097134"/>
              <a:gd name="connsiteY28" fmla="*/ 2562933 h 3775488"/>
              <a:gd name="connsiteX29" fmla="*/ 322690 w 1097134"/>
              <a:gd name="connsiteY29" fmla="*/ 3775488 h 3775488"/>
              <a:gd name="connsiteX30" fmla="*/ 279739 w 1097134"/>
              <a:gd name="connsiteY30" fmla="*/ 3751681 h 3775488"/>
              <a:gd name="connsiteX31" fmla="*/ 979048 w 1097134"/>
              <a:gd name="connsiteY31" fmla="*/ 2537526 h 3775488"/>
              <a:gd name="connsiteX32" fmla="*/ 966775 w 1097134"/>
              <a:gd name="connsiteY32" fmla="*/ 2530227 h 3775488"/>
              <a:gd name="connsiteX33" fmla="*/ 856929 w 1097134"/>
              <a:gd name="connsiteY33" fmla="*/ 2458160 h 3775488"/>
              <a:gd name="connsiteX34" fmla="*/ 752377 w 1097134"/>
              <a:gd name="connsiteY34" fmla="*/ 2378159 h 3775488"/>
              <a:gd name="connsiteX35" fmla="*/ 653119 w 1097134"/>
              <a:gd name="connsiteY35" fmla="*/ 2291546 h 3775488"/>
              <a:gd name="connsiteX36" fmla="*/ 557831 w 1097134"/>
              <a:gd name="connsiteY36" fmla="*/ 2197660 h 3775488"/>
              <a:gd name="connsiteX37" fmla="*/ 468499 w 1097134"/>
              <a:gd name="connsiteY37" fmla="*/ 2097163 h 3775488"/>
              <a:gd name="connsiteX38" fmla="*/ 386446 w 1097134"/>
              <a:gd name="connsiteY38" fmla="*/ 1989393 h 3775488"/>
              <a:gd name="connsiteX39" fmla="*/ 309024 w 1097134"/>
              <a:gd name="connsiteY39" fmla="*/ 1875012 h 3775488"/>
              <a:gd name="connsiteX40" fmla="*/ 273953 w 1097134"/>
              <a:gd name="connsiteY40" fmla="*/ 1815507 h 3775488"/>
              <a:gd name="connsiteX41" fmla="*/ 238882 w 1097134"/>
              <a:gd name="connsiteY41" fmla="*/ 1753357 h 3775488"/>
              <a:gd name="connsiteX42" fmla="*/ 178003 w 1097134"/>
              <a:gd name="connsiteY42" fmla="*/ 1628397 h 3775488"/>
              <a:gd name="connsiteX43" fmla="*/ 125727 w 1097134"/>
              <a:gd name="connsiteY43" fmla="*/ 1500792 h 3775488"/>
              <a:gd name="connsiteX44" fmla="*/ 82715 w 1097134"/>
              <a:gd name="connsiteY44" fmla="*/ 1370542 h 3775488"/>
              <a:gd name="connsiteX45" fmla="*/ 48306 w 1097134"/>
              <a:gd name="connsiteY45" fmla="*/ 1239631 h 3775488"/>
              <a:gd name="connsiteX46" fmla="*/ 23160 w 1097134"/>
              <a:gd name="connsiteY46" fmla="*/ 1107398 h 3775488"/>
              <a:gd name="connsiteX47" fmla="*/ 7279 w 1097134"/>
              <a:gd name="connsiteY47" fmla="*/ 974504 h 3775488"/>
              <a:gd name="connsiteX48" fmla="*/ 0 w 1097134"/>
              <a:gd name="connsiteY48" fmla="*/ 842271 h 3775488"/>
              <a:gd name="connsiteX49" fmla="*/ 1324 w 1097134"/>
              <a:gd name="connsiteY49" fmla="*/ 710037 h 3775488"/>
              <a:gd name="connsiteX50" fmla="*/ 11249 w 1097134"/>
              <a:gd name="connsiteY50" fmla="*/ 577804 h 3775488"/>
              <a:gd name="connsiteX51" fmla="*/ 29778 w 1097134"/>
              <a:gd name="connsiteY51" fmla="*/ 447555 h 3775488"/>
              <a:gd name="connsiteX52" fmla="*/ 56246 w 1097134"/>
              <a:gd name="connsiteY52" fmla="*/ 317966 h 3775488"/>
              <a:gd name="connsiteX53" fmla="*/ 90656 w 1097134"/>
              <a:gd name="connsiteY53" fmla="*/ 191022 h 3775488"/>
              <a:gd name="connsiteX54" fmla="*/ 133006 w 1097134"/>
              <a:gd name="connsiteY54" fmla="*/ 66062 h 37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97134" h="3775488">
                <a:moveTo>
                  <a:pt x="161034" y="0"/>
                </a:moveTo>
                <a:lnTo>
                  <a:pt x="322580" y="0"/>
                </a:lnTo>
                <a:lnTo>
                  <a:pt x="319612" y="5896"/>
                </a:lnTo>
                <a:lnTo>
                  <a:pt x="271968" y="119616"/>
                </a:lnTo>
                <a:lnTo>
                  <a:pt x="232926" y="235320"/>
                </a:lnTo>
                <a:lnTo>
                  <a:pt x="201164" y="352347"/>
                </a:lnTo>
                <a:lnTo>
                  <a:pt x="176018" y="472679"/>
                </a:lnTo>
                <a:lnTo>
                  <a:pt x="158813" y="593011"/>
                </a:lnTo>
                <a:lnTo>
                  <a:pt x="150211" y="715988"/>
                </a:lnTo>
                <a:lnTo>
                  <a:pt x="148888" y="838304"/>
                </a:lnTo>
                <a:lnTo>
                  <a:pt x="155505" y="961942"/>
                </a:lnTo>
                <a:lnTo>
                  <a:pt x="170063" y="1084918"/>
                </a:lnTo>
                <a:lnTo>
                  <a:pt x="193223" y="1206573"/>
                </a:lnTo>
                <a:lnTo>
                  <a:pt x="224986" y="1328227"/>
                </a:lnTo>
                <a:lnTo>
                  <a:pt x="264689" y="1449221"/>
                </a:lnTo>
                <a:lnTo>
                  <a:pt x="313656" y="1567569"/>
                </a:lnTo>
                <a:lnTo>
                  <a:pt x="369902" y="1683935"/>
                </a:lnTo>
                <a:lnTo>
                  <a:pt x="402327" y="1741456"/>
                </a:lnTo>
                <a:lnTo>
                  <a:pt x="435413" y="1796333"/>
                </a:lnTo>
                <a:lnTo>
                  <a:pt x="506217" y="1902780"/>
                </a:lnTo>
                <a:lnTo>
                  <a:pt x="583638" y="2001955"/>
                </a:lnTo>
                <a:lnTo>
                  <a:pt x="665692" y="2095180"/>
                </a:lnTo>
                <a:lnTo>
                  <a:pt x="754363" y="2183115"/>
                </a:lnTo>
                <a:lnTo>
                  <a:pt x="847004" y="2263116"/>
                </a:lnTo>
                <a:lnTo>
                  <a:pt x="943615" y="2337166"/>
                </a:lnTo>
                <a:lnTo>
                  <a:pt x="1044858" y="2403944"/>
                </a:lnTo>
                <a:lnTo>
                  <a:pt x="1097134" y="2435019"/>
                </a:lnTo>
                <a:lnTo>
                  <a:pt x="1022360" y="2563285"/>
                </a:lnTo>
                <a:lnTo>
                  <a:pt x="1021767" y="2562933"/>
                </a:lnTo>
                <a:lnTo>
                  <a:pt x="322690" y="3775488"/>
                </a:lnTo>
                <a:lnTo>
                  <a:pt x="279739" y="3751681"/>
                </a:lnTo>
                <a:lnTo>
                  <a:pt x="979048" y="2537526"/>
                </a:lnTo>
                <a:lnTo>
                  <a:pt x="966775" y="2530227"/>
                </a:lnTo>
                <a:lnTo>
                  <a:pt x="856929" y="2458160"/>
                </a:lnTo>
                <a:lnTo>
                  <a:pt x="752377" y="2378159"/>
                </a:lnTo>
                <a:lnTo>
                  <a:pt x="653119" y="2291546"/>
                </a:lnTo>
                <a:lnTo>
                  <a:pt x="557831" y="2197660"/>
                </a:lnTo>
                <a:lnTo>
                  <a:pt x="468499" y="2097163"/>
                </a:lnTo>
                <a:lnTo>
                  <a:pt x="386446" y="1989393"/>
                </a:lnTo>
                <a:lnTo>
                  <a:pt x="309024" y="1875012"/>
                </a:lnTo>
                <a:lnTo>
                  <a:pt x="273953" y="1815507"/>
                </a:lnTo>
                <a:lnTo>
                  <a:pt x="238882" y="1753357"/>
                </a:lnTo>
                <a:lnTo>
                  <a:pt x="178003" y="1628397"/>
                </a:lnTo>
                <a:lnTo>
                  <a:pt x="125727" y="1500792"/>
                </a:lnTo>
                <a:lnTo>
                  <a:pt x="82715" y="1370542"/>
                </a:lnTo>
                <a:lnTo>
                  <a:pt x="48306" y="1239631"/>
                </a:lnTo>
                <a:lnTo>
                  <a:pt x="23160" y="1107398"/>
                </a:lnTo>
                <a:lnTo>
                  <a:pt x="7279" y="974504"/>
                </a:lnTo>
                <a:lnTo>
                  <a:pt x="0" y="842271"/>
                </a:lnTo>
                <a:lnTo>
                  <a:pt x="1324" y="710037"/>
                </a:lnTo>
                <a:lnTo>
                  <a:pt x="11249" y="577804"/>
                </a:lnTo>
                <a:lnTo>
                  <a:pt x="29778" y="447555"/>
                </a:lnTo>
                <a:lnTo>
                  <a:pt x="56246" y="317966"/>
                </a:lnTo>
                <a:lnTo>
                  <a:pt x="90656" y="191022"/>
                </a:lnTo>
                <a:lnTo>
                  <a:pt x="133006" y="66062"/>
                </a:lnTo>
                <a:close/>
              </a:path>
            </a:pathLst>
          </a:custGeom>
          <a:solidFill>
            <a:srgbClr val="F7931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Shape 84">
            <a:extLst>
              <a:ext uri="{FF2B5EF4-FFF2-40B4-BE49-F238E27FC236}">
                <a16:creationId xmlns:a16="http://schemas.microsoft.com/office/drawing/2014/main" id="{8634E648-ABA3-49CB-9FE5-F71D9B2E9D54}"/>
              </a:ext>
            </a:extLst>
          </p:cNvPr>
          <p:cNvSpPr>
            <a:spLocks noChangeArrowheads="1"/>
          </p:cNvSpPr>
          <p:nvPr/>
        </p:nvSpPr>
        <p:spPr bwMode="auto">
          <a:xfrm>
            <a:off x="4200320" y="2778540"/>
            <a:ext cx="1896673" cy="3299336"/>
          </a:xfrm>
          <a:custGeom>
            <a:avLst/>
            <a:gdLst>
              <a:gd name="connsiteX0" fmla="*/ 0 w 1896673"/>
              <a:gd name="connsiteY0" fmla="*/ 0 h 3299336"/>
              <a:gd name="connsiteX1" fmla="*/ 148136 w 1896673"/>
              <a:gd name="connsiteY1" fmla="*/ 0 h 3299336"/>
              <a:gd name="connsiteX2" fmla="*/ 148797 w 1896673"/>
              <a:gd name="connsiteY2" fmla="*/ 55551 h 3299336"/>
              <a:gd name="connsiteX3" fmla="*/ 156072 w 1896673"/>
              <a:gd name="connsiteY3" fmla="*/ 167976 h 3299336"/>
              <a:gd name="connsiteX4" fmla="*/ 169298 w 1896673"/>
              <a:gd name="connsiteY4" fmla="*/ 280400 h 3299336"/>
              <a:gd name="connsiteX5" fmla="*/ 191122 w 1896673"/>
              <a:gd name="connsiteY5" fmla="*/ 391503 h 3299336"/>
              <a:gd name="connsiteX6" fmla="*/ 220220 w 1896673"/>
              <a:gd name="connsiteY6" fmla="*/ 502605 h 3299336"/>
              <a:gd name="connsiteX7" fmla="*/ 257254 w 1896673"/>
              <a:gd name="connsiteY7" fmla="*/ 612384 h 3299336"/>
              <a:gd name="connsiteX8" fmla="*/ 300901 w 1896673"/>
              <a:gd name="connsiteY8" fmla="*/ 719518 h 3299336"/>
              <a:gd name="connsiteX9" fmla="*/ 353146 w 1896673"/>
              <a:gd name="connsiteY9" fmla="*/ 825330 h 3299336"/>
              <a:gd name="connsiteX10" fmla="*/ 382244 w 1896673"/>
              <a:gd name="connsiteY10" fmla="*/ 877574 h 3299336"/>
              <a:gd name="connsiteX11" fmla="*/ 412665 w 1896673"/>
              <a:gd name="connsiteY11" fmla="*/ 929819 h 3299336"/>
              <a:gd name="connsiteX12" fmla="*/ 480120 w 1896673"/>
              <a:gd name="connsiteY12" fmla="*/ 1028356 h 3299336"/>
              <a:gd name="connsiteX13" fmla="*/ 551542 w 1896673"/>
              <a:gd name="connsiteY13" fmla="*/ 1122264 h 3299336"/>
              <a:gd name="connsiteX14" fmla="*/ 628917 w 1896673"/>
              <a:gd name="connsiteY14" fmla="*/ 1208897 h 3299336"/>
              <a:gd name="connsiteX15" fmla="*/ 712244 w 1896673"/>
              <a:gd name="connsiteY15" fmla="*/ 1290239 h 3299336"/>
              <a:gd name="connsiteX16" fmla="*/ 798877 w 1896673"/>
              <a:gd name="connsiteY16" fmla="*/ 1364969 h 3299336"/>
              <a:gd name="connsiteX17" fmla="*/ 890139 w 1896673"/>
              <a:gd name="connsiteY17" fmla="*/ 1433085 h 3299336"/>
              <a:gd name="connsiteX18" fmla="*/ 985370 w 1896673"/>
              <a:gd name="connsiteY18" fmla="*/ 1495911 h 3299336"/>
              <a:gd name="connsiteX19" fmla="*/ 1083246 w 1896673"/>
              <a:gd name="connsiteY19" fmla="*/ 1551462 h 3299336"/>
              <a:gd name="connsiteX20" fmla="*/ 1185089 w 1896673"/>
              <a:gd name="connsiteY20" fmla="*/ 1600400 h 3299336"/>
              <a:gd name="connsiteX21" fmla="*/ 1289578 w 1896673"/>
              <a:gd name="connsiteY21" fmla="*/ 1642724 h 3299336"/>
              <a:gd name="connsiteX22" fmla="*/ 1396051 w 1896673"/>
              <a:gd name="connsiteY22" fmla="*/ 1678436 h 3299336"/>
              <a:gd name="connsiteX23" fmla="*/ 1505169 w 1896673"/>
              <a:gd name="connsiteY23" fmla="*/ 1706872 h 3299336"/>
              <a:gd name="connsiteX24" fmla="*/ 1615610 w 1896673"/>
              <a:gd name="connsiteY24" fmla="*/ 1728696 h 3299336"/>
              <a:gd name="connsiteX25" fmla="*/ 1726712 w 1896673"/>
              <a:gd name="connsiteY25" fmla="*/ 1743245 h 3299336"/>
              <a:gd name="connsiteX26" fmla="*/ 1840459 w 1896673"/>
              <a:gd name="connsiteY26" fmla="*/ 1751181 h 3299336"/>
              <a:gd name="connsiteX27" fmla="*/ 1847073 w 1896673"/>
              <a:gd name="connsiteY27" fmla="*/ 1751181 h 3299336"/>
              <a:gd name="connsiteX28" fmla="*/ 1847073 w 1896673"/>
              <a:gd name="connsiteY28" fmla="*/ 1749858 h 3299336"/>
              <a:gd name="connsiteX29" fmla="*/ 1896673 w 1896673"/>
              <a:gd name="connsiteY29" fmla="*/ 1749858 h 3299336"/>
              <a:gd name="connsiteX30" fmla="*/ 1896673 w 1896673"/>
              <a:gd name="connsiteY30" fmla="*/ 3299336 h 3299336"/>
              <a:gd name="connsiteX31" fmla="*/ 1847073 w 1896673"/>
              <a:gd name="connsiteY31" fmla="*/ 3299336 h 3299336"/>
              <a:gd name="connsiteX32" fmla="*/ 1847073 w 1896673"/>
              <a:gd name="connsiteY32" fmla="*/ 1899574 h 3299336"/>
              <a:gd name="connsiteX33" fmla="*/ 1835169 w 1896673"/>
              <a:gd name="connsiteY33" fmla="*/ 1899318 h 3299336"/>
              <a:gd name="connsiteX34" fmla="*/ 1713486 w 1896673"/>
              <a:gd name="connsiteY34" fmla="*/ 1890720 h 3299336"/>
              <a:gd name="connsiteX35" fmla="*/ 1591802 w 1896673"/>
              <a:gd name="connsiteY35" fmla="*/ 1875510 h 3299336"/>
              <a:gd name="connsiteX36" fmla="*/ 1471442 w 1896673"/>
              <a:gd name="connsiteY36" fmla="*/ 1851702 h 3299336"/>
              <a:gd name="connsiteX37" fmla="*/ 1354388 w 1896673"/>
              <a:gd name="connsiteY37" fmla="*/ 1820620 h 3299336"/>
              <a:gd name="connsiteX38" fmla="*/ 1238656 w 1896673"/>
              <a:gd name="connsiteY38" fmla="*/ 1782264 h 3299336"/>
              <a:gd name="connsiteX39" fmla="*/ 1125570 w 1896673"/>
              <a:gd name="connsiteY39" fmla="*/ 1735971 h 3299336"/>
              <a:gd name="connsiteX40" fmla="*/ 1014468 w 1896673"/>
              <a:gd name="connsiteY40" fmla="*/ 1682403 h 3299336"/>
              <a:gd name="connsiteX41" fmla="*/ 907334 w 1896673"/>
              <a:gd name="connsiteY41" fmla="*/ 1622884 h 3299336"/>
              <a:gd name="connsiteX42" fmla="*/ 804829 w 1896673"/>
              <a:gd name="connsiteY42" fmla="*/ 1554768 h 3299336"/>
              <a:gd name="connsiteX43" fmla="*/ 704969 w 1896673"/>
              <a:gd name="connsiteY43" fmla="*/ 1480700 h 3299336"/>
              <a:gd name="connsiteX44" fmla="*/ 611061 w 1896673"/>
              <a:gd name="connsiteY44" fmla="*/ 1400019 h 3299336"/>
              <a:gd name="connsiteX45" fmla="*/ 521783 w 1896673"/>
              <a:gd name="connsiteY45" fmla="*/ 1311402 h 3299336"/>
              <a:gd name="connsiteX46" fmla="*/ 437795 w 1896673"/>
              <a:gd name="connsiteY46" fmla="*/ 1217494 h 3299336"/>
              <a:gd name="connsiteX47" fmla="*/ 359098 w 1896673"/>
              <a:gd name="connsiteY47" fmla="*/ 1116312 h 3299336"/>
              <a:gd name="connsiteX48" fmla="*/ 287014 w 1896673"/>
              <a:gd name="connsiteY48" fmla="*/ 1007855 h 3299336"/>
              <a:gd name="connsiteX49" fmla="*/ 253286 w 1896673"/>
              <a:gd name="connsiteY49" fmla="*/ 952304 h 3299336"/>
              <a:gd name="connsiteX50" fmla="*/ 221543 w 1896673"/>
              <a:gd name="connsiteY50" fmla="*/ 896091 h 3299336"/>
              <a:gd name="connsiteX51" fmla="*/ 165330 w 1896673"/>
              <a:gd name="connsiteY51" fmla="*/ 781021 h 3299336"/>
              <a:gd name="connsiteX52" fmla="*/ 117054 w 1896673"/>
              <a:gd name="connsiteY52" fmla="*/ 663306 h 3299336"/>
              <a:gd name="connsiteX53" fmla="*/ 78036 w 1896673"/>
              <a:gd name="connsiteY53" fmla="*/ 544929 h 3299336"/>
              <a:gd name="connsiteX54" fmla="*/ 46292 w 1896673"/>
              <a:gd name="connsiteY54" fmla="*/ 425230 h 3299336"/>
              <a:gd name="connsiteX55" fmla="*/ 23146 w 1896673"/>
              <a:gd name="connsiteY55" fmla="*/ 303547 h 3299336"/>
              <a:gd name="connsiteX56" fmla="*/ 7274 w 1896673"/>
              <a:gd name="connsiteY56" fmla="*/ 182525 h 3299336"/>
              <a:gd name="connsiteX57" fmla="*/ 661 w 1896673"/>
              <a:gd name="connsiteY57" fmla="*/ 60842 h 329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96673" h="3299336">
                <a:moveTo>
                  <a:pt x="0" y="0"/>
                </a:moveTo>
                <a:lnTo>
                  <a:pt x="148136" y="0"/>
                </a:lnTo>
                <a:lnTo>
                  <a:pt x="148797" y="55551"/>
                </a:lnTo>
                <a:lnTo>
                  <a:pt x="156072" y="167976"/>
                </a:lnTo>
                <a:lnTo>
                  <a:pt x="169298" y="280400"/>
                </a:lnTo>
                <a:lnTo>
                  <a:pt x="191122" y="391503"/>
                </a:lnTo>
                <a:lnTo>
                  <a:pt x="220220" y="502605"/>
                </a:lnTo>
                <a:lnTo>
                  <a:pt x="257254" y="612384"/>
                </a:lnTo>
                <a:lnTo>
                  <a:pt x="300901" y="719518"/>
                </a:lnTo>
                <a:lnTo>
                  <a:pt x="353146" y="825330"/>
                </a:lnTo>
                <a:lnTo>
                  <a:pt x="382244" y="877574"/>
                </a:lnTo>
                <a:lnTo>
                  <a:pt x="412665" y="929819"/>
                </a:lnTo>
                <a:lnTo>
                  <a:pt x="480120" y="1028356"/>
                </a:lnTo>
                <a:lnTo>
                  <a:pt x="551542" y="1122264"/>
                </a:lnTo>
                <a:lnTo>
                  <a:pt x="628917" y="1208897"/>
                </a:lnTo>
                <a:lnTo>
                  <a:pt x="712244" y="1290239"/>
                </a:lnTo>
                <a:lnTo>
                  <a:pt x="798877" y="1364969"/>
                </a:lnTo>
                <a:lnTo>
                  <a:pt x="890139" y="1433085"/>
                </a:lnTo>
                <a:lnTo>
                  <a:pt x="985370" y="1495911"/>
                </a:lnTo>
                <a:lnTo>
                  <a:pt x="1083246" y="1551462"/>
                </a:lnTo>
                <a:lnTo>
                  <a:pt x="1185089" y="1600400"/>
                </a:lnTo>
                <a:lnTo>
                  <a:pt x="1289578" y="1642724"/>
                </a:lnTo>
                <a:lnTo>
                  <a:pt x="1396051" y="1678436"/>
                </a:lnTo>
                <a:lnTo>
                  <a:pt x="1505169" y="1706872"/>
                </a:lnTo>
                <a:lnTo>
                  <a:pt x="1615610" y="1728696"/>
                </a:lnTo>
                <a:lnTo>
                  <a:pt x="1726712" y="1743245"/>
                </a:lnTo>
                <a:lnTo>
                  <a:pt x="1840459" y="1751181"/>
                </a:lnTo>
                <a:lnTo>
                  <a:pt x="1847073" y="1751181"/>
                </a:lnTo>
                <a:lnTo>
                  <a:pt x="1847073" y="1749858"/>
                </a:lnTo>
                <a:lnTo>
                  <a:pt x="1896673" y="1749858"/>
                </a:lnTo>
                <a:lnTo>
                  <a:pt x="1896673" y="3299336"/>
                </a:lnTo>
                <a:lnTo>
                  <a:pt x="1847073" y="3299336"/>
                </a:lnTo>
                <a:lnTo>
                  <a:pt x="1847073" y="1899574"/>
                </a:lnTo>
                <a:lnTo>
                  <a:pt x="1835169" y="1899318"/>
                </a:lnTo>
                <a:lnTo>
                  <a:pt x="1713486" y="1890720"/>
                </a:lnTo>
                <a:lnTo>
                  <a:pt x="1591802" y="1875510"/>
                </a:lnTo>
                <a:lnTo>
                  <a:pt x="1471442" y="1851702"/>
                </a:lnTo>
                <a:lnTo>
                  <a:pt x="1354388" y="1820620"/>
                </a:lnTo>
                <a:lnTo>
                  <a:pt x="1238656" y="1782264"/>
                </a:lnTo>
                <a:lnTo>
                  <a:pt x="1125570" y="1735971"/>
                </a:lnTo>
                <a:lnTo>
                  <a:pt x="1014468" y="1682403"/>
                </a:lnTo>
                <a:lnTo>
                  <a:pt x="907334" y="1622884"/>
                </a:lnTo>
                <a:lnTo>
                  <a:pt x="804829" y="1554768"/>
                </a:lnTo>
                <a:lnTo>
                  <a:pt x="704969" y="1480700"/>
                </a:lnTo>
                <a:lnTo>
                  <a:pt x="611061" y="1400019"/>
                </a:lnTo>
                <a:lnTo>
                  <a:pt x="521783" y="1311402"/>
                </a:lnTo>
                <a:lnTo>
                  <a:pt x="437795" y="1217494"/>
                </a:lnTo>
                <a:lnTo>
                  <a:pt x="359098" y="1116312"/>
                </a:lnTo>
                <a:lnTo>
                  <a:pt x="287014" y="1007855"/>
                </a:lnTo>
                <a:lnTo>
                  <a:pt x="253286" y="952304"/>
                </a:lnTo>
                <a:lnTo>
                  <a:pt x="221543" y="896091"/>
                </a:lnTo>
                <a:lnTo>
                  <a:pt x="165330" y="781021"/>
                </a:lnTo>
                <a:lnTo>
                  <a:pt x="117054" y="663306"/>
                </a:lnTo>
                <a:lnTo>
                  <a:pt x="78036" y="544929"/>
                </a:lnTo>
                <a:lnTo>
                  <a:pt x="46292" y="425230"/>
                </a:lnTo>
                <a:lnTo>
                  <a:pt x="23146" y="303547"/>
                </a:lnTo>
                <a:lnTo>
                  <a:pt x="7274" y="182525"/>
                </a:lnTo>
                <a:lnTo>
                  <a:pt x="661" y="60842"/>
                </a:lnTo>
                <a:close/>
              </a:path>
            </a:pathLst>
          </a:custGeom>
          <a:solidFill>
            <a:srgbClr val="4CC1E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Shape 85">
            <a:extLst>
              <a:ext uri="{FF2B5EF4-FFF2-40B4-BE49-F238E27FC236}">
                <a16:creationId xmlns:a16="http://schemas.microsoft.com/office/drawing/2014/main" id="{44EEDF26-7835-4548-B4DD-1C8A3D59CF83}"/>
              </a:ext>
            </a:extLst>
          </p:cNvPr>
          <p:cNvSpPr>
            <a:spLocks/>
          </p:cNvSpPr>
          <p:nvPr/>
        </p:nvSpPr>
        <p:spPr bwMode="auto">
          <a:xfrm>
            <a:off x="4583226" y="3582046"/>
            <a:ext cx="3227913" cy="2192282"/>
          </a:xfrm>
          <a:custGeom>
            <a:avLst/>
            <a:gdLst>
              <a:gd name="connsiteX0" fmla="*/ 128296 w 3227913"/>
              <a:gd name="connsiteY0" fmla="*/ 0 h 2192282"/>
              <a:gd name="connsiteX1" fmla="*/ 171282 w 3227913"/>
              <a:gd name="connsiteY1" fmla="*/ 70761 h 2192282"/>
              <a:gd name="connsiteX2" fmla="*/ 265851 w 3227913"/>
              <a:gd name="connsiteY2" fmla="*/ 201703 h 2192282"/>
              <a:gd name="connsiteX3" fmla="*/ 371663 w 3227913"/>
              <a:gd name="connsiteY3" fmla="*/ 321402 h 2192282"/>
              <a:gd name="connsiteX4" fmla="*/ 487394 w 3227913"/>
              <a:gd name="connsiteY4" fmla="*/ 427214 h 2192282"/>
              <a:gd name="connsiteX5" fmla="*/ 611723 w 3227913"/>
              <a:gd name="connsiteY5" fmla="*/ 521783 h 2192282"/>
              <a:gd name="connsiteX6" fmla="*/ 743987 w 3227913"/>
              <a:gd name="connsiteY6" fmla="*/ 602465 h 2192282"/>
              <a:gd name="connsiteX7" fmla="*/ 882865 w 3227913"/>
              <a:gd name="connsiteY7" fmla="*/ 669920 h 2192282"/>
              <a:gd name="connsiteX8" fmla="*/ 1027033 w 3227913"/>
              <a:gd name="connsiteY8" fmla="*/ 723487 h 2192282"/>
              <a:gd name="connsiteX9" fmla="*/ 1175169 w 3227913"/>
              <a:gd name="connsiteY9" fmla="*/ 763166 h 2192282"/>
              <a:gd name="connsiteX10" fmla="*/ 1326612 w 3227913"/>
              <a:gd name="connsiteY10" fmla="*/ 788958 h 2192282"/>
              <a:gd name="connsiteX11" fmla="*/ 1480038 w 3227913"/>
              <a:gd name="connsiteY11" fmla="*/ 799539 h 2192282"/>
              <a:gd name="connsiteX12" fmla="*/ 1635449 w 3227913"/>
              <a:gd name="connsiteY12" fmla="*/ 796232 h 2192282"/>
              <a:gd name="connsiteX13" fmla="*/ 1789537 w 3227913"/>
              <a:gd name="connsiteY13" fmla="*/ 776392 h 2192282"/>
              <a:gd name="connsiteX14" fmla="*/ 1942964 w 3227913"/>
              <a:gd name="connsiteY14" fmla="*/ 742004 h 2192282"/>
              <a:gd name="connsiteX15" fmla="*/ 2093745 w 3227913"/>
              <a:gd name="connsiteY15" fmla="*/ 691743 h 2192282"/>
              <a:gd name="connsiteX16" fmla="*/ 2241881 w 3227913"/>
              <a:gd name="connsiteY16" fmla="*/ 625611 h 2192282"/>
              <a:gd name="connsiteX17" fmla="*/ 2313911 w 3227913"/>
              <a:gd name="connsiteY17" fmla="*/ 585301 h 2192282"/>
              <a:gd name="connsiteX18" fmla="*/ 2313966 w 3227913"/>
              <a:gd name="connsiteY18" fmla="*/ 585269 h 2192282"/>
              <a:gd name="connsiteX19" fmla="*/ 2314034 w 3227913"/>
              <a:gd name="connsiteY19" fmla="*/ 585388 h 2192282"/>
              <a:gd name="connsiteX20" fmla="*/ 2388695 w 3227913"/>
              <a:gd name="connsiteY20" fmla="*/ 713567 h 2192282"/>
              <a:gd name="connsiteX21" fmla="*/ 2388695 w 3227913"/>
              <a:gd name="connsiteY21" fmla="*/ 714667 h 2192282"/>
              <a:gd name="connsiteX22" fmla="*/ 3227913 w 3227913"/>
              <a:gd name="connsiteY22" fmla="*/ 2167813 h 2192282"/>
              <a:gd name="connsiteX23" fmla="*/ 3184927 w 3227913"/>
              <a:gd name="connsiteY23" fmla="*/ 2192282 h 2192282"/>
              <a:gd name="connsiteX24" fmla="*/ 2345566 w 3227913"/>
              <a:gd name="connsiteY24" fmla="*/ 737834 h 2192282"/>
              <a:gd name="connsiteX25" fmla="*/ 2269657 w 3227913"/>
              <a:gd name="connsiteY25" fmla="*/ 777054 h 2192282"/>
              <a:gd name="connsiteX26" fmla="*/ 2188976 w 3227913"/>
              <a:gd name="connsiteY26" fmla="*/ 813426 h 2192282"/>
              <a:gd name="connsiteX27" fmla="*/ 2106972 w 3227913"/>
              <a:gd name="connsiteY27" fmla="*/ 845170 h 2192282"/>
              <a:gd name="connsiteX28" fmla="*/ 2024306 w 3227913"/>
              <a:gd name="connsiteY28" fmla="*/ 872284 h 2192282"/>
              <a:gd name="connsiteX29" fmla="*/ 1941641 w 3227913"/>
              <a:gd name="connsiteY29" fmla="*/ 896092 h 2192282"/>
              <a:gd name="connsiteX30" fmla="*/ 1815329 w 3227913"/>
              <a:gd name="connsiteY30" fmla="*/ 923206 h 2192282"/>
              <a:gd name="connsiteX31" fmla="*/ 1646692 w 3227913"/>
              <a:gd name="connsiteY31" fmla="*/ 944368 h 2192282"/>
              <a:gd name="connsiteX32" fmla="*/ 1476732 w 3227913"/>
              <a:gd name="connsiteY32" fmla="*/ 948336 h 2192282"/>
              <a:gd name="connsiteX33" fmla="*/ 1308756 w 3227913"/>
              <a:gd name="connsiteY33" fmla="*/ 936432 h 2192282"/>
              <a:gd name="connsiteX34" fmla="*/ 1143426 w 3227913"/>
              <a:gd name="connsiteY34" fmla="*/ 908657 h 2192282"/>
              <a:gd name="connsiteX35" fmla="*/ 981402 w 3227913"/>
              <a:gd name="connsiteY35" fmla="*/ 865671 h 2192282"/>
              <a:gd name="connsiteX36" fmla="*/ 823346 w 3227913"/>
              <a:gd name="connsiteY36" fmla="*/ 806152 h 2192282"/>
              <a:gd name="connsiteX37" fmla="*/ 671903 w 3227913"/>
              <a:gd name="connsiteY37" fmla="*/ 732745 h 2192282"/>
              <a:gd name="connsiteX38" fmla="*/ 527735 w 3227913"/>
              <a:gd name="connsiteY38" fmla="*/ 644128 h 2192282"/>
              <a:gd name="connsiteX39" fmla="*/ 391502 w 3227913"/>
              <a:gd name="connsiteY39" fmla="*/ 541623 h 2192282"/>
              <a:gd name="connsiteX40" fmla="*/ 296272 w 3227913"/>
              <a:gd name="connsiteY40" fmla="*/ 454990 h 2192282"/>
              <a:gd name="connsiteX41" fmla="*/ 235430 w 3227913"/>
              <a:gd name="connsiteY41" fmla="*/ 393487 h 2192282"/>
              <a:gd name="connsiteX42" fmla="*/ 177895 w 3227913"/>
              <a:gd name="connsiteY42" fmla="*/ 328016 h 2192282"/>
              <a:gd name="connsiteX43" fmla="*/ 123006 w 3227913"/>
              <a:gd name="connsiteY43" fmla="*/ 260561 h 2192282"/>
              <a:gd name="connsiteX44" fmla="*/ 72084 w 3227913"/>
              <a:gd name="connsiteY44" fmla="*/ 188477 h 2192282"/>
              <a:gd name="connsiteX45" fmla="*/ 23146 w 3227913"/>
              <a:gd name="connsiteY45" fmla="*/ 113086 h 2192282"/>
              <a:gd name="connsiteX46" fmla="*/ 0 w 3227913"/>
              <a:gd name="connsiteY46" fmla="*/ 74068 h 219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27913" h="2192282">
                <a:moveTo>
                  <a:pt x="128296" y="0"/>
                </a:moveTo>
                <a:lnTo>
                  <a:pt x="171282" y="70761"/>
                </a:lnTo>
                <a:lnTo>
                  <a:pt x="265851" y="201703"/>
                </a:lnTo>
                <a:lnTo>
                  <a:pt x="371663" y="321402"/>
                </a:lnTo>
                <a:lnTo>
                  <a:pt x="487394" y="427214"/>
                </a:lnTo>
                <a:lnTo>
                  <a:pt x="611723" y="521783"/>
                </a:lnTo>
                <a:lnTo>
                  <a:pt x="743987" y="602465"/>
                </a:lnTo>
                <a:lnTo>
                  <a:pt x="882865" y="669920"/>
                </a:lnTo>
                <a:lnTo>
                  <a:pt x="1027033" y="723487"/>
                </a:lnTo>
                <a:lnTo>
                  <a:pt x="1175169" y="763166"/>
                </a:lnTo>
                <a:lnTo>
                  <a:pt x="1326612" y="788958"/>
                </a:lnTo>
                <a:lnTo>
                  <a:pt x="1480038" y="799539"/>
                </a:lnTo>
                <a:lnTo>
                  <a:pt x="1635449" y="796232"/>
                </a:lnTo>
                <a:lnTo>
                  <a:pt x="1789537" y="776392"/>
                </a:lnTo>
                <a:lnTo>
                  <a:pt x="1942964" y="742004"/>
                </a:lnTo>
                <a:lnTo>
                  <a:pt x="2093745" y="691743"/>
                </a:lnTo>
                <a:lnTo>
                  <a:pt x="2241881" y="625611"/>
                </a:lnTo>
                <a:lnTo>
                  <a:pt x="2313911" y="585301"/>
                </a:lnTo>
                <a:lnTo>
                  <a:pt x="2313966" y="585269"/>
                </a:lnTo>
                <a:lnTo>
                  <a:pt x="2314034" y="585388"/>
                </a:lnTo>
                <a:lnTo>
                  <a:pt x="2388695" y="713567"/>
                </a:lnTo>
                <a:lnTo>
                  <a:pt x="2388695" y="714667"/>
                </a:lnTo>
                <a:lnTo>
                  <a:pt x="3227913" y="2167813"/>
                </a:lnTo>
                <a:lnTo>
                  <a:pt x="3184927" y="2192282"/>
                </a:lnTo>
                <a:lnTo>
                  <a:pt x="2345566" y="737834"/>
                </a:lnTo>
                <a:lnTo>
                  <a:pt x="2269657" y="777054"/>
                </a:lnTo>
                <a:lnTo>
                  <a:pt x="2188976" y="813426"/>
                </a:lnTo>
                <a:lnTo>
                  <a:pt x="2106972" y="845170"/>
                </a:lnTo>
                <a:lnTo>
                  <a:pt x="2024306" y="872284"/>
                </a:lnTo>
                <a:lnTo>
                  <a:pt x="1941641" y="896092"/>
                </a:lnTo>
                <a:lnTo>
                  <a:pt x="1815329" y="923206"/>
                </a:lnTo>
                <a:lnTo>
                  <a:pt x="1646692" y="944368"/>
                </a:lnTo>
                <a:lnTo>
                  <a:pt x="1476732" y="948336"/>
                </a:lnTo>
                <a:lnTo>
                  <a:pt x="1308756" y="936432"/>
                </a:lnTo>
                <a:lnTo>
                  <a:pt x="1143426" y="908657"/>
                </a:lnTo>
                <a:lnTo>
                  <a:pt x="981402" y="865671"/>
                </a:lnTo>
                <a:lnTo>
                  <a:pt x="823346" y="806152"/>
                </a:lnTo>
                <a:lnTo>
                  <a:pt x="671903" y="732745"/>
                </a:lnTo>
                <a:lnTo>
                  <a:pt x="527735" y="644128"/>
                </a:lnTo>
                <a:lnTo>
                  <a:pt x="391502" y="541623"/>
                </a:lnTo>
                <a:lnTo>
                  <a:pt x="296272" y="454990"/>
                </a:lnTo>
                <a:lnTo>
                  <a:pt x="235430" y="393487"/>
                </a:lnTo>
                <a:lnTo>
                  <a:pt x="177895" y="328016"/>
                </a:lnTo>
                <a:lnTo>
                  <a:pt x="123006" y="260561"/>
                </a:lnTo>
                <a:lnTo>
                  <a:pt x="72084" y="188477"/>
                </a:lnTo>
                <a:lnTo>
                  <a:pt x="23146" y="113086"/>
                </a:lnTo>
                <a:lnTo>
                  <a:pt x="0" y="74068"/>
                </a:lnTo>
                <a:close/>
              </a:path>
            </a:pathLst>
          </a:custGeom>
          <a:solidFill>
            <a:srgbClr val="FFCC4C"/>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Shape 86">
            <a:extLst>
              <a:ext uri="{FF2B5EF4-FFF2-40B4-BE49-F238E27FC236}">
                <a16:creationId xmlns:a16="http://schemas.microsoft.com/office/drawing/2014/main" id="{132235D3-D2B4-4FD5-98DE-1F106E219CEC}"/>
              </a:ext>
            </a:extLst>
          </p:cNvPr>
          <p:cNvSpPr>
            <a:spLocks/>
          </p:cNvSpPr>
          <p:nvPr/>
        </p:nvSpPr>
        <p:spPr bwMode="auto">
          <a:xfrm>
            <a:off x="5341101" y="3506656"/>
            <a:ext cx="3831039" cy="1093166"/>
          </a:xfrm>
          <a:custGeom>
            <a:avLst/>
            <a:gdLst>
              <a:gd name="connsiteX0" fmla="*/ 2011759 w 3831039"/>
              <a:gd name="connsiteY0" fmla="*/ 0 h 1093166"/>
              <a:gd name="connsiteX1" fmla="*/ 2011806 w 3831039"/>
              <a:gd name="connsiteY1" fmla="*/ 28 h 1093166"/>
              <a:gd name="connsiteX2" fmla="*/ 2011822 w 3831039"/>
              <a:gd name="connsiteY2" fmla="*/ 0 h 1093166"/>
              <a:gd name="connsiteX3" fmla="*/ 2025402 w 3831039"/>
              <a:gd name="connsiteY3" fmla="*/ 7881 h 1093166"/>
              <a:gd name="connsiteX4" fmla="*/ 3831039 w 3831039"/>
              <a:gd name="connsiteY4" fmla="*/ 1050790 h 1093166"/>
              <a:gd name="connsiteX5" fmla="*/ 3806552 w 3831039"/>
              <a:gd name="connsiteY5" fmla="*/ 1093166 h 1093166"/>
              <a:gd name="connsiteX6" fmla="*/ 2115849 w 3831039"/>
              <a:gd name="connsiteY6" fmla="*/ 116900 h 1093166"/>
              <a:gd name="connsiteX7" fmla="*/ 2114924 w 3831039"/>
              <a:gd name="connsiteY7" fmla="*/ 118466 h 1093166"/>
              <a:gd name="connsiteX8" fmla="*/ 2058086 w 3831039"/>
              <a:gd name="connsiteY8" fmla="*/ 203842 h 1093166"/>
              <a:gd name="connsiteX9" fmla="*/ 1995960 w 3831039"/>
              <a:gd name="connsiteY9" fmla="*/ 285246 h 1093166"/>
              <a:gd name="connsiteX10" fmla="*/ 1927886 w 3831039"/>
              <a:gd name="connsiteY10" fmla="*/ 363341 h 1093166"/>
              <a:gd name="connsiteX11" fmla="*/ 1854524 w 3831039"/>
              <a:gd name="connsiteY11" fmla="*/ 438127 h 1093166"/>
              <a:gd name="connsiteX12" fmla="*/ 1775214 w 3831039"/>
              <a:gd name="connsiteY12" fmla="*/ 507618 h 1093166"/>
              <a:gd name="connsiteX13" fmla="*/ 1691278 w 3831039"/>
              <a:gd name="connsiteY13" fmla="*/ 573139 h 1093166"/>
              <a:gd name="connsiteX14" fmla="*/ 1602716 w 3831039"/>
              <a:gd name="connsiteY14" fmla="*/ 632703 h 1093166"/>
              <a:gd name="connsiteX15" fmla="*/ 1555130 w 3831039"/>
              <a:gd name="connsiteY15" fmla="*/ 660500 h 1093166"/>
              <a:gd name="connsiteX16" fmla="*/ 1508205 w 3831039"/>
              <a:gd name="connsiteY16" fmla="*/ 686972 h 1093166"/>
              <a:gd name="connsiteX17" fmla="*/ 1413034 w 3831039"/>
              <a:gd name="connsiteY17" fmla="*/ 733962 h 1093166"/>
              <a:gd name="connsiteX18" fmla="*/ 1317201 w 3831039"/>
              <a:gd name="connsiteY18" fmla="*/ 773671 h 1093166"/>
              <a:gd name="connsiteX19" fmla="*/ 1218725 w 3831039"/>
              <a:gd name="connsiteY19" fmla="*/ 807424 h 1093166"/>
              <a:gd name="connsiteX20" fmla="*/ 1119588 w 3831039"/>
              <a:gd name="connsiteY20" fmla="*/ 833897 h 1093166"/>
              <a:gd name="connsiteX21" fmla="*/ 1019790 w 3831039"/>
              <a:gd name="connsiteY21" fmla="*/ 853090 h 1093166"/>
              <a:gd name="connsiteX22" fmla="*/ 918670 w 3831039"/>
              <a:gd name="connsiteY22" fmla="*/ 866988 h 1093166"/>
              <a:gd name="connsiteX23" fmla="*/ 818872 w 3831039"/>
              <a:gd name="connsiteY23" fmla="*/ 874268 h 1093166"/>
              <a:gd name="connsiteX24" fmla="*/ 718413 w 3831039"/>
              <a:gd name="connsiteY24" fmla="*/ 874930 h 1093166"/>
              <a:gd name="connsiteX25" fmla="*/ 617954 w 3831039"/>
              <a:gd name="connsiteY25" fmla="*/ 868974 h 1093166"/>
              <a:gd name="connsiteX26" fmla="*/ 518817 w 3831039"/>
              <a:gd name="connsiteY26" fmla="*/ 857061 h 1093166"/>
              <a:gd name="connsiteX27" fmla="*/ 421002 w 3831039"/>
              <a:gd name="connsiteY27" fmla="*/ 838530 h 1093166"/>
              <a:gd name="connsiteX28" fmla="*/ 323848 w 3831039"/>
              <a:gd name="connsiteY28" fmla="*/ 814704 h 1093166"/>
              <a:gd name="connsiteX29" fmla="*/ 228676 w 3831039"/>
              <a:gd name="connsiteY29" fmla="*/ 784922 h 1093166"/>
              <a:gd name="connsiteX30" fmla="*/ 134826 w 3831039"/>
              <a:gd name="connsiteY30" fmla="*/ 749846 h 1093166"/>
              <a:gd name="connsiteX31" fmla="*/ 44281 w 3831039"/>
              <a:gd name="connsiteY31" fmla="*/ 707489 h 1093166"/>
              <a:gd name="connsiteX32" fmla="*/ 0 w 3831039"/>
              <a:gd name="connsiteY32" fmla="*/ 684325 h 1093166"/>
              <a:gd name="connsiteX33" fmla="*/ 74022 w 3831039"/>
              <a:gd name="connsiteY33" fmla="*/ 555931 h 1093166"/>
              <a:gd name="connsiteX34" fmla="*/ 114338 w 3831039"/>
              <a:gd name="connsiteY34" fmla="*/ 577110 h 1093166"/>
              <a:gd name="connsiteX35" fmla="*/ 196952 w 3831039"/>
              <a:gd name="connsiteY35" fmla="*/ 614172 h 1093166"/>
              <a:gd name="connsiteX36" fmla="*/ 280888 w 3831039"/>
              <a:gd name="connsiteY36" fmla="*/ 646601 h 1093166"/>
              <a:gd name="connsiteX37" fmla="*/ 367468 w 3831039"/>
              <a:gd name="connsiteY37" fmla="*/ 673074 h 1093166"/>
              <a:gd name="connsiteX38" fmla="*/ 454709 w 3831039"/>
              <a:gd name="connsiteY38" fmla="*/ 694914 h 1093166"/>
              <a:gd name="connsiteX39" fmla="*/ 543932 w 3831039"/>
              <a:gd name="connsiteY39" fmla="*/ 710798 h 1093166"/>
              <a:gd name="connsiteX40" fmla="*/ 633816 w 3831039"/>
              <a:gd name="connsiteY40" fmla="*/ 721387 h 1093166"/>
              <a:gd name="connsiteX41" fmla="*/ 723700 w 3831039"/>
              <a:gd name="connsiteY41" fmla="*/ 726682 h 1093166"/>
              <a:gd name="connsiteX42" fmla="*/ 814246 w 3831039"/>
              <a:gd name="connsiteY42" fmla="*/ 725358 h 1093166"/>
              <a:gd name="connsiteX43" fmla="*/ 905452 w 3831039"/>
              <a:gd name="connsiteY43" fmla="*/ 719402 h 1093166"/>
              <a:gd name="connsiteX44" fmla="*/ 995997 w 3831039"/>
              <a:gd name="connsiteY44" fmla="*/ 706827 h 1093166"/>
              <a:gd name="connsiteX45" fmla="*/ 1086542 w 3831039"/>
              <a:gd name="connsiteY45" fmla="*/ 688958 h 1093166"/>
              <a:gd name="connsiteX46" fmla="*/ 1176426 w 3831039"/>
              <a:gd name="connsiteY46" fmla="*/ 664470 h 1093166"/>
              <a:gd name="connsiteX47" fmla="*/ 1264989 w 3831039"/>
              <a:gd name="connsiteY47" fmla="*/ 634688 h 1093166"/>
              <a:gd name="connsiteX48" fmla="*/ 1352230 w 3831039"/>
              <a:gd name="connsiteY48" fmla="*/ 597626 h 1093166"/>
              <a:gd name="connsiteX49" fmla="*/ 1438809 w 3831039"/>
              <a:gd name="connsiteY49" fmla="*/ 555931 h 1093166"/>
              <a:gd name="connsiteX50" fmla="*/ 1481108 w 3831039"/>
              <a:gd name="connsiteY50" fmla="*/ 531444 h 1093166"/>
              <a:gd name="connsiteX51" fmla="*/ 1523406 w 3831039"/>
              <a:gd name="connsiteY51" fmla="*/ 506957 h 1093166"/>
              <a:gd name="connsiteX52" fmla="*/ 1605360 w 3831039"/>
              <a:gd name="connsiteY52" fmla="*/ 452025 h 1093166"/>
              <a:gd name="connsiteX53" fmla="*/ 1681365 w 3831039"/>
              <a:gd name="connsiteY53" fmla="*/ 392461 h 1093166"/>
              <a:gd name="connsiteX54" fmla="*/ 1752082 w 3831039"/>
              <a:gd name="connsiteY54" fmla="*/ 330250 h 1093166"/>
              <a:gd name="connsiteX55" fmla="*/ 1819496 w 3831039"/>
              <a:gd name="connsiteY55" fmla="*/ 262082 h 1093166"/>
              <a:gd name="connsiteX56" fmla="*/ 1880961 w 3831039"/>
              <a:gd name="connsiteY56" fmla="*/ 191929 h 1093166"/>
              <a:gd name="connsiteX57" fmla="*/ 1937138 w 3831039"/>
              <a:gd name="connsiteY57" fmla="*/ 117143 h 1093166"/>
              <a:gd name="connsiteX58" fmla="*/ 1988690 w 3831039"/>
              <a:gd name="connsiteY58" fmla="*/ 40371 h 1093166"/>
              <a:gd name="connsiteX59" fmla="*/ 2009949 w 3831039"/>
              <a:gd name="connsiteY59" fmla="*/ 3270 h 109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31039" h="1093166">
                <a:moveTo>
                  <a:pt x="2011759" y="0"/>
                </a:moveTo>
                <a:lnTo>
                  <a:pt x="2011806" y="28"/>
                </a:lnTo>
                <a:lnTo>
                  <a:pt x="2011822" y="0"/>
                </a:lnTo>
                <a:lnTo>
                  <a:pt x="2025402" y="7881"/>
                </a:lnTo>
                <a:lnTo>
                  <a:pt x="3831039" y="1050790"/>
                </a:lnTo>
                <a:lnTo>
                  <a:pt x="3806552" y="1093166"/>
                </a:lnTo>
                <a:lnTo>
                  <a:pt x="2115849" y="116900"/>
                </a:lnTo>
                <a:lnTo>
                  <a:pt x="2114924" y="118466"/>
                </a:lnTo>
                <a:lnTo>
                  <a:pt x="2058086" y="203842"/>
                </a:lnTo>
                <a:lnTo>
                  <a:pt x="1995960" y="285246"/>
                </a:lnTo>
                <a:lnTo>
                  <a:pt x="1927886" y="363341"/>
                </a:lnTo>
                <a:lnTo>
                  <a:pt x="1854524" y="438127"/>
                </a:lnTo>
                <a:lnTo>
                  <a:pt x="1775214" y="507618"/>
                </a:lnTo>
                <a:lnTo>
                  <a:pt x="1691278" y="573139"/>
                </a:lnTo>
                <a:lnTo>
                  <a:pt x="1602716" y="632703"/>
                </a:lnTo>
                <a:lnTo>
                  <a:pt x="1555130" y="660500"/>
                </a:lnTo>
                <a:lnTo>
                  <a:pt x="1508205" y="686972"/>
                </a:lnTo>
                <a:lnTo>
                  <a:pt x="1413034" y="733962"/>
                </a:lnTo>
                <a:lnTo>
                  <a:pt x="1317201" y="773671"/>
                </a:lnTo>
                <a:lnTo>
                  <a:pt x="1218725" y="807424"/>
                </a:lnTo>
                <a:lnTo>
                  <a:pt x="1119588" y="833897"/>
                </a:lnTo>
                <a:lnTo>
                  <a:pt x="1019790" y="853090"/>
                </a:lnTo>
                <a:lnTo>
                  <a:pt x="918670" y="866988"/>
                </a:lnTo>
                <a:lnTo>
                  <a:pt x="818872" y="874268"/>
                </a:lnTo>
                <a:lnTo>
                  <a:pt x="718413" y="874930"/>
                </a:lnTo>
                <a:lnTo>
                  <a:pt x="617954" y="868974"/>
                </a:lnTo>
                <a:lnTo>
                  <a:pt x="518817" y="857061"/>
                </a:lnTo>
                <a:lnTo>
                  <a:pt x="421002" y="838530"/>
                </a:lnTo>
                <a:lnTo>
                  <a:pt x="323848" y="814704"/>
                </a:lnTo>
                <a:lnTo>
                  <a:pt x="228676" y="784922"/>
                </a:lnTo>
                <a:lnTo>
                  <a:pt x="134826" y="749846"/>
                </a:lnTo>
                <a:lnTo>
                  <a:pt x="44281" y="707489"/>
                </a:lnTo>
                <a:lnTo>
                  <a:pt x="0" y="684325"/>
                </a:lnTo>
                <a:lnTo>
                  <a:pt x="74022" y="555931"/>
                </a:lnTo>
                <a:lnTo>
                  <a:pt x="114338" y="577110"/>
                </a:lnTo>
                <a:lnTo>
                  <a:pt x="196952" y="614172"/>
                </a:lnTo>
                <a:lnTo>
                  <a:pt x="280888" y="646601"/>
                </a:lnTo>
                <a:lnTo>
                  <a:pt x="367468" y="673074"/>
                </a:lnTo>
                <a:lnTo>
                  <a:pt x="454709" y="694914"/>
                </a:lnTo>
                <a:lnTo>
                  <a:pt x="543932" y="710798"/>
                </a:lnTo>
                <a:lnTo>
                  <a:pt x="633816" y="721387"/>
                </a:lnTo>
                <a:lnTo>
                  <a:pt x="723700" y="726682"/>
                </a:lnTo>
                <a:lnTo>
                  <a:pt x="814246" y="725358"/>
                </a:lnTo>
                <a:lnTo>
                  <a:pt x="905452" y="719402"/>
                </a:lnTo>
                <a:lnTo>
                  <a:pt x="995997" y="706827"/>
                </a:lnTo>
                <a:lnTo>
                  <a:pt x="1086542" y="688958"/>
                </a:lnTo>
                <a:lnTo>
                  <a:pt x="1176426" y="664470"/>
                </a:lnTo>
                <a:lnTo>
                  <a:pt x="1264989" y="634688"/>
                </a:lnTo>
                <a:lnTo>
                  <a:pt x="1352230" y="597626"/>
                </a:lnTo>
                <a:lnTo>
                  <a:pt x="1438809" y="555931"/>
                </a:lnTo>
                <a:lnTo>
                  <a:pt x="1481108" y="531444"/>
                </a:lnTo>
                <a:lnTo>
                  <a:pt x="1523406" y="506957"/>
                </a:lnTo>
                <a:lnTo>
                  <a:pt x="1605360" y="452025"/>
                </a:lnTo>
                <a:lnTo>
                  <a:pt x="1681365" y="392461"/>
                </a:lnTo>
                <a:lnTo>
                  <a:pt x="1752082" y="330250"/>
                </a:lnTo>
                <a:lnTo>
                  <a:pt x="1819496" y="262082"/>
                </a:lnTo>
                <a:lnTo>
                  <a:pt x="1880961" y="191929"/>
                </a:lnTo>
                <a:lnTo>
                  <a:pt x="1937138" y="117143"/>
                </a:lnTo>
                <a:lnTo>
                  <a:pt x="1988690" y="40371"/>
                </a:lnTo>
                <a:lnTo>
                  <a:pt x="2009949" y="3270"/>
                </a:lnTo>
                <a:close/>
              </a:path>
            </a:pathLst>
          </a:custGeom>
          <a:solidFill>
            <a:srgbClr val="A2B969"/>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71">
            <a:extLst>
              <a:ext uri="{FF2B5EF4-FFF2-40B4-BE49-F238E27FC236}">
                <a16:creationId xmlns:a16="http://schemas.microsoft.com/office/drawing/2014/main" id="{D14A59AF-C9E9-4D75-BCD9-AEE210A5CB64}"/>
              </a:ext>
            </a:extLst>
          </p:cNvPr>
          <p:cNvSpPr>
            <a:spLocks/>
          </p:cNvSpPr>
          <p:nvPr/>
        </p:nvSpPr>
        <p:spPr bwMode="auto">
          <a:xfrm>
            <a:off x="7198094" y="5169219"/>
            <a:ext cx="1178476" cy="1178476"/>
          </a:xfrm>
          <a:prstGeom prst="ellipse">
            <a:avLst/>
          </a:prstGeom>
          <a:solidFill>
            <a:srgbClr val="FFCC4C"/>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72">
            <a:extLst>
              <a:ext uri="{FF2B5EF4-FFF2-40B4-BE49-F238E27FC236}">
                <a16:creationId xmlns:a16="http://schemas.microsoft.com/office/drawing/2014/main" id="{93FB504D-611D-4338-989F-7DC958E91F60}"/>
              </a:ext>
            </a:extLst>
          </p:cNvPr>
          <p:cNvSpPr>
            <a:spLocks/>
          </p:cNvSpPr>
          <p:nvPr/>
        </p:nvSpPr>
        <p:spPr bwMode="auto">
          <a:xfrm>
            <a:off x="5477994" y="5480702"/>
            <a:ext cx="1178476" cy="1180460"/>
          </a:xfrm>
          <a:prstGeom prst="ellipse">
            <a:avLst/>
          </a:prstGeom>
          <a:solidFill>
            <a:srgbClr val="4CC1E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73">
            <a:extLst>
              <a:ext uri="{FF2B5EF4-FFF2-40B4-BE49-F238E27FC236}">
                <a16:creationId xmlns:a16="http://schemas.microsoft.com/office/drawing/2014/main" id="{FA624267-27F4-488B-8632-4A5E9D0EC1B9}"/>
              </a:ext>
            </a:extLst>
          </p:cNvPr>
          <p:cNvSpPr>
            <a:spLocks/>
          </p:cNvSpPr>
          <p:nvPr/>
        </p:nvSpPr>
        <p:spPr bwMode="auto">
          <a:xfrm>
            <a:off x="3763847" y="5163267"/>
            <a:ext cx="1178476" cy="1178476"/>
          </a:xfrm>
          <a:prstGeom prst="ellipse">
            <a:avLst/>
          </a:prstGeom>
          <a:solidFill>
            <a:srgbClr val="F7931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74">
            <a:extLst>
              <a:ext uri="{FF2B5EF4-FFF2-40B4-BE49-F238E27FC236}">
                <a16:creationId xmlns:a16="http://schemas.microsoft.com/office/drawing/2014/main" id="{9EEFD66A-940D-483D-9582-9BEC12E70916}"/>
              </a:ext>
            </a:extLst>
          </p:cNvPr>
          <p:cNvSpPr>
            <a:spLocks/>
          </p:cNvSpPr>
          <p:nvPr/>
        </p:nvSpPr>
        <p:spPr bwMode="auto">
          <a:xfrm>
            <a:off x="2587355" y="3875601"/>
            <a:ext cx="1178476" cy="1180460"/>
          </a:xfrm>
          <a:prstGeom prst="ellipse">
            <a:avLst/>
          </a:prstGeom>
          <a:solidFill>
            <a:srgbClr val="06395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75">
            <a:extLst>
              <a:ext uri="{FF2B5EF4-FFF2-40B4-BE49-F238E27FC236}">
                <a16:creationId xmlns:a16="http://schemas.microsoft.com/office/drawing/2014/main" id="{D03B548C-E9AA-4207-B3B7-7D18FFF205F7}"/>
              </a:ext>
            </a:extLst>
          </p:cNvPr>
          <p:cNvSpPr>
            <a:spLocks/>
          </p:cNvSpPr>
          <p:nvPr/>
        </p:nvSpPr>
        <p:spPr bwMode="auto">
          <a:xfrm>
            <a:off x="8569014" y="3988759"/>
            <a:ext cx="1180460" cy="1180460"/>
          </a:xfrm>
          <a:prstGeom prst="ellipse">
            <a:avLst/>
          </a:prstGeom>
          <a:solidFill>
            <a:srgbClr val="A2B96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9" name="Graphic 11" descr="Rocket">
            <a:extLst>
              <a:ext uri="{FF2B5EF4-FFF2-40B4-BE49-F238E27FC236}">
                <a16:creationId xmlns:a16="http://schemas.microsoft.com/office/drawing/2014/main" id="{FDBCEC1E-EA26-4E2A-B58D-1EC4AE40DC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132" y="5317128"/>
            <a:ext cx="914400" cy="914400"/>
          </a:xfrm>
          <a:prstGeom prst="rect">
            <a:avLst/>
          </a:prstGeom>
        </p:spPr>
      </p:pic>
      <p:pic>
        <p:nvPicPr>
          <p:cNvPr id="50" name="Graphic 87" descr="Users">
            <a:extLst>
              <a:ext uri="{FF2B5EF4-FFF2-40B4-BE49-F238E27FC236}">
                <a16:creationId xmlns:a16="http://schemas.microsoft.com/office/drawing/2014/main" id="{2E3C9262-E901-410D-9213-B5D4752EF14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5769" y="2188310"/>
            <a:ext cx="1180460" cy="1180460"/>
          </a:xfrm>
          <a:prstGeom prst="rect">
            <a:avLst/>
          </a:prstGeom>
        </p:spPr>
      </p:pic>
      <p:pic>
        <p:nvPicPr>
          <p:cNvPr id="51" name="Graphic 15" descr="Bullseye">
            <a:extLst>
              <a:ext uri="{FF2B5EF4-FFF2-40B4-BE49-F238E27FC236}">
                <a16:creationId xmlns:a16="http://schemas.microsoft.com/office/drawing/2014/main" id="{3134FE0A-030A-49D1-B7B9-8950197DB29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02044" y="4142622"/>
            <a:ext cx="914400" cy="914400"/>
          </a:xfrm>
          <a:prstGeom prst="rect">
            <a:avLst/>
          </a:prstGeom>
        </p:spPr>
      </p:pic>
      <p:grpSp>
        <p:nvGrpSpPr>
          <p:cNvPr id="52" name="Group 51">
            <a:extLst>
              <a:ext uri="{FF2B5EF4-FFF2-40B4-BE49-F238E27FC236}">
                <a16:creationId xmlns:a16="http://schemas.microsoft.com/office/drawing/2014/main" id="{5526A4A9-CF45-4B28-B7C5-9706D4EB86E8}"/>
              </a:ext>
            </a:extLst>
          </p:cNvPr>
          <p:cNvGrpSpPr/>
          <p:nvPr/>
        </p:nvGrpSpPr>
        <p:grpSpPr>
          <a:xfrm>
            <a:off x="7690700" y="1481088"/>
            <a:ext cx="2937088" cy="1413263"/>
            <a:chOff x="8921977" y="1466725"/>
            <a:chExt cx="2937088" cy="1413263"/>
          </a:xfrm>
        </p:grpSpPr>
        <p:sp>
          <p:nvSpPr>
            <p:cNvPr id="53" name="TextBox 89">
              <a:extLst>
                <a:ext uri="{FF2B5EF4-FFF2-40B4-BE49-F238E27FC236}">
                  <a16:creationId xmlns:a16="http://schemas.microsoft.com/office/drawing/2014/main" id="{76172EF0-F410-48C9-A2EE-C255297651B9}"/>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Strategic Objectives</a:t>
              </a:r>
            </a:p>
          </p:txBody>
        </p:sp>
        <p:sp>
          <p:nvSpPr>
            <p:cNvPr id="54" name="TextBox 90">
              <a:extLst>
                <a:ext uri="{FF2B5EF4-FFF2-40B4-BE49-F238E27FC236}">
                  <a16:creationId xmlns:a16="http://schemas.microsoft.com/office/drawing/2014/main" id="{0DCBE39D-E96A-48E9-8C2F-DDB91C017FB6}"/>
                </a:ext>
              </a:extLst>
            </p:cNvPr>
            <p:cNvSpPr txBox="1"/>
            <p:nvPr/>
          </p:nvSpPr>
          <p:spPr>
            <a:xfrm>
              <a:off x="8929772" y="1925881"/>
              <a:ext cx="2929293" cy="954107"/>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To provide seamless</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services for Ghanaian citizens</a:t>
              </a:r>
            </a:p>
            <a:p>
              <a:pPr marR="0" lvl="0" algn="just" defTabSz="914400" rtl="0" eaLnBrk="1" fontAlgn="auto" latinLnBrk="0" hangingPunct="1">
                <a:lnSpc>
                  <a:spcPct val="100000"/>
                </a:lnSpc>
                <a:spcBef>
                  <a:spcPts val="0"/>
                </a:spcBef>
                <a:spcAft>
                  <a:spcPts val="0"/>
                </a:spcAft>
                <a:buClrTx/>
                <a:buSzTx/>
                <a:tabLst/>
                <a:defRPr/>
              </a:pPr>
              <a:r>
                <a:rPr lang="en-US" sz="1400" baseline="0" dirty="0">
                  <a:solidFill>
                    <a:sysClr val="windowText" lastClr="000000">
                      <a:lumMod val="65000"/>
                      <a:lumOff val="35000"/>
                    </a:sysClr>
                  </a:solidFill>
                  <a:latin typeface="Calibri" panose="020F0502020204030204"/>
                </a:rPr>
                <a:t>2. To make Ghana</a:t>
              </a:r>
              <a:r>
                <a:rPr lang="en-US" sz="1400" dirty="0">
                  <a:solidFill>
                    <a:sysClr val="windowText" lastClr="000000">
                      <a:lumMod val="65000"/>
                      <a:lumOff val="35000"/>
                    </a:sysClr>
                  </a:solidFill>
                  <a:latin typeface="Calibri" panose="020F0502020204030204"/>
                </a:rPr>
                <a:t> the investment destination of choice</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5F5C973D-9646-4660-BBE0-DE4625EF5F90}"/>
              </a:ext>
            </a:extLst>
          </p:cNvPr>
          <p:cNvGrpSpPr/>
          <p:nvPr/>
        </p:nvGrpSpPr>
        <p:grpSpPr>
          <a:xfrm>
            <a:off x="310972" y="1877068"/>
            <a:ext cx="2937088" cy="1413263"/>
            <a:chOff x="332936" y="2627766"/>
            <a:chExt cx="2937088" cy="1413263"/>
          </a:xfrm>
        </p:grpSpPr>
        <p:sp>
          <p:nvSpPr>
            <p:cNvPr id="56" name="TextBox 92">
              <a:extLst>
                <a:ext uri="{FF2B5EF4-FFF2-40B4-BE49-F238E27FC236}">
                  <a16:creationId xmlns:a16="http://schemas.microsoft.com/office/drawing/2014/main" id="{3ECC6A7E-BE93-4B19-B73A-9690FA2377A1}"/>
                </a:ext>
              </a:extLst>
            </p:cNvPr>
            <p:cNvSpPr txBox="1"/>
            <p:nvPr/>
          </p:nvSpPr>
          <p:spPr>
            <a:xfrm>
              <a:off x="332936" y="2627766"/>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latin typeface="Calibri" panose="020F0502020204030204"/>
                </a:rPr>
                <a:t>Focus</a:t>
              </a: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7" name="TextBox 93">
              <a:extLst>
                <a:ext uri="{FF2B5EF4-FFF2-40B4-BE49-F238E27FC236}">
                  <a16:creationId xmlns:a16="http://schemas.microsoft.com/office/drawing/2014/main" id="{BF11C457-8D0C-4FD1-99FC-6D26FB588173}"/>
                </a:ext>
              </a:extLst>
            </p:cNvPr>
            <p:cNvSpPr txBox="1"/>
            <p:nvPr/>
          </p:nvSpPr>
          <p:spPr>
            <a:xfrm>
              <a:off x="340731" y="3086922"/>
              <a:ext cx="2929293" cy="954107"/>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Review of the entire passport renewal process</a:t>
              </a:r>
              <a:r>
                <a:rPr lang="en-US" sz="1400" dirty="0">
                  <a:solidFill>
                    <a:sysClr val="windowText" lastClr="000000">
                      <a:lumMod val="65000"/>
                      <a:lumOff val="35000"/>
                    </a:sysClr>
                  </a:solidFill>
                  <a:latin typeface="Calibri" panose="020F0502020204030204"/>
                </a:rPr>
                <a:t>s, identifying barriers and making recommendations for improved processing</a:t>
              </a: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 </a:t>
              </a:r>
            </a:p>
          </p:txBody>
        </p:sp>
      </p:grpSp>
      <p:grpSp>
        <p:nvGrpSpPr>
          <p:cNvPr id="58" name="Group 57">
            <a:extLst>
              <a:ext uri="{FF2B5EF4-FFF2-40B4-BE49-F238E27FC236}">
                <a16:creationId xmlns:a16="http://schemas.microsoft.com/office/drawing/2014/main" id="{2112E982-6B1B-49EA-B252-4493B57FAE54}"/>
              </a:ext>
            </a:extLst>
          </p:cNvPr>
          <p:cNvGrpSpPr/>
          <p:nvPr/>
        </p:nvGrpSpPr>
        <p:grpSpPr>
          <a:xfrm>
            <a:off x="10077557" y="3398411"/>
            <a:ext cx="2087627" cy="2059594"/>
            <a:chOff x="8921977" y="1466725"/>
            <a:chExt cx="3235331" cy="2059594"/>
          </a:xfrm>
        </p:grpSpPr>
        <p:sp>
          <p:nvSpPr>
            <p:cNvPr id="59" name="TextBox 95">
              <a:extLst>
                <a:ext uri="{FF2B5EF4-FFF2-40B4-BE49-F238E27FC236}">
                  <a16:creationId xmlns:a16="http://schemas.microsoft.com/office/drawing/2014/main" id="{0D5D8C64-9E6A-4ECF-99CD-B6F78F416956}"/>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Initiatives</a:t>
              </a:r>
            </a:p>
          </p:txBody>
        </p:sp>
        <p:sp>
          <p:nvSpPr>
            <p:cNvPr id="60" name="TextBox 96">
              <a:extLst>
                <a:ext uri="{FF2B5EF4-FFF2-40B4-BE49-F238E27FC236}">
                  <a16:creationId xmlns:a16="http://schemas.microsoft.com/office/drawing/2014/main" id="{1E7783CF-65B8-4733-811D-63B01E7E3469}"/>
                </a:ext>
              </a:extLst>
            </p:cNvPr>
            <p:cNvSpPr txBox="1"/>
            <p:nvPr/>
          </p:nvSpPr>
          <p:spPr>
            <a:xfrm>
              <a:off x="8929772" y="1925881"/>
              <a:ext cx="3227536" cy="160043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1. To reduce</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documentation required.</a:t>
              </a:r>
            </a:p>
            <a:p>
              <a:pPr marR="0" lvl="0" defTabSz="914400" rtl="0" eaLnBrk="1" fontAlgn="auto" latinLnBrk="0" hangingPunct="1">
                <a:lnSpc>
                  <a:spcPct val="100000"/>
                </a:lnSpc>
                <a:spcBef>
                  <a:spcPts val="0"/>
                </a:spcBef>
                <a:spcAft>
                  <a:spcPts val="0"/>
                </a:spcAft>
                <a:buClrTx/>
                <a:buSzTx/>
                <a:tabLst/>
                <a:defRPr/>
              </a:pPr>
              <a:r>
                <a:rPr lang="en-US" sz="1400" baseline="0" dirty="0">
                  <a:solidFill>
                    <a:sysClr val="windowText" lastClr="000000">
                      <a:lumMod val="65000"/>
                      <a:lumOff val="35000"/>
                    </a:sysClr>
                  </a:solidFill>
                  <a:latin typeface="Calibri" panose="020F0502020204030204"/>
                </a:rPr>
                <a:t>2. To set up an electronic payment</a:t>
              </a:r>
              <a:r>
                <a:rPr lang="en-US" sz="1400" dirty="0">
                  <a:solidFill>
                    <a:sysClr val="windowText" lastClr="000000">
                      <a:lumMod val="65000"/>
                      <a:lumOff val="35000"/>
                    </a:sysClr>
                  </a:solidFill>
                  <a:latin typeface="Calibri" panose="020F0502020204030204"/>
                </a:rPr>
                <a:t> channel</a:t>
              </a:r>
            </a:p>
            <a:p>
              <a:pPr marR="0" lvl="0"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3.</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To set up biometric capture centers to eliminate travel cost</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6F684A69-15EE-4E92-8554-A75EAA65CA54}"/>
              </a:ext>
            </a:extLst>
          </p:cNvPr>
          <p:cNvGrpSpPr/>
          <p:nvPr/>
        </p:nvGrpSpPr>
        <p:grpSpPr>
          <a:xfrm>
            <a:off x="147581" y="4223758"/>
            <a:ext cx="2403815" cy="1844151"/>
            <a:chOff x="332936" y="2627766"/>
            <a:chExt cx="3777353" cy="1844151"/>
          </a:xfrm>
        </p:grpSpPr>
        <p:sp>
          <p:nvSpPr>
            <p:cNvPr id="62" name="TextBox 98">
              <a:extLst>
                <a:ext uri="{FF2B5EF4-FFF2-40B4-BE49-F238E27FC236}">
                  <a16:creationId xmlns:a16="http://schemas.microsoft.com/office/drawing/2014/main" id="{3098E884-1D61-443C-9721-3FA25BC11643}"/>
                </a:ext>
              </a:extLst>
            </p:cNvPr>
            <p:cNvSpPr txBox="1"/>
            <p:nvPr/>
          </p:nvSpPr>
          <p:spPr>
            <a:xfrm>
              <a:off x="332936" y="2627766"/>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Problem</a:t>
              </a:r>
            </a:p>
          </p:txBody>
        </p:sp>
        <p:sp>
          <p:nvSpPr>
            <p:cNvPr id="63" name="TextBox 99">
              <a:extLst>
                <a:ext uri="{FF2B5EF4-FFF2-40B4-BE49-F238E27FC236}">
                  <a16:creationId xmlns:a16="http://schemas.microsoft.com/office/drawing/2014/main" id="{9E26990E-7F04-4F3D-B2D2-FC01A969998D}"/>
                </a:ext>
              </a:extLst>
            </p:cNvPr>
            <p:cNvSpPr txBox="1"/>
            <p:nvPr/>
          </p:nvSpPr>
          <p:spPr>
            <a:xfrm>
              <a:off x="340732" y="3086922"/>
              <a:ext cx="3769557" cy="138499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rPr>
                <a:t>2 physical</a:t>
              </a:r>
              <a:r>
                <a:rPr kumimoji="0" lang="en-US" sz="1400" b="0" i="0" u="none" strike="noStrike" kern="1200" cap="none" spc="0" normalizeH="0" noProof="0" dirty="0">
                  <a:ln>
                    <a:noFill/>
                  </a:ln>
                  <a:solidFill>
                    <a:sysClr val="windowText" lastClr="000000">
                      <a:lumMod val="65000"/>
                      <a:lumOff val="35000"/>
                    </a:sysClr>
                  </a:solidFill>
                  <a:effectLst/>
                  <a:uLnTx/>
                  <a:uFillTx/>
                  <a:latin typeface="Calibri" panose="020F0502020204030204"/>
                  <a:ea typeface="+mn-ea"/>
                  <a:cs typeface="+mn-cs"/>
                </a:rPr>
                <a:t> locations catering for over 35,000 dispersed population in 12 provinces in Canada. </a:t>
              </a:r>
              <a:r>
                <a:rPr lang="en-US" sz="1400" dirty="0">
                  <a:solidFill>
                    <a:sysClr val="windowText" lastClr="000000">
                      <a:lumMod val="65000"/>
                      <a:lumOff val="35000"/>
                    </a:sysClr>
                  </a:solidFill>
                  <a:latin typeface="Calibri" panose="020F0502020204030204"/>
                </a:rPr>
                <a:t>Very inconvenience associated with high cost and long turnaround time</a:t>
              </a:r>
              <a:endParaRPr kumimoji="0" lang="en-US" sz="1400" b="0" i="0" u="none" strike="noStrike" kern="1200" cap="none" spc="0" normalizeH="0" baseline="0" noProof="0" dirty="0">
                <a:ln>
                  <a:noFill/>
                </a:ln>
                <a:solidFill>
                  <a:sysClr val="windowText" lastClr="000000">
                    <a:lumMod val="65000"/>
                    <a:lumOff val="35000"/>
                  </a:sysClr>
                </a:solidFill>
                <a:effectLst/>
                <a:uLnTx/>
                <a:uFillTx/>
                <a:latin typeface="Calibri" panose="020F0502020204030204"/>
                <a:ea typeface="+mn-ea"/>
                <a:cs typeface="+mn-cs"/>
              </a:endParaRPr>
            </a:p>
          </p:txBody>
        </p:sp>
      </p:grpSp>
      <p:sp>
        <p:nvSpPr>
          <p:cNvPr id="64" name="Freeform 86">
            <a:extLst>
              <a:ext uri="{FF2B5EF4-FFF2-40B4-BE49-F238E27FC236}">
                <a16:creationId xmlns:a16="http://schemas.microsoft.com/office/drawing/2014/main" id="{9591410D-BCDB-4D00-93DC-5950BC024EF7}"/>
              </a:ext>
            </a:extLst>
          </p:cNvPr>
          <p:cNvSpPr>
            <a:spLocks noEditPoints="1"/>
          </p:cNvSpPr>
          <p:nvPr/>
        </p:nvSpPr>
        <p:spPr bwMode="auto">
          <a:xfrm>
            <a:off x="4146491" y="5519025"/>
            <a:ext cx="331847" cy="566996"/>
          </a:xfrm>
          <a:custGeom>
            <a:avLst/>
            <a:gdLst>
              <a:gd name="T0" fmla="*/ 368 w 602"/>
              <a:gd name="T1" fmla="*/ 832 h 1033"/>
              <a:gd name="T2" fmla="*/ 229 w 602"/>
              <a:gd name="T3" fmla="*/ 804 h 1033"/>
              <a:gd name="T4" fmla="*/ 67 w 602"/>
              <a:gd name="T5" fmla="*/ 814 h 1033"/>
              <a:gd name="T6" fmla="*/ 2 w 602"/>
              <a:gd name="T7" fmla="*/ 857 h 1033"/>
              <a:gd name="T8" fmla="*/ 22 w 602"/>
              <a:gd name="T9" fmla="*/ 907 h 1033"/>
              <a:gd name="T10" fmla="*/ 143 w 602"/>
              <a:gd name="T11" fmla="*/ 983 h 1033"/>
              <a:gd name="T12" fmla="*/ 276 w 602"/>
              <a:gd name="T13" fmla="*/ 1022 h 1033"/>
              <a:gd name="T14" fmla="*/ 425 w 602"/>
              <a:gd name="T15" fmla="*/ 1033 h 1033"/>
              <a:gd name="T16" fmla="*/ 539 w 602"/>
              <a:gd name="T17" fmla="*/ 1004 h 1033"/>
              <a:gd name="T18" fmla="*/ 564 w 602"/>
              <a:gd name="T19" fmla="*/ 968 h 1033"/>
              <a:gd name="T20" fmla="*/ 541 w 602"/>
              <a:gd name="T21" fmla="*/ 923 h 1033"/>
              <a:gd name="T22" fmla="*/ 524 w 602"/>
              <a:gd name="T23" fmla="*/ 970 h 1033"/>
              <a:gd name="T24" fmla="*/ 453 w 602"/>
              <a:gd name="T25" fmla="*/ 1015 h 1033"/>
              <a:gd name="T26" fmla="*/ 314 w 602"/>
              <a:gd name="T27" fmla="*/ 1016 h 1033"/>
              <a:gd name="T28" fmla="*/ 101 w 602"/>
              <a:gd name="T29" fmla="*/ 948 h 1033"/>
              <a:gd name="T30" fmla="*/ 43 w 602"/>
              <a:gd name="T31" fmla="*/ 891 h 1033"/>
              <a:gd name="T32" fmla="*/ 50 w 602"/>
              <a:gd name="T33" fmla="*/ 847 h 1033"/>
              <a:gd name="T34" fmla="*/ 143 w 602"/>
              <a:gd name="T35" fmla="*/ 812 h 1033"/>
              <a:gd name="T36" fmla="*/ 320 w 602"/>
              <a:gd name="T37" fmla="*/ 828 h 1033"/>
              <a:gd name="T38" fmla="*/ 497 w 602"/>
              <a:gd name="T39" fmla="*/ 907 h 1033"/>
              <a:gd name="T40" fmla="*/ 525 w 602"/>
              <a:gd name="T41" fmla="*/ 952 h 1033"/>
              <a:gd name="T42" fmla="*/ 553 w 602"/>
              <a:gd name="T43" fmla="*/ 895 h 1033"/>
              <a:gd name="T44" fmla="*/ 453 w 602"/>
              <a:gd name="T45" fmla="*/ 833 h 1033"/>
              <a:gd name="T46" fmla="*/ 316 w 602"/>
              <a:gd name="T47" fmla="*/ 788 h 1033"/>
              <a:gd name="T48" fmla="*/ 169 w 602"/>
              <a:gd name="T49" fmla="*/ 772 h 1033"/>
              <a:gd name="T50" fmla="*/ 21 w 602"/>
              <a:gd name="T51" fmla="*/ 801 h 1033"/>
              <a:gd name="T52" fmla="*/ 44 w 602"/>
              <a:gd name="T53" fmla="*/ 711 h 1033"/>
              <a:gd name="T54" fmla="*/ 145 w 602"/>
              <a:gd name="T55" fmla="*/ 675 h 1033"/>
              <a:gd name="T56" fmla="*/ 300 w 602"/>
              <a:gd name="T57" fmla="*/ 680 h 1033"/>
              <a:gd name="T58" fmla="*/ 435 w 602"/>
              <a:gd name="T59" fmla="*/ 715 h 1033"/>
              <a:gd name="T60" fmla="*/ 557 w 602"/>
              <a:gd name="T61" fmla="*/ 781 h 1033"/>
              <a:gd name="T62" fmla="*/ 594 w 602"/>
              <a:gd name="T63" fmla="*/ 830 h 1033"/>
              <a:gd name="T64" fmla="*/ 460 w 602"/>
              <a:gd name="T65" fmla="*/ 1 h 1033"/>
              <a:gd name="T66" fmla="*/ 376 w 602"/>
              <a:gd name="T67" fmla="*/ 15 h 1033"/>
              <a:gd name="T68" fmla="*/ 307 w 602"/>
              <a:gd name="T69" fmla="*/ 76 h 1033"/>
              <a:gd name="T70" fmla="*/ 283 w 602"/>
              <a:gd name="T71" fmla="*/ 176 h 1033"/>
              <a:gd name="T72" fmla="*/ 308 w 602"/>
              <a:gd name="T73" fmla="*/ 346 h 1033"/>
              <a:gd name="T74" fmla="*/ 294 w 602"/>
              <a:gd name="T75" fmla="*/ 483 h 1033"/>
              <a:gd name="T76" fmla="*/ 225 w 602"/>
              <a:gd name="T77" fmla="*/ 610 h 1033"/>
              <a:gd name="T78" fmla="*/ 205 w 602"/>
              <a:gd name="T79" fmla="*/ 643 h 1033"/>
              <a:gd name="T80" fmla="*/ 411 w 602"/>
              <a:gd name="T81" fmla="*/ 676 h 1033"/>
              <a:gd name="T82" fmla="*/ 488 w 602"/>
              <a:gd name="T83" fmla="*/ 692 h 1033"/>
              <a:gd name="T84" fmla="*/ 457 w 602"/>
              <a:gd name="T85" fmla="*/ 595 h 1033"/>
              <a:gd name="T86" fmla="*/ 455 w 602"/>
              <a:gd name="T87" fmla="*/ 488 h 1033"/>
              <a:gd name="T88" fmla="*/ 550 w 602"/>
              <a:gd name="T89" fmla="*/ 305 h 1033"/>
              <a:gd name="T90" fmla="*/ 602 w 602"/>
              <a:gd name="T91" fmla="*/ 160 h 1033"/>
              <a:gd name="T92" fmla="*/ 568 w 602"/>
              <a:gd name="T93" fmla="*/ 60 h 1033"/>
              <a:gd name="T94" fmla="*/ 475 w 602"/>
              <a:gd name="T95" fmla="*/ 3 h 1033"/>
              <a:gd name="T96" fmla="*/ 381 w 602"/>
              <a:gd name="T97" fmla="*/ 89 h 1033"/>
              <a:gd name="T98" fmla="*/ 352 w 602"/>
              <a:gd name="T99" fmla="*/ 117 h 1033"/>
              <a:gd name="T100" fmla="*/ 343 w 602"/>
              <a:gd name="T101" fmla="*/ 102 h 1033"/>
              <a:gd name="T102" fmla="*/ 381 w 602"/>
              <a:gd name="T103" fmla="*/ 53 h 1033"/>
              <a:gd name="T104" fmla="*/ 427 w 602"/>
              <a:gd name="T105" fmla="*/ 40 h 1033"/>
              <a:gd name="T106" fmla="*/ 433 w 602"/>
              <a:gd name="T107" fmla="*/ 59 h 1033"/>
              <a:gd name="T108" fmla="*/ 488 w 602"/>
              <a:gd name="T109" fmla="*/ 972 h 1033"/>
              <a:gd name="T110" fmla="*/ 419 w 602"/>
              <a:gd name="T111" fmla="*/ 993 h 1033"/>
              <a:gd name="T112" fmla="*/ 253 w 602"/>
              <a:gd name="T113" fmla="*/ 977 h 1033"/>
              <a:gd name="T114" fmla="*/ 94 w 602"/>
              <a:gd name="T115" fmla="*/ 910 h 1033"/>
              <a:gd name="T116" fmla="*/ 69 w 602"/>
              <a:gd name="T117" fmla="*/ 872 h 1033"/>
              <a:gd name="T118" fmla="*/ 108 w 602"/>
              <a:gd name="T119" fmla="*/ 846 h 1033"/>
              <a:gd name="T120" fmla="*/ 214 w 602"/>
              <a:gd name="T121" fmla="*/ 840 h 1033"/>
              <a:gd name="T122" fmla="*/ 432 w 602"/>
              <a:gd name="T123" fmla="*/ 897 h 1033"/>
              <a:gd name="T124" fmla="*/ 496 w 602"/>
              <a:gd name="T125" fmla="*/ 950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033">
                <a:moveTo>
                  <a:pt x="473" y="874"/>
                </a:moveTo>
                <a:lnTo>
                  <a:pt x="457" y="866"/>
                </a:lnTo>
                <a:lnTo>
                  <a:pt x="442" y="858"/>
                </a:lnTo>
                <a:lnTo>
                  <a:pt x="424" y="851"/>
                </a:lnTo>
                <a:lnTo>
                  <a:pt x="406" y="844"/>
                </a:lnTo>
                <a:lnTo>
                  <a:pt x="388" y="838"/>
                </a:lnTo>
                <a:lnTo>
                  <a:pt x="368" y="832"/>
                </a:lnTo>
                <a:lnTo>
                  <a:pt x="348" y="826"/>
                </a:lnTo>
                <a:lnTo>
                  <a:pt x="329" y="821"/>
                </a:lnTo>
                <a:lnTo>
                  <a:pt x="309" y="817"/>
                </a:lnTo>
                <a:lnTo>
                  <a:pt x="289" y="812"/>
                </a:lnTo>
                <a:lnTo>
                  <a:pt x="269" y="809"/>
                </a:lnTo>
                <a:lnTo>
                  <a:pt x="249" y="806"/>
                </a:lnTo>
                <a:lnTo>
                  <a:pt x="229" y="804"/>
                </a:lnTo>
                <a:lnTo>
                  <a:pt x="209" y="802"/>
                </a:lnTo>
                <a:lnTo>
                  <a:pt x="188" y="801"/>
                </a:lnTo>
                <a:lnTo>
                  <a:pt x="169" y="801"/>
                </a:lnTo>
                <a:lnTo>
                  <a:pt x="141" y="802"/>
                </a:lnTo>
                <a:lnTo>
                  <a:pt x="113" y="804"/>
                </a:lnTo>
                <a:lnTo>
                  <a:pt x="89" y="808"/>
                </a:lnTo>
                <a:lnTo>
                  <a:pt x="67" y="814"/>
                </a:lnTo>
                <a:lnTo>
                  <a:pt x="52" y="818"/>
                </a:lnTo>
                <a:lnTo>
                  <a:pt x="39" y="823"/>
                </a:lnTo>
                <a:lnTo>
                  <a:pt x="29" y="829"/>
                </a:lnTo>
                <a:lnTo>
                  <a:pt x="19" y="835"/>
                </a:lnTo>
                <a:lnTo>
                  <a:pt x="12" y="842"/>
                </a:lnTo>
                <a:lnTo>
                  <a:pt x="6" y="850"/>
                </a:lnTo>
                <a:lnTo>
                  <a:pt x="2" y="857"/>
                </a:lnTo>
                <a:lnTo>
                  <a:pt x="0" y="865"/>
                </a:lnTo>
                <a:lnTo>
                  <a:pt x="0" y="869"/>
                </a:lnTo>
                <a:lnTo>
                  <a:pt x="1" y="873"/>
                </a:lnTo>
                <a:lnTo>
                  <a:pt x="2" y="877"/>
                </a:lnTo>
                <a:lnTo>
                  <a:pt x="5" y="882"/>
                </a:lnTo>
                <a:lnTo>
                  <a:pt x="12" y="894"/>
                </a:lnTo>
                <a:lnTo>
                  <a:pt x="22" y="907"/>
                </a:lnTo>
                <a:lnTo>
                  <a:pt x="35" y="919"/>
                </a:lnTo>
                <a:lnTo>
                  <a:pt x="51" y="933"/>
                </a:lnTo>
                <a:lnTo>
                  <a:pt x="71" y="947"/>
                </a:lnTo>
                <a:lnTo>
                  <a:pt x="93" y="961"/>
                </a:lnTo>
                <a:lnTo>
                  <a:pt x="109" y="968"/>
                </a:lnTo>
                <a:lnTo>
                  <a:pt x="125" y="977"/>
                </a:lnTo>
                <a:lnTo>
                  <a:pt x="143" y="983"/>
                </a:lnTo>
                <a:lnTo>
                  <a:pt x="161" y="990"/>
                </a:lnTo>
                <a:lnTo>
                  <a:pt x="179" y="997"/>
                </a:lnTo>
                <a:lnTo>
                  <a:pt x="198" y="1003"/>
                </a:lnTo>
                <a:lnTo>
                  <a:pt x="217" y="1008"/>
                </a:lnTo>
                <a:lnTo>
                  <a:pt x="237" y="1014"/>
                </a:lnTo>
                <a:lnTo>
                  <a:pt x="256" y="1018"/>
                </a:lnTo>
                <a:lnTo>
                  <a:pt x="276" y="1022"/>
                </a:lnTo>
                <a:lnTo>
                  <a:pt x="296" y="1025"/>
                </a:lnTo>
                <a:lnTo>
                  <a:pt x="317" y="1028"/>
                </a:lnTo>
                <a:lnTo>
                  <a:pt x="337" y="1031"/>
                </a:lnTo>
                <a:lnTo>
                  <a:pt x="357" y="1032"/>
                </a:lnTo>
                <a:lnTo>
                  <a:pt x="376" y="1033"/>
                </a:lnTo>
                <a:lnTo>
                  <a:pt x="395" y="1033"/>
                </a:lnTo>
                <a:lnTo>
                  <a:pt x="425" y="1033"/>
                </a:lnTo>
                <a:lnTo>
                  <a:pt x="451" y="1030"/>
                </a:lnTo>
                <a:lnTo>
                  <a:pt x="476" y="1026"/>
                </a:lnTo>
                <a:lnTo>
                  <a:pt x="499" y="1020"/>
                </a:lnTo>
                <a:lnTo>
                  <a:pt x="510" y="1017"/>
                </a:lnTo>
                <a:lnTo>
                  <a:pt x="521" y="1013"/>
                </a:lnTo>
                <a:lnTo>
                  <a:pt x="530" y="1008"/>
                </a:lnTo>
                <a:lnTo>
                  <a:pt x="539" y="1004"/>
                </a:lnTo>
                <a:lnTo>
                  <a:pt x="546" y="999"/>
                </a:lnTo>
                <a:lnTo>
                  <a:pt x="553" y="994"/>
                </a:lnTo>
                <a:lnTo>
                  <a:pt x="558" y="987"/>
                </a:lnTo>
                <a:lnTo>
                  <a:pt x="562" y="981"/>
                </a:lnTo>
                <a:lnTo>
                  <a:pt x="562" y="981"/>
                </a:lnTo>
                <a:lnTo>
                  <a:pt x="563" y="975"/>
                </a:lnTo>
                <a:lnTo>
                  <a:pt x="564" y="968"/>
                </a:lnTo>
                <a:lnTo>
                  <a:pt x="563" y="963"/>
                </a:lnTo>
                <a:lnTo>
                  <a:pt x="562" y="957"/>
                </a:lnTo>
                <a:lnTo>
                  <a:pt x="560" y="949"/>
                </a:lnTo>
                <a:lnTo>
                  <a:pt x="556" y="943"/>
                </a:lnTo>
                <a:lnTo>
                  <a:pt x="552" y="936"/>
                </a:lnTo>
                <a:lnTo>
                  <a:pt x="546" y="929"/>
                </a:lnTo>
                <a:lnTo>
                  <a:pt x="541" y="923"/>
                </a:lnTo>
                <a:lnTo>
                  <a:pt x="534" y="915"/>
                </a:lnTo>
                <a:lnTo>
                  <a:pt x="525" y="909"/>
                </a:lnTo>
                <a:lnTo>
                  <a:pt x="517" y="901"/>
                </a:lnTo>
                <a:lnTo>
                  <a:pt x="497" y="888"/>
                </a:lnTo>
                <a:lnTo>
                  <a:pt x="473" y="874"/>
                </a:lnTo>
                <a:close/>
                <a:moveTo>
                  <a:pt x="525" y="964"/>
                </a:moveTo>
                <a:lnTo>
                  <a:pt x="524" y="970"/>
                </a:lnTo>
                <a:lnTo>
                  <a:pt x="521" y="978"/>
                </a:lnTo>
                <a:lnTo>
                  <a:pt x="516" y="985"/>
                </a:lnTo>
                <a:lnTo>
                  <a:pt x="509" y="993"/>
                </a:lnTo>
                <a:lnTo>
                  <a:pt x="500" y="999"/>
                </a:lnTo>
                <a:lnTo>
                  <a:pt x="487" y="1005"/>
                </a:lnTo>
                <a:lnTo>
                  <a:pt x="472" y="1011"/>
                </a:lnTo>
                <a:lnTo>
                  <a:pt x="453" y="1015"/>
                </a:lnTo>
                <a:lnTo>
                  <a:pt x="438" y="1018"/>
                </a:lnTo>
                <a:lnTo>
                  <a:pt x="422" y="1020"/>
                </a:lnTo>
                <a:lnTo>
                  <a:pt x="406" y="1021"/>
                </a:lnTo>
                <a:lnTo>
                  <a:pt x="388" y="1021"/>
                </a:lnTo>
                <a:lnTo>
                  <a:pt x="382" y="1021"/>
                </a:lnTo>
                <a:lnTo>
                  <a:pt x="349" y="1020"/>
                </a:lnTo>
                <a:lnTo>
                  <a:pt x="314" y="1016"/>
                </a:lnTo>
                <a:lnTo>
                  <a:pt x="279" y="1011"/>
                </a:lnTo>
                <a:lnTo>
                  <a:pt x="246" y="1003"/>
                </a:lnTo>
                <a:lnTo>
                  <a:pt x="212" y="995"/>
                </a:lnTo>
                <a:lnTo>
                  <a:pt x="179" y="984"/>
                </a:lnTo>
                <a:lnTo>
                  <a:pt x="149" y="972"/>
                </a:lnTo>
                <a:lnTo>
                  <a:pt x="121" y="960"/>
                </a:lnTo>
                <a:lnTo>
                  <a:pt x="101" y="948"/>
                </a:lnTo>
                <a:lnTo>
                  <a:pt x="84" y="937"/>
                </a:lnTo>
                <a:lnTo>
                  <a:pt x="69" y="926"/>
                </a:lnTo>
                <a:lnTo>
                  <a:pt x="57" y="914"/>
                </a:lnTo>
                <a:lnTo>
                  <a:pt x="53" y="909"/>
                </a:lnTo>
                <a:lnTo>
                  <a:pt x="49" y="903"/>
                </a:lnTo>
                <a:lnTo>
                  <a:pt x="45" y="897"/>
                </a:lnTo>
                <a:lnTo>
                  <a:pt x="43" y="891"/>
                </a:lnTo>
                <a:lnTo>
                  <a:pt x="41" y="886"/>
                </a:lnTo>
                <a:lnTo>
                  <a:pt x="40" y="879"/>
                </a:lnTo>
                <a:lnTo>
                  <a:pt x="40" y="874"/>
                </a:lnTo>
                <a:lnTo>
                  <a:pt x="40" y="868"/>
                </a:lnTo>
                <a:lnTo>
                  <a:pt x="42" y="861"/>
                </a:lnTo>
                <a:lnTo>
                  <a:pt x="45" y="854"/>
                </a:lnTo>
                <a:lnTo>
                  <a:pt x="50" y="847"/>
                </a:lnTo>
                <a:lnTo>
                  <a:pt x="57" y="840"/>
                </a:lnTo>
                <a:lnTo>
                  <a:pt x="67" y="834"/>
                </a:lnTo>
                <a:lnTo>
                  <a:pt x="78" y="827"/>
                </a:lnTo>
                <a:lnTo>
                  <a:pt x="93" y="821"/>
                </a:lnTo>
                <a:lnTo>
                  <a:pt x="112" y="817"/>
                </a:lnTo>
                <a:lnTo>
                  <a:pt x="127" y="815"/>
                </a:lnTo>
                <a:lnTo>
                  <a:pt x="143" y="812"/>
                </a:lnTo>
                <a:lnTo>
                  <a:pt x="160" y="811"/>
                </a:lnTo>
                <a:lnTo>
                  <a:pt x="178" y="811"/>
                </a:lnTo>
                <a:lnTo>
                  <a:pt x="183" y="811"/>
                </a:lnTo>
                <a:lnTo>
                  <a:pt x="216" y="812"/>
                </a:lnTo>
                <a:lnTo>
                  <a:pt x="251" y="816"/>
                </a:lnTo>
                <a:lnTo>
                  <a:pt x="286" y="821"/>
                </a:lnTo>
                <a:lnTo>
                  <a:pt x="320" y="828"/>
                </a:lnTo>
                <a:lnTo>
                  <a:pt x="354" y="838"/>
                </a:lnTo>
                <a:lnTo>
                  <a:pt x="386" y="847"/>
                </a:lnTo>
                <a:lnTo>
                  <a:pt x="417" y="860"/>
                </a:lnTo>
                <a:lnTo>
                  <a:pt x="445" y="873"/>
                </a:lnTo>
                <a:lnTo>
                  <a:pt x="465" y="883"/>
                </a:lnTo>
                <a:lnTo>
                  <a:pt x="482" y="895"/>
                </a:lnTo>
                <a:lnTo>
                  <a:pt x="497" y="907"/>
                </a:lnTo>
                <a:lnTo>
                  <a:pt x="508" y="918"/>
                </a:lnTo>
                <a:lnTo>
                  <a:pt x="512" y="924"/>
                </a:lnTo>
                <a:lnTo>
                  <a:pt x="517" y="929"/>
                </a:lnTo>
                <a:lnTo>
                  <a:pt x="520" y="935"/>
                </a:lnTo>
                <a:lnTo>
                  <a:pt x="523" y="941"/>
                </a:lnTo>
                <a:lnTo>
                  <a:pt x="524" y="947"/>
                </a:lnTo>
                <a:lnTo>
                  <a:pt x="525" y="952"/>
                </a:lnTo>
                <a:lnTo>
                  <a:pt x="526" y="959"/>
                </a:lnTo>
                <a:lnTo>
                  <a:pt x="525" y="964"/>
                </a:lnTo>
                <a:close/>
                <a:moveTo>
                  <a:pt x="593" y="858"/>
                </a:moveTo>
                <a:lnTo>
                  <a:pt x="578" y="925"/>
                </a:lnTo>
                <a:lnTo>
                  <a:pt x="571" y="915"/>
                </a:lnTo>
                <a:lnTo>
                  <a:pt x="562" y="905"/>
                </a:lnTo>
                <a:lnTo>
                  <a:pt x="553" y="895"/>
                </a:lnTo>
                <a:lnTo>
                  <a:pt x="542" y="886"/>
                </a:lnTo>
                <a:lnTo>
                  <a:pt x="530" y="876"/>
                </a:lnTo>
                <a:lnTo>
                  <a:pt x="517" y="868"/>
                </a:lnTo>
                <a:lnTo>
                  <a:pt x="503" y="858"/>
                </a:lnTo>
                <a:lnTo>
                  <a:pt x="487" y="850"/>
                </a:lnTo>
                <a:lnTo>
                  <a:pt x="470" y="841"/>
                </a:lnTo>
                <a:lnTo>
                  <a:pt x="453" y="833"/>
                </a:lnTo>
                <a:lnTo>
                  <a:pt x="434" y="824"/>
                </a:lnTo>
                <a:lnTo>
                  <a:pt x="416" y="818"/>
                </a:lnTo>
                <a:lnTo>
                  <a:pt x="396" y="810"/>
                </a:lnTo>
                <a:lnTo>
                  <a:pt x="377" y="804"/>
                </a:lnTo>
                <a:lnTo>
                  <a:pt x="357" y="799"/>
                </a:lnTo>
                <a:lnTo>
                  <a:pt x="336" y="793"/>
                </a:lnTo>
                <a:lnTo>
                  <a:pt x="316" y="788"/>
                </a:lnTo>
                <a:lnTo>
                  <a:pt x="294" y="784"/>
                </a:lnTo>
                <a:lnTo>
                  <a:pt x="273" y="781"/>
                </a:lnTo>
                <a:lnTo>
                  <a:pt x="253" y="777"/>
                </a:lnTo>
                <a:lnTo>
                  <a:pt x="232" y="775"/>
                </a:lnTo>
                <a:lnTo>
                  <a:pt x="211" y="774"/>
                </a:lnTo>
                <a:lnTo>
                  <a:pt x="189" y="773"/>
                </a:lnTo>
                <a:lnTo>
                  <a:pt x="169" y="772"/>
                </a:lnTo>
                <a:lnTo>
                  <a:pt x="139" y="773"/>
                </a:lnTo>
                <a:lnTo>
                  <a:pt x="110" y="776"/>
                </a:lnTo>
                <a:lnTo>
                  <a:pt x="83" y="781"/>
                </a:lnTo>
                <a:lnTo>
                  <a:pt x="58" y="786"/>
                </a:lnTo>
                <a:lnTo>
                  <a:pt x="45" y="790"/>
                </a:lnTo>
                <a:lnTo>
                  <a:pt x="33" y="795"/>
                </a:lnTo>
                <a:lnTo>
                  <a:pt x="21" y="801"/>
                </a:lnTo>
                <a:lnTo>
                  <a:pt x="12" y="807"/>
                </a:lnTo>
                <a:lnTo>
                  <a:pt x="29" y="736"/>
                </a:lnTo>
                <a:lnTo>
                  <a:pt x="30" y="734"/>
                </a:lnTo>
                <a:lnTo>
                  <a:pt x="30" y="732"/>
                </a:lnTo>
                <a:lnTo>
                  <a:pt x="33" y="725"/>
                </a:lnTo>
                <a:lnTo>
                  <a:pt x="38" y="717"/>
                </a:lnTo>
                <a:lnTo>
                  <a:pt x="44" y="711"/>
                </a:lnTo>
                <a:lnTo>
                  <a:pt x="52" y="704"/>
                </a:lnTo>
                <a:lnTo>
                  <a:pt x="61" y="699"/>
                </a:lnTo>
                <a:lnTo>
                  <a:pt x="72" y="694"/>
                </a:lnTo>
                <a:lnTo>
                  <a:pt x="84" y="688"/>
                </a:lnTo>
                <a:lnTo>
                  <a:pt x="97" y="684"/>
                </a:lnTo>
                <a:lnTo>
                  <a:pt x="120" y="679"/>
                </a:lnTo>
                <a:lnTo>
                  <a:pt x="145" y="675"/>
                </a:lnTo>
                <a:lnTo>
                  <a:pt x="171" y="673"/>
                </a:lnTo>
                <a:lnTo>
                  <a:pt x="200" y="672"/>
                </a:lnTo>
                <a:lnTo>
                  <a:pt x="220" y="672"/>
                </a:lnTo>
                <a:lnTo>
                  <a:pt x="239" y="673"/>
                </a:lnTo>
                <a:lnTo>
                  <a:pt x="259" y="675"/>
                </a:lnTo>
                <a:lnTo>
                  <a:pt x="279" y="677"/>
                </a:lnTo>
                <a:lnTo>
                  <a:pt x="300" y="680"/>
                </a:lnTo>
                <a:lnTo>
                  <a:pt x="320" y="683"/>
                </a:lnTo>
                <a:lnTo>
                  <a:pt x="339" y="687"/>
                </a:lnTo>
                <a:lnTo>
                  <a:pt x="359" y="692"/>
                </a:lnTo>
                <a:lnTo>
                  <a:pt x="379" y="697"/>
                </a:lnTo>
                <a:lnTo>
                  <a:pt x="398" y="702"/>
                </a:lnTo>
                <a:lnTo>
                  <a:pt x="417" y="708"/>
                </a:lnTo>
                <a:lnTo>
                  <a:pt x="435" y="715"/>
                </a:lnTo>
                <a:lnTo>
                  <a:pt x="453" y="721"/>
                </a:lnTo>
                <a:lnTo>
                  <a:pt x="470" y="729"/>
                </a:lnTo>
                <a:lnTo>
                  <a:pt x="487" y="736"/>
                </a:lnTo>
                <a:lnTo>
                  <a:pt x="503" y="745"/>
                </a:lnTo>
                <a:lnTo>
                  <a:pt x="527" y="758"/>
                </a:lnTo>
                <a:lnTo>
                  <a:pt x="547" y="773"/>
                </a:lnTo>
                <a:lnTo>
                  <a:pt x="557" y="781"/>
                </a:lnTo>
                <a:lnTo>
                  <a:pt x="564" y="788"/>
                </a:lnTo>
                <a:lnTo>
                  <a:pt x="572" y="795"/>
                </a:lnTo>
                <a:lnTo>
                  <a:pt x="578" y="802"/>
                </a:lnTo>
                <a:lnTo>
                  <a:pt x="583" y="809"/>
                </a:lnTo>
                <a:lnTo>
                  <a:pt x="588" y="817"/>
                </a:lnTo>
                <a:lnTo>
                  <a:pt x="591" y="824"/>
                </a:lnTo>
                <a:lnTo>
                  <a:pt x="594" y="830"/>
                </a:lnTo>
                <a:lnTo>
                  <a:pt x="595" y="838"/>
                </a:lnTo>
                <a:lnTo>
                  <a:pt x="596" y="844"/>
                </a:lnTo>
                <a:lnTo>
                  <a:pt x="595" y="852"/>
                </a:lnTo>
                <a:lnTo>
                  <a:pt x="593" y="858"/>
                </a:lnTo>
                <a:close/>
                <a:moveTo>
                  <a:pt x="475" y="3"/>
                </a:moveTo>
                <a:lnTo>
                  <a:pt x="467" y="2"/>
                </a:lnTo>
                <a:lnTo>
                  <a:pt x="460" y="1"/>
                </a:lnTo>
                <a:lnTo>
                  <a:pt x="451" y="0"/>
                </a:lnTo>
                <a:lnTo>
                  <a:pt x="443" y="0"/>
                </a:lnTo>
                <a:lnTo>
                  <a:pt x="429" y="1"/>
                </a:lnTo>
                <a:lnTo>
                  <a:pt x="415" y="3"/>
                </a:lnTo>
                <a:lnTo>
                  <a:pt x="401" y="5"/>
                </a:lnTo>
                <a:lnTo>
                  <a:pt x="389" y="9"/>
                </a:lnTo>
                <a:lnTo>
                  <a:pt x="376" y="15"/>
                </a:lnTo>
                <a:lnTo>
                  <a:pt x="364" y="21"/>
                </a:lnTo>
                <a:lnTo>
                  <a:pt x="353" y="28"/>
                </a:lnTo>
                <a:lnTo>
                  <a:pt x="342" y="36"/>
                </a:lnTo>
                <a:lnTo>
                  <a:pt x="332" y="45"/>
                </a:lnTo>
                <a:lnTo>
                  <a:pt x="323" y="55"/>
                </a:lnTo>
                <a:lnTo>
                  <a:pt x="314" y="66"/>
                </a:lnTo>
                <a:lnTo>
                  <a:pt x="307" y="76"/>
                </a:lnTo>
                <a:lnTo>
                  <a:pt x="300" y="89"/>
                </a:lnTo>
                <a:lnTo>
                  <a:pt x="294" y="101"/>
                </a:lnTo>
                <a:lnTo>
                  <a:pt x="290" y="114"/>
                </a:lnTo>
                <a:lnTo>
                  <a:pt x="287" y="128"/>
                </a:lnTo>
                <a:lnTo>
                  <a:pt x="284" y="144"/>
                </a:lnTo>
                <a:lnTo>
                  <a:pt x="283" y="160"/>
                </a:lnTo>
                <a:lnTo>
                  <a:pt x="283" y="176"/>
                </a:lnTo>
                <a:lnTo>
                  <a:pt x="284" y="192"/>
                </a:lnTo>
                <a:lnTo>
                  <a:pt x="288" y="223"/>
                </a:lnTo>
                <a:lnTo>
                  <a:pt x="294" y="256"/>
                </a:lnTo>
                <a:lnTo>
                  <a:pt x="299" y="277"/>
                </a:lnTo>
                <a:lnTo>
                  <a:pt x="303" y="299"/>
                </a:lnTo>
                <a:lnTo>
                  <a:pt x="306" y="322"/>
                </a:lnTo>
                <a:lnTo>
                  <a:pt x="308" y="346"/>
                </a:lnTo>
                <a:lnTo>
                  <a:pt x="309" y="371"/>
                </a:lnTo>
                <a:lnTo>
                  <a:pt x="309" y="398"/>
                </a:lnTo>
                <a:lnTo>
                  <a:pt x="308" y="412"/>
                </a:lnTo>
                <a:lnTo>
                  <a:pt x="306" y="426"/>
                </a:lnTo>
                <a:lnTo>
                  <a:pt x="304" y="441"/>
                </a:lnTo>
                <a:lnTo>
                  <a:pt x="301" y="456"/>
                </a:lnTo>
                <a:lnTo>
                  <a:pt x="294" y="483"/>
                </a:lnTo>
                <a:lnTo>
                  <a:pt x="287" y="508"/>
                </a:lnTo>
                <a:lnTo>
                  <a:pt x="277" y="530"/>
                </a:lnTo>
                <a:lnTo>
                  <a:pt x="268" y="550"/>
                </a:lnTo>
                <a:lnTo>
                  <a:pt x="257" y="567"/>
                </a:lnTo>
                <a:lnTo>
                  <a:pt x="247" y="583"/>
                </a:lnTo>
                <a:lnTo>
                  <a:pt x="236" y="597"/>
                </a:lnTo>
                <a:lnTo>
                  <a:pt x="225" y="610"/>
                </a:lnTo>
                <a:lnTo>
                  <a:pt x="217" y="619"/>
                </a:lnTo>
                <a:lnTo>
                  <a:pt x="205" y="628"/>
                </a:lnTo>
                <a:lnTo>
                  <a:pt x="192" y="637"/>
                </a:lnTo>
                <a:lnTo>
                  <a:pt x="177" y="645"/>
                </a:lnTo>
                <a:lnTo>
                  <a:pt x="188" y="644"/>
                </a:lnTo>
                <a:lnTo>
                  <a:pt x="200" y="643"/>
                </a:lnTo>
                <a:lnTo>
                  <a:pt x="205" y="643"/>
                </a:lnTo>
                <a:lnTo>
                  <a:pt x="239" y="644"/>
                </a:lnTo>
                <a:lnTo>
                  <a:pt x="275" y="647"/>
                </a:lnTo>
                <a:lnTo>
                  <a:pt x="313" y="652"/>
                </a:lnTo>
                <a:lnTo>
                  <a:pt x="353" y="660"/>
                </a:lnTo>
                <a:lnTo>
                  <a:pt x="373" y="665"/>
                </a:lnTo>
                <a:lnTo>
                  <a:pt x="392" y="669"/>
                </a:lnTo>
                <a:lnTo>
                  <a:pt x="411" y="676"/>
                </a:lnTo>
                <a:lnTo>
                  <a:pt x="430" y="682"/>
                </a:lnTo>
                <a:lnTo>
                  <a:pt x="448" y="688"/>
                </a:lnTo>
                <a:lnTo>
                  <a:pt x="466" y="696"/>
                </a:lnTo>
                <a:lnTo>
                  <a:pt x="483" y="704"/>
                </a:lnTo>
                <a:lnTo>
                  <a:pt x="500" y="713"/>
                </a:lnTo>
                <a:lnTo>
                  <a:pt x="493" y="702"/>
                </a:lnTo>
                <a:lnTo>
                  <a:pt x="488" y="692"/>
                </a:lnTo>
                <a:lnTo>
                  <a:pt x="484" y="683"/>
                </a:lnTo>
                <a:lnTo>
                  <a:pt x="482" y="678"/>
                </a:lnTo>
                <a:lnTo>
                  <a:pt x="478" y="667"/>
                </a:lnTo>
                <a:lnTo>
                  <a:pt x="474" y="658"/>
                </a:lnTo>
                <a:lnTo>
                  <a:pt x="468" y="637"/>
                </a:lnTo>
                <a:lnTo>
                  <a:pt x="463" y="616"/>
                </a:lnTo>
                <a:lnTo>
                  <a:pt x="457" y="595"/>
                </a:lnTo>
                <a:lnTo>
                  <a:pt x="454" y="574"/>
                </a:lnTo>
                <a:lnTo>
                  <a:pt x="452" y="553"/>
                </a:lnTo>
                <a:lnTo>
                  <a:pt x="451" y="532"/>
                </a:lnTo>
                <a:lnTo>
                  <a:pt x="451" y="521"/>
                </a:lnTo>
                <a:lnTo>
                  <a:pt x="452" y="511"/>
                </a:lnTo>
                <a:lnTo>
                  <a:pt x="453" y="499"/>
                </a:lnTo>
                <a:lnTo>
                  <a:pt x="455" y="488"/>
                </a:lnTo>
                <a:lnTo>
                  <a:pt x="461" y="468"/>
                </a:lnTo>
                <a:lnTo>
                  <a:pt x="467" y="449"/>
                </a:lnTo>
                <a:lnTo>
                  <a:pt x="475" y="430"/>
                </a:lnTo>
                <a:lnTo>
                  <a:pt x="485" y="412"/>
                </a:lnTo>
                <a:lnTo>
                  <a:pt x="505" y="376"/>
                </a:lnTo>
                <a:lnTo>
                  <a:pt x="527" y="341"/>
                </a:lnTo>
                <a:lnTo>
                  <a:pt x="550" y="305"/>
                </a:lnTo>
                <a:lnTo>
                  <a:pt x="571" y="269"/>
                </a:lnTo>
                <a:lnTo>
                  <a:pt x="579" y="251"/>
                </a:lnTo>
                <a:lnTo>
                  <a:pt x="588" y="232"/>
                </a:lnTo>
                <a:lnTo>
                  <a:pt x="594" y="213"/>
                </a:lnTo>
                <a:lnTo>
                  <a:pt x="599" y="193"/>
                </a:lnTo>
                <a:lnTo>
                  <a:pt x="601" y="176"/>
                </a:lnTo>
                <a:lnTo>
                  <a:pt x="602" y="160"/>
                </a:lnTo>
                <a:lnTo>
                  <a:pt x="601" y="144"/>
                </a:lnTo>
                <a:lnTo>
                  <a:pt x="599" y="129"/>
                </a:lnTo>
                <a:lnTo>
                  <a:pt x="596" y="114"/>
                </a:lnTo>
                <a:lnTo>
                  <a:pt x="591" y="99"/>
                </a:lnTo>
                <a:lnTo>
                  <a:pt x="584" y="86"/>
                </a:lnTo>
                <a:lnTo>
                  <a:pt x="576" y="72"/>
                </a:lnTo>
                <a:lnTo>
                  <a:pt x="568" y="60"/>
                </a:lnTo>
                <a:lnTo>
                  <a:pt x="557" y="49"/>
                </a:lnTo>
                <a:lnTo>
                  <a:pt x="545" y="38"/>
                </a:lnTo>
                <a:lnTo>
                  <a:pt x="534" y="28"/>
                </a:lnTo>
                <a:lnTo>
                  <a:pt x="520" y="20"/>
                </a:lnTo>
                <a:lnTo>
                  <a:pt x="506" y="14"/>
                </a:lnTo>
                <a:lnTo>
                  <a:pt x="491" y="7"/>
                </a:lnTo>
                <a:lnTo>
                  <a:pt x="475" y="3"/>
                </a:lnTo>
                <a:close/>
                <a:moveTo>
                  <a:pt x="417" y="68"/>
                </a:moveTo>
                <a:lnTo>
                  <a:pt x="414" y="68"/>
                </a:lnTo>
                <a:lnTo>
                  <a:pt x="412" y="69"/>
                </a:lnTo>
                <a:lnTo>
                  <a:pt x="401" y="74"/>
                </a:lnTo>
                <a:lnTo>
                  <a:pt x="392" y="79"/>
                </a:lnTo>
                <a:lnTo>
                  <a:pt x="386" y="85"/>
                </a:lnTo>
                <a:lnTo>
                  <a:pt x="381" y="89"/>
                </a:lnTo>
                <a:lnTo>
                  <a:pt x="377" y="94"/>
                </a:lnTo>
                <a:lnTo>
                  <a:pt x="373" y="101"/>
                </a:lnTo>
                <a:lnTo>
                  <a:pt x="367" y="108"/>
                </a:lnTo>
                <a:lnTo>
                  <a:pt x="362" y="113"/>
                </a:lnTo>
                <a:lnTo>
                  <a:pt x="358" y="116"/>
                </a:lnTo>
                <a:lnTo>
                  <a:pt x="354" y="117"/>
                </a:lnTo>
                <a:lnTo>
                  <a:pt x="352" y="117"/>
                </a:lnTo>
                <a:lnTo>
                  <a:pt x="350" y="117"/>
                </a:lnTo>
                <a:lnTo>
                  <a:pt x="348" y="116"/>
                </a:lnTo>
                <a:lnTo>
                  <a:pt x="346" y="114"/>
                </a:lnTo>
                <a:lnTo>
                  <a:pt x="345" y="112"/>
                </a:lnTo>
                <a:lnTo>
                  <a:pt x="344" y="110"/>
                </a:lnTo>
                <a:lnTo>
                  <a:pt x="343" y="106"/>
                </a:lnTo>
                <a:lnTo>
                  <a:pt x="343" y="102"/>
                </a:lnTo>
                <a:lnTo>
                  <a:pt x="343" y="98"/>
                </a:lnTo>
                <a:lnTo>
                  <a:pt x="344" y="95"/>
                </a:lnTo>
                <a:lnTo>
                  <a:pt x="349" y="85"/>
                </a:lnTo>
                <a:lnTo>
                  <a:pt x="357" y="75"/>
                </a:lnTo>
                <a:lnTo>
                  <a:pt x="364" y="67"/>
                </a:lnTo>
                <a:lnTo>
                  <a:pt x="374" y="58"/>
                </a:lnTo>
                <a:lnTo>
                  <a:pt x="381" y="53"/>
                </a:lnTo>
                <a:lnTo>
                  <a:pt x="389" y="49"/>
                </a:lnTo>
                <a:lnTo>
                  <a:pt x="397" y="44"/>
                </a:lnTo>
                <a:lnTo>
                  <a:pt x="406" y="41"/>
                </a:lnTo>
                <a:lnTo>
                  <a:pt x="411" y="40"/>
                </a:lnTo>
                <a:lnTo>
                  <a:pt x="419" y="39"/>
                </a:lnTo>
                <a:lnTo>
                  <a:pt x="424" y="39"/>
                </a:lnTo>
                <a:lnTo>
                  <a:pt x="427" y="40"/>
                </a:lnTo>
                <a:lnTo>
                  <a:pt x="429" y="41"/>
                </a:lnTo>
                <a:lnTo>
                  <a:pt x="431" y="42"/>
                </a:lnTo>
                <a:lnTo>
                  <a:pt x="434" y="46"/>
                </a:lnTo>
                <a:lnTo>
                  <a:pt x="435" y="50"/>
                </a:lnTo>
                <a:lnTo>
                  <a:pt x="435" y="54"/>
                </a:lnTo>
                <a:lnTo>
                  <a:pt x="434" y="57"/>
                </a:lnTo>
                <a:lnTo>
                  <a:pt x="433" y="59"/>
                </a:lnTo>
                <a:lnTo>
                  <a:pt x="431" y="61"/>
                </a:lnTo>
                <a:lnTo>
                  <a:pt x="425" y="65"/>
                </a:lnTo>
                <a:lnTo>
                  <a:pt x="417" y="68"/>
                </a:lnTo>
                <a:close/>
                <a:moveTo>
                  <a:pt x="498" y="960"/>
                </a:moveTo>
                <a:lnTo>
                  <a:pt x="496" y="964"/>
                </a:lnTo>
                <a:lnTo>
                  <a:pt x="493" y="968"/>
                </a:lnTo>
                <a:lnTo>
                  <a:pt x="488" y="972"/>
                </a:lnTo>
                <a:lnTo>
                  <a:pt x="483" y="977"/>
                </a:lnTo>
                <a:lnTo>
                  <a:pt x="475" y="980"/>
                </a:lnTo>
                <a:lnTo>
                  <a:pt x="468" y="983"/>
                </a:lnTo>
                <a:lnTo>
                  <a:pt x="458" y="986"/>
                </a:lnTo>
                <a:lnTo>
                  <a:pt x="448" y="988"/>
                </a:lnTo>
                <a:lnTo>
                  <a:pt x="434" y="990"/>
                </a:lnTo>
                <a:lnTo>
                  <a:pt x="419" y="993"/>
                </a:lnTo>
                <a:lnTo>
                  <a:pt x="404" y="994"/>
                </a:lnTo>
                <a:lnTo>
                  <a:pt x="388" y="994"/>
                </a:lnTo>
                <a:lnTo>
                  <a:pt x="383" y="994"/>
                </a:lnTo>
                <a:lnTo>
                  <a:pt x="352" y="993"/>
                </a:lnTo>
                <a:lnTo>
                  <a:pt x="319" y="988"/>
                </a:lnTo>
                <a:lnTo>
                  <a:pt x="286" y="984"/>
                </a:lnTo>
                <a:lnTo>
                  <a:pt x="253" y="977"/>
                </a:lnTo>
                <a:lnTo>
                  <a:pt x="220" y="968"/>
                </a:lnTo>
                <a:lnTo>
                  <a:pt x="189" y="959"/>
                </a:lnTo>
                <a:lnTo>
                  <a:pt x="160" y="947"/>
                </a:lnTo>
                <a:lnTo>
                  <a:pt x="133" y="935"/>
                </a:lnTo>
                <a:lnTo>
                  <a:pt x="119" y="927"/>
                </a:lnTo>
                <a:lnTo>
                  <a:pt x="106" y="918"/>
                </a:lnTo>
                <a:lnTo>
                  <a:pt x="94" y="910"/>
                </a:lnTo>
                <a:lnTo>
                  <a:pt x="85" y="901"/>
                </a:lnTo>
                <a:lnTo>
                  <a:pt x="77" y="894"/>
                </a:lnTo>
                <a:lnTo>
                  <a:pt x="72" y="886"/>
                </a:lnTo>
                <a:lnTo>
                  <a:pt x="70" y="882"/>
                </a:lnTo>
                <a:lnTo>
                  <a:pt x="69" y="879"/>
                </a:lnTo>
                <a:lnTo>
                  <a:pt x="68" y="875"/>
                </a:lnTo>
                <a:lnTo>
                  <a:pt x="69" y="872"/>
                </a:lnTo>
                <a:lnTo>
                  <a:pt x="70" y="868"/>
                </a:lnTo>
                <a:lnTo>
                  <a:pt x="73" y="863"/>
                </a:lnTo>
                <a:lnTo>
                  <a:pt x="77" y="859"/>
                </a:lnTo>
                <a:lnTo>
                  <a:pt x="83" y="856"/>
                </a:lnTo>
                <a:lnTo>
                  <a:pt x="90" y="852"/>
                </a:lnTo>
                <a:lnTo>
                  <a:pt x="98" y="848"/>
                </a:lnTo>
                <a:lnTo>
                  <a:pt x="108" y="846"/>
                </a:lnTo>
                <a:lnTo>
                  <a:pt x="117" y="844"/>
                </a:lnTo>
                <a:lnTo>
                  <a:pt x="131" y="841"/>
                </a:lnTo>
                <a:lnTo>
                  <a:pt x="146" y="840"/>
                </a:lnTo>
                <a:lnTo>
                  <a:pt x="162" y="839"/>
                </a:lnTo>
                <a:lnTo>
                  <a:pt x="178" y="839"/>
                </a:lnTo>
                <a:lnTo>
                  <a:pt x="183" y="839"/>
                </a:lnTo>
                <a:lnTo>
                  <a:pt x="214" y="840"/>
                </a:lnTo>
                <a:lnTo>
                  <a:pt x="247" y="843"/>
                </a:lnTo>
                <a:lnTo>
                  <a:pt x="281" y="848"/>
                </a:lnTo>
                <a:lnTo>
                  <a:pt x="313" y="855"/>
                </a:lnTo>
                <a:lnTo>
                  <a:pt x="345" y="863"/>
                </a:lnTo>
                <a:lnTo>
                  <a:pt x="377" y="874"/>
                </a:lnTo>
                <a:lnTo>
                  <a:pt x="406" y="884"/>
                </a:lnTo>
                <a:lnTo>
                  <a:pt x="432" y="897"/>
                </a:lnTo>
                <a:lnTo>
                  <a:pt x="447" y="906"/>
                </a:lnTo>
                <a:lnTo>
                  <a:pt x="461" y="914"/>
                </a:lnTo>
                <a:lnTo>
                  <a:pt x="472" y="922"/>
                </a:lnTo>
                <a:lnTo>
                  <a:pt x="482" y="930"/>
                </a:lnTo>
                <a:lnTo>
                  <a:pt x="489" y="939"/>
                </a:lnTo>
                <a:lnTo>
                  <a:pt x="494" y="946"/>
                </a:lnTo>
                <a:lnTo>
                  <a:pt x="496" y="950"/>
                </a:lnTo>
                <a:lnTo>
                  <a:pt x="497" y="953"/>
                </a:lnTo>
                <a:lnTo>
                  <a:pt x="498" y="957"/>
                </a:lnTo>
                <a:lnTo>
                  <a:pt x="498" y="9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5" name="Group 64">
            <a:extLst>
              <a:ext uri="{FF2B5EF4-FFF2-40B4-BE49-F238E27FC236}">
                <a16:creationId xmlns:a16="http://schemas.microsoft.com/office/drawing/2014/main" id="{57A511D7-EF35-4BD7-BD47-9889429280D3}"/>
              </a:ext>
            </a:extLst>
          </p:cNvPr>
          <p:cNvGrpSpPr/>
          <p:nvPr/>
        </p:nvGrpSpPr>
        <p:grpSpPr>
          <a:xfrm>
            <a:off x="5853406" y="5868715"/>
            <a:ext cx="427652" cy="444348"/>
            <a:chOff x="9342438" y="2317751"/>
            <a:chExt cx="528637" cy="549276"/>
          </a:xfrm>
        </p:grpSpPr>
        <p:sp>
          <p:nvSpPr>
            <p:cNvPr id="66" name="Freeform 10554">
              <a:extLst>
                <a:ext uri="{FF2B5EF4-FFF2-40B4-BE49-F238E27FC236}">
                  <a16:creationId xmlns:a16="http://schemas.microsoft.com/office/drawing/2014/main" id="{154AC54A-D6AA-461D-BB09-E7CE98EE6B02}"/>
                </a:ext>
              </a:extLst>
            </p:cNvPr>
            <p:cNvSpPr>
              <a:spLocks/>
            </p:cNvSpPr>
            <p:nvPr/>
          </p:nvSpPr>
          <p:spPr bwMode="auto">
            <a:xfrm>
              <a:off x="9355138" y="2462214"/>
              <a:ext cx="503237" cy="50800"/>
            </a:xfrm>
            <a:custGeom>
              <a:avLst/>
              <a:gdLst>
                <a:gd name="T0" fmla="*/ 0 w 2541"/>
                <a:gd name="T1" fmla="*/ 0 h 260"/>
                <a:gd name="T2" fmla="*/ 0 w 2541"/>
                <a:gd name="T3" fmla="*/ 107 h 260"/>
                <a:gd name="T4" fmla="*/ 138 w 2541"/>
                <a:gd name="T5" fmla="*/ 107 h 260"/>
                <a:gd name="T6" fmla="*/ 138 w 2541"/>
                <a:gd name="T7" fmla="*/ 260 h 260"/>
                <a:gd name="T8" fmla="*/ 2403 w 2541"/>
                <a:gd name="T9" fmla="*/ 260 h 260"/>
                <a:gd name="T10" fmla="*/ 2403 w 2541"/>
                <a:gd name="T11" fmla="*/ 107 h 260"/>
                <a:gd name="T12" fmla="*/ 2541 w 2541"/>
                <a:gd name="T13" fmla="*/ 107 h 260"/>
                <a:gd name="T14" fmla="*/ 2541 w 2541"/>
                <a:gd name="T15" fmla="*/ 0 h 260"/>
                <a:gd name="T16" fmla="*/ 0 w 2541"/>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60">
                  <a:moveTo>
                    <a:pt x="0" y="0"/>
                  </a:moveTo>
                  <a:lnTo>
                    <a:pt x="0" y="107"/>
                  </a:lnTo>
                  <a:lnTo>
                    <a:pt x="138" y="107"/>
                  </a:lnTo>
                  <a:lnTo>
                    <a:pt x="138" y="260"/>
                  </a:lnTo>
                  <a:lnTo>
                    <a:pt x="2403" y="260"/>
                  </a:lnTo>
                  <a:lnTo>
                    <a:pt x="2403" y="107"/>
                  </a:lnTo>
                  <a:lnTo>
                    <a:pt x="2541" y="107"/>
                  </a:lnTo>
                  <a:lnTo>
                    <a:pt x="2541"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10555">
              <a:extLst>
                <a:ext uri="{FF2B5EF4-FFF2-40B4-BE49-F238E27FC236}">
                  <a16:creationId xmlns:a16="http://schemas.microsoft.com/office/drawing/2014/main" id="{16D7512F-1D90-4837-A113-CA9C60040545}"/>
                </a:ext>
              </a:extLst>
            </p:cNvPr>
            <p:cNvSpPr>
              <a:spLocks noChangeArrowheads="1"/>
            </p:cNvSpPr>
            <p:nvPr/>
          </p:nvSpPr>
          <p:spPr bwMode="auto">
            <a:xfrm>
              <a:off x="9342438" y="2824164"/>
              <a:ext cx="528637" cy="428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0556">
              <a:extLst>
                <a:ext uri="{FF2B5EF4-FFF2-40B4-BE49-F238E27FC236}">
                  <a16:creationId xmlns:a16="http://schemas.microsoft.com/office/drawing/2014/main" id="{E0700509-C09B-456B-B42F-461A99FD4E1D}"/>
                </a:ext>
              </a:extLst>
            </p:cNvPr>
            <p:cNvSpPr>
              <a:spLocks/>
            </p:cNvSpPr>
            <p:nvPr/>
          </p:nvSpPr>
          <p:spPr bwMode="auto">
            <a:xfrm>
              <a:off x="9355138" y="2752726"/>
              <a:ext cx="503237" cy="57150"/>
            </a:xfrm>
            <a:custGeom>
              <a:avLst/>
              <a:gdLst>
                <a:gd name="T0" fmla="*/ 2403 w 2541"/>
                <a:gd name="T1" fmla="*/ 184 h 290"/>
                <a:gd name="T2" fmla="*/ 2403 w 2541"/>
                <a:gd name="T3" fmla="*/ 0 h 290"/>
                <a:gd name="T4" fmla="*/ 138 w 2541"/>
                <a:gd name="T5" fmla="*/ 0 h 290"/>
                <a:gd name="T6" fmla="*/ 138 w 2541"/>
                <a:gd name="T7" fmla="*/ 184 h 290"/>
                <a:gd name="T8" fmla="*/ 0 w 2541"/>
                <a:gd name="T9" fmla="*/ 184 h 290"/>
                <a:gd name="T10" fmla="*/ 0 w 2541"/>
                <a:gd name="T11" fmla="*/ 290 h 290"/>
                <a:gd name="T12" fmla="*/ 2541 w 2541"/>
                <a:gd name="T13" fmla="*/ 290 h 290"/>
                <a:gd name="T14" fmla="*/ 2541 w 2541"/>
                <a:gd name="T15" fmla="*/ 184 h 290"/>
                <a:gd name="T16" fmla="*/ 2403 w 2541"/>
                <a:gd name="T17" fmla="*/ 18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90">
                  <a:moveTo>
                    <a:pt x="2403" y="184"/>
                  </a:moveTo>
                  <a:lnTo>
                    <a:pt x="2403" y="0"/>
                  </a:lnTo>
                  <a:lnTo>
                    <a:pt x="138" y="0"/>
                  </a:lnTo>
                  <a:lnTo>
                    <a:pt x="138" y="184"/>
                  </a:lnTo>
                  <a:lnTo>
                    <a:pt x="0" y="184"/>
                  </a:lnTo>
                  <a:lnTo>
                    <a:pt x="0" y="290"/>
                  </a:lnTo>
                  <a:lnTo>
                    <a:pt x="2541" y="290"/>
                  </a:lnTo>
                  <a:lnTo>
                    <a:pt x="2541" y="184"/>
                  </a:lnTo>
                  <a:lnTo>
                    <a:pt x="2403" y="1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Rectangle 10557">
              <a:extLst>
                <a:ext uri="{FF2B5EF4-FFF2-40B4-BE49-F238E27FC236}">
                  <a16:creationId xmlns:a16="http://schemas.microsoft.com/office/drawing/2014/main" id="{DD92E49D-5BFF-4C7D-B3C5-A62308D54667}"/>
                </a:ext>
              </a:extLst>
            </p:cNvPr>
            <p:cNvSpPr>
              <a:spLocks noChangeArrowheads="1"/>
            </p:cNvSpPr>
            <p:nvPr/>
          </p:nvSpPr>
          <p:spPr bwMode="auto">
            <a:xfrm>
              <a:off x="9440863" y="2557464"/>
              <a:ext cx="44450" cy="150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10558">
              <a:extLst>
                <a:ext uri="{FF2B5EF4-FFF2-40B4-BE49-F238E27FC236}">
                  <a16:creationId xmlns:a16="http://schemas.microsoft.com/office/drawing/2014/main" id="{1FF787E1-113F-4C40-B060-EE11A4EE4918}"/>
                </a:ext>
              </a:extLst>
            </p:cNvPr>
            <p:cNvSpPr>
              <a:spLocks noChangeArrowheads="1"/>
            </p:cNvSpPr>
            <p:nvPr/>
          </p:nvSpPr>
          <p:spPr bwMode="auto">
            <a:xfrm>
              <a:off x="9429750" y="2519364"/>
              <a:ext cx="66675" cy="333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10559">
              <a:extLst>
                <a:ext uri="{FF2B5EF4-FFF2-40B4-BE49-F238E27FC236}">
                  <a16:creationId xmlns:a16="http://schemas.microsoft.com/office/drawing/2014/main" id="{4ED80786-1057-4FE5-BFB6-4321398E34F6}"/>
                </a:ext>
              </a:extLst>
            </p:cNvPr>
            <p:cNvSpPr>
              <a:spLocks noChangeArrowheads="1"/>
            </p:cNvSpPr>
            <p:nvPr/>
          </p:nvSpPr>
          <p:spPr bwMode="auto">
            <a:xfrm>
              <a:off x="9429750" y="2714626"/>
              <a:ext cx="66675" cy="317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10560">
              <a:extLst>
                <a:ext uri="{FF2B5EF4-FFF2-40B4-BE49-F238E27FC236}">
                  <a16:creationId xmlns:a16="http://schemas.microsoft.com/office/drawing/2014/main" id="{7A5E4842-A3BA-4E73-9093-E97A4148333C}"/>
                </a:ext>
              </a:extLst>
            </p:cNvPr>
            <p:cNvSpPr>
              <a:spLocks noChangeArrowheads="1"/>
            </p:cNvSpPr>
            <p:nvPr/>
          </p:nvSpPr>
          <p:spPr bwMode="auto">
            <a:xfrm>
              <a:off x="9585325" y="2557464"/>
              <a:ext cx="42862" cy="150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10561">
              <a:extLst>
                <a:ext uri="{FF2B5EF4-FFF2-40B4-BE49-F238E27FC236}">
                  <a16:creationId xmlns:a16="http://schemas.microsoft.com/office/drawing/2014/main" id="{C9CD3567-F03F-4729-BD6B-31AEFACBAEA0}"/>
                </a:ext>
              </a:extLst>
            </p:cNvPr>
            <p:cNvSpPr>
              <a:spLocks noChangeArrowheads="1"/>
            </p:cNvSpPr>
            <p:nvPr/>
          </p:nvSpPr>
          <p:spPr bwMode="auto">
            <a:xfrm>
              <a:off x="9574213" y="2519364"/>
              <a:ext cx="65087" cy="333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10562">
              <a:extLst>
                <a:ext uri="{FF2B5EF4-FFF2-40B4-BE49-F238E27FC236}">
                  <a16:creationId xmlns:a16="http://schemas.microsoft.com/office/drawing/2014/main" id="{5568974D-DB8A-4CF1-B575-EDDB2A50D2CB}"/>
                </a:ext>
              </a:extLst>
            </p:cNvPr>
            <p:cNvSpPr>
              <a:spLocks noChangeArrowheads="1"/>
            </p:cNvSpPr>
            <p:nvPr/>
          </p:nvSpPr>
          <p:spPr bwMode="auto">
            <a:xfrm>
              <a:off x="9574213" y="2714626"/>
              <a:ext cx="65087" cy="317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10563">
              <a:extLst>
                <a:ext uri="{FF2B5EF4-FFF2-40B4-BE49-F238E27FC236}">
                  <a16:creationId xmlns:a16="http://schemas.microsoft.com/office/drawing/2014/main" id="{21CC8B45-E585-430C-9722-2948A842DCD3}"/>
                </a:ext>
              </a:extLst>
            </p:cNvPr>
            <p:cNvSpPr>
              <a:spLocks noChangeArrowheads="1"/>
            </p:cNvSpPr>
            <p:nvPr/>
          </p:nvSpPr>
          <p:spPr bwMode="auto">
            <a:xfrm>
              <a:off x="9728200" y="2557464"/>
              <a:ext cx="44450" cy="150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10564">
              <a:extLst>
                <a:ext uri="{FF2B5EF4-FFF2-40B4-BE49-F238E27FC236}">
                  <a16:creationId xmlns:a16="http://schemas.microsoft.com/office/drawing/2014/main" id="{0E040F7C-9195-4D73-9978-96D016CECD9F}"/>
                </a:ext>
              </a:extLst>
            </p:cNvPr>
            <p:cNvSpPr>
              <a:spLocks noChangeArrowheads="1"/>
            </p:cNvSpPr>
            <p:nvPr/>
          </p:nvSpPr>
          <p:spPr bwMode="auto">
            <a:xfrm>
              <a:off x="9718675" y="2519364"/>
              <a:ext cx="65087" cy="333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10565">
              <a:extLst>
                <a:ext uri="{FF2B5EF4-FFF2-40B4-BE49-F238E27FC236}">
                  <a16:creationId xmlns:a16="http://schemas.microsoft.com/office/drawing/2014/main" id="{3AF8CA63-6898-41CC-A65B-A74AFB7FA9DA}"/>
                </a:ext>
              </a:extLst>
            </p:cNvPr>
            <p:cNvSpPr>
              <a:spLocks noChangeArrowheads="1"/>
            </p:cNvSpPr>
            <p:nvPr/>
          </p:nvSpPr>
          <p:spPr bwMode="auto">
            <a:xfrm>
              <a:off x="9718675" y="2714626"/>
              <a:ext cx="65087" cy="317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566">
              <a:extLst>
                <a:ext uri="{FF2B5EF4-FFF2-40B4-BE49-F238E27FC236}">
                  <a16:creationId xmlns:a16="http://schemas.microsoft.com/office/drawing/2014/main" id="{BFA36E21-1123-4CD9-9E11-CB0444E0B39E}"/>
                </a:ext>
              </a:extLst>
            </p:cNvPr>
            <p:cNvSpPr>
              <a:spLocks/>
            </p:cNvSpPr>
            <p:nvPr/>
          </p:nvSpPr>
          <p:spPr bwMode="auto">
            <a:xfrm>
              <a:off x="9404350" y="2317751"/>
              <a:ext cx="406400" cy="131763"/>
            </a:xfrm>
            <a:custGeom>
              <a:avLst/>
              <a:gdLst>
                <a:gd name="T0" fmla="*/ 2033 w 2050"/>
                <a:gd name="T1" fmla="*/ 630 h 666"/>
                <a:gd name="T2" fmla="*/ 1996 w 2050"/>
                <a:gd name="T3" fmla="*/ 559 h 666"/>
                <a:gd name="T4" fmla="*/ 1952 w 2050"/>
                <a:gd name="T5" fmla="*/ 492 h 666"/>
                <a:gd name="T6" fmla="*/ 1906 w 2050"/>
                <a:gd name="T7" fmla="*/ 427 h 666"/>
                <a:gd name="T8" fmla="*/ 1854 w 2050"/>
                <a:gd name="T9" fmla="*/ 366 h 666"/>
                <a:gd name="T10" fmla="*/ 1798 w 2050"/>
                <a:gd name="T11" fmla="*/ 311 h 666"/>
                <a:gd name="T12" fmla="*/ 1739 w 2050"/>
                <a:gd name="T13" fmla="*/ 257 h 666"/>
                <a:gd name="T14" fmla="*/ 1676 w 2050"/>
                <a:gd name="T15" fmla="*/ 209 h 666"/>
                <a:gd name="T16" fmla="*/ 1610 w 2050"/>
                <a:gd name="T17" fmla="*/ 165 h 666"/>
                <a:gd name="T18" fmla="*/ 1541 w 2050"/>
                <a:gd name="T19" fmla="*/ 126 h 666"/>
                <a:gd name="T20" fmla="*/ 1468 w 2050"/>
                <a:gd name="T21" fmla="*/ 92 h 666"/>
                <a:gd name="T22" fmla="*/ 1392 w 2050"/>
                <a:gd name="T23" fmla="*/ 62 h 666"/>
                <a:gd name="T24" fmla="*/ 1315 w 2050"/>
                <a:gd name="T25" fmla="*/ 38 h 666"/>
                <a:gd name="T26" fmla="*/ 1234 w 2050"/>
                <a:gd name="T27" fmla="*/ 20 h 666"/>
                <a:gd name="T28" fmla="*/ 1152 w 2050"/>
                <a:gd name="T29" fmla="*/ 7 h 666"/>
                <a:gd name="T30" fmla="*/ 1069 w 2050"/>
                <a:gd name="T31" fmla="*/ 2 h 666"/>
                <a:gd name="T32" fmla="*/ 983 w 2050"/>
                <a:gd name="T33" fmla="*/ 2 h 666"/>
                <a:gd name="T34" fmla="*/ 899 w 2050"/>
                <a:gd name="T35" fmla="*/ 7 h 666"/>
                <a:gd name="T36" fmla="*/ 817 w 2050"/>
                <a:gd name="T37" fmla="*/ 20 h 666"/>
                <a:gd name="T38" fmla="*/ 737 w 2050"/>
                <a:gd name="T39" fmla="*/ 38 h 666"/>
                <a:gd name="T40" fmla="*/ 658 w 2050"/>
                <a:gd name="T41" fmla="*/ 62 h 666"/>
                <a:gd name="T42" fmla="*/ 583 w 2050"/>
                <a:gd name="T43" fmla="*/ 92 h 666"/>
                <a:gd name="T44" fmla="*/ 511 w 2050"/>
                <a:gd name="T45" fmla="*/ 126 h 666"/>
                <a:gd name="T46" fmla="*/ 442 w 2050"/>
                <a:gd name="T47" fmla="*/ 165 h 666"/>
                <a:gd name="T48" fmla="*/ 374 w 2050"/>
                <a:gd name="T49" fmla="*/ 209 h 666"/>
                <a:gd name="T50" fmla="*/ 312 w 2050"/>
                <a:gd name="T51" fmla="*/ 257 h 666"/>
                <a:gd name="T52" fmla="*/ 252 w 2050"/>
                <a:gd name="T53" fmla="*/ 311 h 666"/>
                <a:gd name="T54" fmla="*/ 196 w 2050"/>
                <a:gd name="T55" fmla="*/ 366 h 666"/>
                <a:gd name="T56" fmla="*/ 145 w 2050"/>
                <a:gd name="T57" fmla="*/ 427 h 666"/>
                <a:gd name="T58" fmla="*/ 98 w 2050"/>
                <a:gd name="T59" fmla="*/ 492 h 666"/>
                <a:gd name="T60" fmla="*/ 56 w 2050"/>
                <a:gd name="T61" fmla="*/ 559 h 666"/>
                <a:gd name="T62" fmla="*/ 17 w 2050"/>
                <a:gd name="T63" fmla="*/ 630 h 666"/>
                <a:gd name="T64" fmla="*/ 2050 w 2050"/>
                <a:gd name="T65" fmla="*/ 66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0" h="666">
                  <a:moveTo>
                    <a:pt x="2050" y="666"/>
                  </a:moveTo>
                  <a:lnTo>
                    <a:pt x="2033" y="630"/>
                  </a:lnTo>
                  <a:lnTo>
                    <a:pt x="2015" y="593"/>
                  </a:lnTo>
                  <a:lnTo>
                    <a:pt x="1996" y="559"/>
                  </a:lnTo>
                  <a:lnTo>
                    <a:pt x="1975" y="525"/>
                  </a:lnTo>
                  <a:lnTo>
                    <a:pt x="1952" y="492"/>
                  </a:lnTo>
                  <a:lnTo>
                    <a:pt x="1930" y="459"/>
                  </a:lnTo>
                  <a:lnTo>
                    <a:pt x="1906" y="427"/>
                  </a:lnTo>
                  <a:lnTo>
                    <a:pt x="1880" y="397"/>
                  </a:lnTo>
                  <a:lnTo>
                    <a:pt x="1854" y="366"/>
                  </a:lnTo>
                  <a:lnTo>
                    <a:pt x="1827" y="338"/>
                  </a:lnTo>
                  <a:lnTo>
                    <a:pt x="1798" y="311"/>
                  </a:lnTo>
                  <a:lnTo>
                    <a:pt x="1770" y="283"/>
                  </a:lnTo>
                  <a:lnTo>
                    <a:pt x="1739" y="257"/>
                  </a:lnTo>
                  <a:lnTo>
                    <a:pt x="1708" y="233"/>
                  </a:lnTo>
                  <a:lnTo>
                    <a:pt x="1676" y="209"/>
                  </a:lnTo>
                  <a:lnTo>
                    <a:pt x="1643" y="186"/>
                  </a:lnTo>
                  <a:lnTo>
                    <a:pt x="1610" y="165"/>
                  </a:lnTo>
                  <a:lnTo>
                    <a:pt x="1576" y="145"/>
                  </a:lnTo>
                  <a:lnTo>
                    <a:pt x="1541" y="126"/>
                  </a:lnTo>
                  <a:lnTo>
                    <a:pt x="1504" y="108"/>
                  </a:lnTo>
                  <a:lnTo>
                    <a:pt x="1468" y="92"/>
                  </a:lnTo>
                  <a:lnTo>
                    <a:pt x="1430" y="76"/>
                  </a:lnTo>
                  <a:lnTo>
                    <a:pt x="1392" y="62"/>
                  </a:lnTo>
                  <a:lnTo>
                    <a:pt x="1354" y="49"/>
                  </a:lnTo>
                  <a:lnTo>
                    <a:pt x="1315" y="38"/>
                  </a:lnTo>
                  <a:lnTo>
                    <a:pt x="1275" y="29"/>
                  </a:lnTo>
                  <a:lnTo>
                    <a:pt x="1234" y="20"/>
                  </a:lnTo>
                  <a:lnTo>
                    <a:pt x="1194" y="13"/>
                  </a:lnTo>
                  <a:lnTo>
                    <a:pt x="1152" y="7"/>
                  </a:lnTo>
                  <a:lnTo>
                    <a:pt x="1111" y="4"/>
                  </a:lnTo>
                  <a:lnTo>
                    <a:pt x="1069" y="2"/>
                  </a:lnTo>
                  <a:lnTo>
                    <a:pt x="1025" y="0"/>
                  </a:lnTo>
                  <a:lnTo>
                    <a:pt x="983" y="2"/>
                  </a:lnTo>
                  <a:lnTo>
                    <a:pt x="941" y="4"/>
                  </a:lnTo>
                  <a:lnTo>
                    <a:pt x="899" y="7"/>
                  </a:lnTo>
                  <a:lnTo>
                    <a:pt x="858" y="13"/>
                  </a:lnTo>
                  <a:lnTo>
                    <a:pt x="817" y="20"/>
                  </a:lnTo>
                  <a:lnTo>
                    <a:pt x="777" y="29"/>
                  </a:lnTo>
                  <a:lnTo>
                    <a:pt x="737" y="38"/>
                  </a:lnTo>
                  <a:lnTo>
                    <a:pt x="697" y="49"/>
                  </a:lnTo>
                  <a:lnTo>
                    <a:pt x="658" y="62"/>
                  </a:lnTo>
                  <a:lnTo>
                    <a:pt x="621" y="76"/>
                  </a:lnTo>
                  <a:lnTo>
                    <a:pt x="583" y="92"/>
                  </a:lnTo>
                  <a:lnTo>
                    <a:pt x="546" y="108"/>
                  </a:lnTo>
                  <a:lnTo>
                    <a:pt x="511" y="126"/>
                  </a:lnTo>
                  <a:lnTo>
                    <a:pt x="476" y="145"/>
                  </a:lnTo>
                  <a:lnTo>
                    <a:pt x="442" y="165"/>
                  </a:lnTo>
                  <a:lnTo>
                    <a:pt x="407" y="186"/>
                  </a:lnTo>
                  <a:lnTo>
                    <a:pt x="374" y="209"/>
                  </a:lnTo>
                  <a:lnTo>
                    <a:pt x="342" y="233"/>
                  </a:lnTo>
                  <a:lnTo>
                    <a:pt x="312" y="257"/>
                  </a:lnTo>
                  <a:lnTo>
                    <a:pt x="282" y="283"/>
                  </a:lnTo>
                  <a:lnTo>
                    <a:pt x="252" y="311"/>
                  </a:lnTo>
                  <a:lnTo>
                    <a:pt x="224" y="338"/>
                  </a:lnTo>
                  <a:lnTo>
                    <a:pt x="196" y="366"/>
                  </a:lnTo>
                  <a:lnTo>
                    <a:pt x="170" y="397"/>
                  </a:lnTo>
                  <a:lnTo>
                    <a:pt x="145" y="427"/>
                  </a:lnTo>
                  <a:lnTo>
                    <a:pt x="121" y="459"/>
                  </a:lnTo>
                  <a:lnTo>
                    <a:pt x="98" y="492"/>
                  </a:lnTo>
                  <a:lnTo>
                    <a:pt x="77" y="525"/>
                  </a:lnTo>
                  <a:lnTo>
                    <a:pt x="56" y="559"/>
                  </a:lnTo>
                  <a:lnTo>
                    <a:pt x="36" y="593"/>
                  </a:lnTo>
                  <a:lnTo>
                    <a:pt x="17" y="630"/>
                  </a:lnTo>
                  <a:lnTo>
                    <a:pt x="0" y="666"/>
                  </a:lnTo>
                  <a:lnTo>
                    <a:pt x="2050" y="6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10BCBE22-8918-4D88-8FC8-E9BB995DF92B}"/>
              </a:ext>
            </a:extLst>
          </p:cNvPr>
          <p:cNvGrpSpPr/>
          <p:nvPr/>
        </p:nvGrpSpPr>
        <p:grpSpPr>
          <a:xfrm>
            <a:off x="2870454" y="4211898"/>
            <a:ext cx="483585" cy="549528"/>
            <a:chOff x="9228138" y="3073400"/>
            <a:chExt cx="558800" cy="635000"/>
          </a:xfrm>
        </p:grpSpPr>
        <p:sp>
          <p:nvSpPr>
            <p:cNvPr id="80" name="Freeform 5972">
              <a:extLst>
                <a:ext uri="{FF2B5EF4-FFF2-40B4-BE49-F238E27FC236}">
                  <a16:creationId xmlns:a16="http://schemas.microsoft.com/office/drawing/2014/main" id="{EDA1C5D1-18CF-45AE-951B-FBC487D81AC1}"/>
                </a:ext>
              </a:extLst>
            </p:cNvPr>
            <p:cNvSpPr>
              <a:spLocks/>
            </p:cNvSpPr>
            <p:nvPr/>
          </p:nvSpPr>
          <p:spPr bwMode="auto">
            <a:xfrm>
              <a:off x="9228138" y="3073400"/>
              <a:ext cx="558800" cy="635000"/>
            </a:xfrm>
            <a:custGeom>
              <a:avLst/>
              <a:gdLst>
                <a:gd name="T0" fmla="*/ 2083 w 2467"/>
                <a:gd name="T1" fmla="*/ 1777 h 2801"/>
                <a:gd name="T2" fmla="*/ 2146 w 2467"/>
                <a:gd name="T3" fmla="*/ 1724 h 2801"/>
                <a:gd name="T4" fmla="*/ 2164 w 2467"/>
                <a:gd name="T5" fmla="*/ 1700 h 2801"/>
                <a:gd name="T6" fmla="*/ 2170 w 2467"/>
                <a:gd name="T7" fmla="*/ 1672 h 2801"/>
                <a:gd name="T8" fmla="*/ 2166 w 2467"/>
                <a:gd name="T9" fmla="*/ 1643 h 2801"/>
                <a:gd name="T10" fmla="*/ 2151 w 2467"/>
                <a:gd name="T11" fmla="*/ 1619 h 2801"/>
                <a:gd name="T12" fmla="*/ 2126 w 2467"/>
                <a:gd name="T13" fmla="*/ 1601 h 2801"/>
                <a:gd name="T14" fmla="*/ 2098 w 2467"/>
                <a:gd name="T15" fmla="*/ 1594 h 2801"/>
                <a:gd name="T16" fmla="*/ 2070 w 2467"/>
                <a:gd name="T17" fmla="*/ 1598 h 2801"/>
                <a:gd name="T18" fmla="*/ 2045 w 2467"/>
                <a:gd name="T19" fmla="*/ 1614 h 2801"/>
                <a:gd name="T20" fmla="*/ 2020 w 2467"/>
                <a:gd name="T21" fmla="*/ 997 h 2801"/>
                <a:gd name="T22" fmla="*/ 2188 w 2467"/>
                <a:gd name="T23" fmla="*/ 761 h 2801"/>
                <a:gd name="T24" fmla="*/ 2307 w 2467"/>
                <a:gd name="T25" fmla="*/ 553 h 2801"/>
                <a:gd name="T26" fmla="*/ 2386 w 2467"/>
                <a:gd name="T27" fmla="*/ 376 h 2801"/>
                <a:gd name="T28" fmla="*/ 2435 w 2467"/>
                <a:gd name="T29" fmla="*/ 230 h 2801"/>
                <a:gd name="T30" fmla="*/ 2458 w 2467"/>
                <a:gd name="T31" fmla="*/ 119 h 2801"/>
                <a:gd name="T32" fmla="*/ 2467 w 2467"/>
                <a:gd name="T33" fmla="*/ 19 h 2801"/>
                <a:gd name="T34" fmla="*/ 2446 w 2467"/>
                <a:gd name="T35" fmla="*/ 3 h 2801"/>
                <a:gd name="T36" fmla="*/ 2351 w 2467"/>
                <a:gd name="T37" fmla="*/ 34 h 2801"/>
                <a:gd name="T38" fmla="*/ 2248 w 2467"/>
                <a:gd name="T39" fmla="*/ 82 h 2801"/>
                <a:gd name="T40" fmla="*/ 2118 w 2467"/>
                <a:gd name="T41" fmla="*/ 162 h 2801"/>
                <a:gd name="T42" fmla="*/ 1962 w 2467"/>
                <a:gd name="T43" fmla="*/ 280 h 2801"/>
                <a:gd name="T44" fmla="*/ 1788 w 2467"/>
                <a:gd name="T45" fmla="*/ 444 h 2801"/>
                <a:gd name="T46" fmla="*/ 1596 w 2467"/>
                <a:gd name="T47" fmla="*/ 660 h 2801"/>
                <a:gd name="T48" fmla="*/ 991 w 2467"/>
                <a:gd name="T49" fmla="*/ 780 h 2801"/>
                <a:gd name="T50" fmla="*/ 995 w 2467"/>
                <a:gd name="T51" fmla="*/ 754 h 2801"/>
                <a:gd name="T52" fmla="*/ 988 w 2467"/>
                <a:gd name="T53" fmla="*/ 730 h 2801"/>
                <a:gd name="T54" fmla="*/ 974 w 2467"/>
                <a:gd name="T55" fmla="*/ 708 h 2801"/>
                <a:gd name="T56" fmla="*/ 953 w 2467"/>
                <a:gd name="T57" fmla="*/ 691 h 2801"/>
                <a:gd name="T58" fmla="*/ 924 w 2467"/>
                <a:gd name="T59" fmla="*/ 683 h 2801"/>
                <a:gd name="T60" fmla="*/ 896 w 2467"/>
                <a:gd name="T61" fmla="*/ 688 h 2801"/>
                <a:gd name="T62" fmla="*/ 870 w 2467"/>
                <a:gd name="T63" fmla="*/ 702 h 2801"/>
                <a:gd name="T64" fmla="*/ 824 w 2467"/>
                <a:gd name="T65" fmla="*/ 769 h 2801"/>
                <a:gd name="T66" fmla="*/ 594 w 2467"/>
                <a:gd name="T67" fmla="*/ 762 h 2801"/>
                <a:gd name="T68" fmla="*/ 605 w 2467"/>
                <a:gd name="T69" fmla="*/ 734 h 2801"/>
                <a:gd name="T70" fmla="*/ 604 w 2467"/>
                <a:gd name="T71" fmla="*/ 705 h 2801"/>
                <a:gd name="T72" fmla="*/ 593 w 2467"/>
                <a:gd name="T73" fmla="*/ 679 h 2801"/>
                <a:gd name="T74" fmla="*/ 570 w 2467"/>
                <a:gd name="T75" fmla="*/ 659 h 2801"/>
                <a:gd name="T76" fmla="*/ 544 w 2467"/>
                <a:gd name="T77" fmla="*/ 648 h 2801"/>
                <a:gd name="T78" fmla="*/ 515 w 2467"/>
                <a:gd name="T79" fmla="*/ 649 h 2801"/>
                <a:gd name="T80" fmla="*/ 488 w 2467"/>
                <a:gd name="T81" fmla="*/ 660 h 2801"/>
                <a:gd name="T82" fmla="*/ 468 w 2467"/>
                <a:gd name="T83" fmla="*/ 681 h 2801"/>
                <a:gd name="T84" fmla="*/ 428 w 2467"/>
                <a:gd name="T85" fmla="*/ 750 h 2801"/>
                <a:gd name="T86" fmla="*/ 147 w 2467"/>
                <a:gd name="T87" fmla="*/ 779 h 2801"/>
                <a:gd name="T88" fmla="*/ 207 w 2467"/>
                <a:gd name="T89" fmla="*/ 2109 h 2801"/>
                <a:gd name="T90" fmla="*/ 925 w 2467"/>
                <a:gd name="T91" fmla="*/ 2678 h 2801"/>
                <a:gd name="T92" fmla="*/ 2234 w 2467"/>
                <a:gd name="T93" fmla="*/ 2434 h 2801"/>
                <a:gd name="T94" fmla="*/ 2200 w 2467"/>
                <a:gd name="T95" fmla="*/ 2147 h 2801"/>
                <a:gd name="T96" fmla="*/ 2263 w 2467"/>
                <a:gd name="T97" fmla="*/ 2088 h 2801"/>
                <a:gd name="T98" fmla="*/ 2275 w 2467"/>
                <a:gd name="T99" fmla="*/ 2061 h 2801"/>
                <a:gd name="T100" fmla="*/ 2276 w 2467"/>
                <a:gd name="T101" fmla="*/ 2033 h 2801"/>
                <a:gd name="T102" fmla="*/ 2266 w 2467"/>
                <a:gd name="T103" fmla="*/ 2005 h 2801"/>
                <a:gd name="T104" fmla="*/ 2246 w 2467"/>
                <a:gd name="T105" fmla="*/ 1984 h 2801"/>
                <a:gd name="T106" fmla="*/ 2219 w 2467"/>
                <a:gd name="T107" fmla="*/ 1971 h 2801"/>
                <a:gd name="T108" fmla="*/ 2190 w 2467"/>
                <a:gd name="T109" fmla="*/ 1970 h 2801"/>
                <a:gd name="T110" fmla="*/ 2164 w 2467"/>
                <a:gd name="T111" fmla="*/ 1981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67" h="2801">
                  <a:moveTo>
                    <a:pt x="2152" y="1989"/>
                  </a:moveTo>
                  <a:lnTo>
                    <a:pt x="2131" y="2009"/>
                  </a:lnTo>
                  <a:lnTo>
                    <a:pt x="2076" y="1780"/>
                  </a:lnTo>
                  <a:lnTo>
                    <a:pt x="2083" y="1777"/>
                  </a:lnTo>
                  <a:lnTo>
                    <a:pt x="2090" y="1774"/>
                  </a:lnTo>
                  <a:lnTo>
                    <a:pt x="2096" y="1770"/>
                  </a:lnTo>
                  <a:lnTo>
                    <a:pt x="2103" y="1764"/>
                  </a:lnTo>
                  <a:lnTo>
                    <a:pt x="2146" y="1724"/>
                  </a:lnTo>
                  <a:lnTo>
                    <a:pt x="2152" y="1718"/>
                  </a:lnTo>
                  <a:lnTo>
                    <a:pt x="2156" y="1713"/>
                  </a:lnTo>
                  <a:lnTo>
                    <a:pt x="2160" y="1707"/>
                  </a:lnTo>
                  <a:lnTo>
                    <a:pt x="2164" y="1700"/>
                  </a:lnTo>
                  <a:lnTo>
                    <a:pt x="2167" y="1694"/>
                  </a:lnTo>
                  <a:lnTo>
                    <a:pt x="2168" y="1686"/>
                  </a:lnTo>
                  <a:lnTo>
                    <a:pt x="2170" y="1679"/>
                  </a:lnTo>
                  <a:lnTo>
                    <a:pt x="2170" y="1672"/>
                  </a:lnTo>
                  <a:lnTo>
                    <a:pt x="2170" y="1665"/>
                  </a:lnTo>
                  <a:lnTo>
                    <a:pt x="2169" y="1657"/>
                  </a:lnTo>
                  <a:lnTo>
                    <a:pt x="2168" y="1651"/>
                  </a:lnTo>
                  <a:lnTo>
                    <a:pt x="2166" y="1643"/>
                  </a:lnTo>
                  <a:lnTo>
                    <a:pt x="2164" y="1637"/>
                  </a:lnTo>
                  <a:lnTo>
                    <a:pt x="2159" y="1631"/>
                  </a:lnTo>
                  <a:lnTo>
                    <a:pt x="2155" y="1624"/>
                  </a:lnTo>
                  <a:lnTo>
                    <a:pt x="2151" y="1619"/>
                  </a:lnTo>
                  <a:lnTo>
                    <a:pt x="2145" y="1613"/>
                  </a:lnTo>
                  <a:lnTo>
                    <a:pt x="2139" y="1608"/>
                  </a:lnTo>
                  <a:lnTo>
                    <a:pt x="2133" y="1604"/>
                  </a:lnTo>
                  <a:lnTo>
                    <a:pt x="2126" y="1601"/>
                  </a:lnTo>
                  <a:lnTo>
                    <a:pt x="2120" y="1598"/>
                  </a:lnTo>
                  <a:lnTo>
                    <a:pt x="2112" y="1596"/>
                  </a:lnTo>
                  <a:lnTo>
                    <a:pt x="2106" y="1595"/>
                  </a:lnTo>
                  <a:lnTo>
                    <a:pt x="2098" y="1594"/>
                  </a:lnTo>
                  <a:lnTo>
                    <a:pt x="2091" y="1594"/>
                  </a:lnTo>
                  <a:lnTo>
                    <a:pt x="2084" y="1595"/>
                  </a:lnTo>
                  <a:lnTo>
                    <a:pt x="2077" y="1596"/>
                  </a:lnTo>
                  <a:lnTo>
                    <a:pt x="2070" y="1598"/>
                  </a:lnTo>
                  <a:lnTo>
                    <a:pt x="2063" y="1602"/>
                  </a:lnTo>
                  <a:lnTo>
                    <a:pt x="2056" y="1605"/>
                  </a:lnTo>
                  <a:lnTo>
                    <a:pt x="2050" y="1609"/>
                  </a:lnTo>
                  <a:lnTo>
                    <a:pt x="2045" y="1614"/>
                  </a:lnTo>
                  <a:lnTo>
                    <a:pt x="2037" y="1622"/>
                  </a:lnTo>
                  <a:lnTo>
                    <a:pt x="1916" y="1126"/>
                  </a:lnTo>
                  <a:lnTo>
                    <a:pt x="1970" y="1061"/>
                  </a:lnTo>
                  <a:lnTo>
                    <a:pt x="2020" y="997"/>
                  </a:lnTo>
                  <a:lnTo>
                    <a:pt x="2067" y="935"/>
                  </a:lnTo>
                  <a:lnTo>
                    <a:pt x="2111" y="875"/>
                  </a:lnTo>
                  <a:lnTo>
                    <a:pt x="2151" y="817"/>
                  </a:lnTo>
                  <a:lnTo>
                    <a:pt x="2188" y="761"/>
                  </a:lnTo>
                  <a:lnTo>
                    <a:pt x="2221" y="706"/>
                  </a:lnTo>
                  <a:lnTo>
                    <a:pt x="2254" y="653"/>
                  </a:lnTo>
                  <a:lnTo>
                    <a:pt x="2281" y="602"/>
                  </a:lnTo>
                  <a:lnTo>
                    <a:pt x="2307" y="553"/>
                  </a:lnTo>
                  <a:lnTo>
                    <a:pt x="2331" y="506"/>
                  </a:lnTo>
                  <a:lnTo>
                    <a:pt x="2351" y="461"/>
                  </a:lnTo>
                  <a:lnTo>
                    <a:pt x="2370" y="417"/>
                  </a:lnTo>
                  <a:lnTo>
                    <a:pt x="2386" y="376"/>
                  </a:lnTo>
                  <a:lnTo>
                    <a:pt x="2401" y="336"/>
                  </a:lnTo>
                  <a:lnTo>
                    <a:pt x="2414" y="299"/>
                  </a:lnTo>
                  <a:lnTo>
                    <a:pt x="2425" y="264"/>
                  </a:lnTo>
                  <a:lnTo>
                    <a:pt x="2435" y="230"/>
                  </a:lnTo>
                  <a:lnTo>
                    <a:pt x="2442" y="199"/>
                  </a:lnTo>
                  <a:lnTo>
                    <a:pt x="2449" y="170"/>
                  </a:lnTo>
                  <a:lnTo>
                    <a:pt x="2454" y="144"/>
                  </a:lnTo>
                  <a:lnTo>
                    <a:pt x="2458" y="119"/>
                  </a:lnTo>
                  <a:lnTo>
                    <a:pt x="2461" y="96"/>
                  </a:lnTo>
                  <a:lnTo>
                    <a:pt x="2464" y="77"/>
                  </a:lnTo>
                  <a:lnTo>
                    <a:pt x="2466" y="43"/>
                  </a:lnTo>
                  <a:lnTo>
                    <a:pt x="2467" y="19"/>
                  </a:lnTo>
                  <a:lnTo>
                    <a:pt x="2466" y="4"/>
                  </a:lnTo>
                  <a:lnTo>
                    <a:pt x="2466" y="0"/>
                  </a:lnTo>
                  <a:lnTo>
                    <a:pt x="2460" y="0"/>
                  </a:lnTo>
                  <a:lnTo>
                    <a:pt x="2446" y="3"/>
                  </a:lnTo>
                  <a:lnTo>
                    <a:pt x="2423" y="10"/>
                  </a:lnTo>
                  <a:lnTo>
                    <a:pt x="2391" y="19"/>
                  </a:lnTo>
                  <a:lnTo>
                    <a:pt x="2371" y="26"/>
                  </a:lnTo>
                  <a:lnTo>
                    <a:pt x="2351" y="34"/>
                  </a:lnTo>
                  <a:lnTo>
                    <a:pt x="2328" y="44"/>
                  </a:lnTo>
                  <a:lnTo>
                    <a:pt x="2303" y="55"/>
                  </a:lnTo>
                  <a:lnTo>
                    <a:pt x="2276" y="67"/>
                  </a:lnTo>
                  <a:lnTo>
                    <a:pt x="2248" y="82"/>
                  </a:lnTo>
                  <a:lnTo>
                    <a:pt x="2217" y="100"/>
                  </a:lnTo>
                  <a:lnTo>
                    <a:pt x="2186" y="118"/>
                  </a:lnTo>
                  <a:lnTo>
                    <a:pt x="2152" y="139"/>
                  </a:lnTo>
                  <a:lnTo>
                    <a:pt x="2118" y="162"/>
                  </a:lnTo>
                  <a:lnTo>
                    <a:pt x="2081" y="187"/>
                  </a:lnTo>
                  <a:lnTo>
                    <a:pt x="2043" y="215"/>
                  </a:lnTo>
                  <a:lnTo>
                    <a:pt x="2003" y="246"/>
                  </a:lnTo>
                  <a:lnTo>
                    <a:pt x="1962" y="280"/>
                  </a:lnTo>
                  <a:lnTo>
                    <a:pt x="1920" y="316"/>
                  </a:lnTo>
                  <a:lnTo>
                    <a:pt x="1878" y="356"/>
                  </a:lnTo>
                  <a:lnTo>
                    <a:pt x="1833" y="397"/>
                  </a:lnTo>
                  <a:lnTo>
                    <a:pt x="1788" y="444"/>
                  </a:lnTo>
                  <a:lnTo>
                    <a:pt x="1741" y="493"/>
                  </a:lnTo>
                  <a:lnTo>
                    <a:pt x="1693" y="544"/>
                  </a:lnTo>
                  <a:lnTo>
                    <a:pt x="1645" y="601"/>
                  </a:lnTo>
                  <a:lnTo>
                    <a:pt x="1596" y="660"/>
                  </a:lnTo>
                  <a:lnTo>
                    <a:pt x="1545" y="724"/>
                  </a:lnTo>
                  <a:lnTo>
                    <a:pt x="1494" y="791"/>
                  </a:lnTo>
                  <a:lnTo>
                    <a:pt x="989" y="786"/>
                  </a:lnTo>
                  <a:lnTo>
                    <a:pt x="991" y="780"/>
                  </a:lnTo>
                  <a:lnTo>
                    <a:pt x="993" y="773"/>
                  </a:lnTo>
                  <a:lnTo>
                    <a:pt x="994" y="767"/>
                  </a:lnTo>
                  <a:lnTo>
                    <a:pt x="995" y="761"/>
                  </a:lnTo>
                  <a:lnTo>
                    <a:pt x="995" y="754"/>
                  </a:lnTo>
                  <a:lnTo>
                    <a:pt x="994" y="748"/>
                  </a:lnTo>
                  <a:lnTo>
                    <a:pt x="993" y="742"/>
                  </a:lnTo>
                  <a:lnTo>
                    <a:pt x="990" y="736"/>
                  </a:lnTo>
                  <a:lnTo>
                    <a:pt x="988" y="730"/>
                  </a:lnTo>
                  <a:lnTo>
                    <a:pt x="986" y="724"/>
                  </a:lnTo>
                  <a:lnTo>
                    <a:pt x="983" y="719"/>
                  </a:lnTo>
                  <a:lnTo>
                    <a:pt x="979" y="713"/>
                  </a:lnTo>
                  <a:lnTo>
                    <a:pt x="974" y="708"/>
                  </a:lnTo>
                  <a:lnTo>
                    <a:pt x="970" y="704"/>
                  </a:lnTo>
                  <a:lnTo>
                    <a:pt x="965" y="698"/>
                  </a:lnTo>
                  <a:lnTo>
                    <a:pt x="959" y="695"/>
                  </a:lnTo>
                  <a:lnTo>
                    <a:pt x="953" y="691"/>
                  </a:lnTo>
                  <a:lnTo>
                    <a:pt x="945" y="689"/>
                  </a:lnTo>
                  <a:lnTo>
                    <a:pt x="939" y="686"/>
                  </a:lnTo>
                  <a:lnTo>
                    <a:pt x="931" y="685"/>
                  </a:lnTo>
                  <a:lnTo>
                    <a:pt x="924" y="683"/>
                  </a:lnTo>
                  <a:lnTo>
                    <a:pt x="918" y="683"/>
                  </a:lnTo>
                  <a:lnTo>
                    <a:pt x="910" y="685"/>
                  </a:lnTo>
                  <a:lnTo>
                    <a:pt x="903" y="686"/>
                  </a:lnTo>
                  <a:lnTo>
                    <a:pt x="896" y="688"/>
                  </a:lnTo>
                  <a:lnTo>
                    <a:pt x="890" y="690"/>
                  </a:lnTo>
                  <a:lnTo>
                    <a:pt x="883" y="693"/>
                  </a:lnTo>
                  <a:lnTo>
                    <a:pt x="877" y="697"/>
                  </a:lnTo>
                  <a:lnTo>
                    <a:pt x="870" y="702"/>
                  </a:lnTo>
                  <a:lnTo>
                    <a:pt x="865" y="706"/>
                  </a:lnTo>
                  <a:lnTo>
                    <a:pt x="861" y="712"/>
                  </a:lnTo>
                  <a:lnTo>
                    <a:pt x="856" y="719"/>
                  </a:lnTo>
                  <a:lnTo>
                    <a:pt x="824" y="769"/>
                  </a:lnTo>
                  <a:lnTo>
                    <a:pt x="820" y="777"/>
                  </a:lnTo>
                  <a:lnTo>
                    <a:pt x="817" y="785"/>
                  </a:lnTo>
                  <a:lnTo>
                    <a:pt x="581" y="782"/>
                  </a:lnTo>
                  <a:lnTo>
                    <a:pt x="594" y="762"/>
                  </a:lnTo>
                  <a:lnTo>
                    <a:pt x="598" y="755"/>
                  </a:lnTo>
                  <a:lnTo>
                    <a:pt x="601" y="748"/>
                  </a:lnTo>
                  <a:lnTo>
                    <a:pt x="604" y="741"/>
                  </a:lnTo>
                  <a:lnTo>
                    <a:pt x="605" y="734"/>
                  </a:lnTo>
                  <a:lnTo>
                    <a:pt x="606" y="726"/>
                  </a:lnTo>
                  <a:lnTo>
                    <a:pt x="606" y="720"/>
                  </a:lnTo>
                  <a:lnTo>
                    <a:pt x="606" y="712"/>
                  </a:lnTo>
                  <a:lnTo>
                    <a:pt x="604" y="705"/>
                  </a:lnTo>
                  <a:lnTo>
                    <a:pt x="603" y="698"/>
                  </a:lnTo>
                  <a:lnTo>
                    <a:pt x="599" y="692"/>
                  </a:lnTo>
                  <a:lnTo>
                    <a:pt x="596" y="686"/>
                  </a:lnTo>
                  <a:lnTo>
                    <a:pt x="593" y="679"/>
                  </a:lnTo>
                  <a:lnTo>
                    <a:pt x="588" y="673"/>
                  </a:lnTo>
                  <a:lnTo>
                    <a:pt x="583" y="667"/>
                  </a:lnTo>
                  <a:lnTo>
                    <a:pt x="577" y="663"/>
                  </a:lnTo>
                  <a:lnTo>
                    <a:pt x="570" y="659"/>
                  </a:lnTo>
                  <a:lnTo>
                    <a:pt x="564" y="655"/>
                  </a:lnTo>
                  <a:lnTo>
                    <a:pt x="558" y="651"/>
                  </a:lnTo>
                  <a:lnTo>
                    <a:pt x="550" y="649"/>
                  </a:lnTo>
                  <a:lnTo>
                    <a:pt x="544" y="648"/>
                  </a:lnTo>
                  <a:lnTo>
                    <a:pt x="536" y="647"/>
                  </a:lnTo>
                  <a:lnTo>
                    <a:pt x="529" y="647"/>
                  </a:lnTo>
                  <a:lnTo>
                    <a:pt x="521" y="647"/>
                  </a:lnTo>
                  <a:lnTo>
                    <a:pt x="515" y="649"/>
                  </a:lnTo>
                  <a:lnTo>
                    <a:pt x="507" y="650"/>
                  </a:lnTo>
                  <a:lnTo>
                    <a:pt x="501" y="653"/>
                  </a:lnTo>
                  <a:lnTo>
                    <a:pt x="494" y="657"/>
                  </a:lnTo>
                  <a:lnTo>
                    <a:pt x="488" y="660"/>
                  </a:lnTo>
                  <a:lnTo>
                    <a:pt x="483" y="665"/>
                  </a:lnTo>
                  <a:lnTo>
                    <a:pt x="477" y="670"/>
                  </a:lnTo>
                  <a:lnTo>
                    <a:pt x="472" y="676"/>
                  </a:lnTo>
                  <a:lnTo>
                    <a:pt x="468" y="681"/>
                  </a:lnTo>
                  <a:lnTo>
                    <a:pt x="435" y="732"/>
                  </a:lnTo>
                  <a:lnTo>
                    <a:pt x="432" y="738"/>
                  </a:lnTo>
                  <a:lnTo>
                    <a:pt x="430" y="743"/>
                  </a:lnTo>
                  <a:lnTo>
                    <a:pt x="428" y="750"/>
                  </a:lnTo>
                  <a:lnTo>
                    <a:pt x="426" y="756"/>
                  </a:lnTo>
                  <a:lnTo>
                    <a:pt x="425" y="768"/>
                  </a:lnTo>
                  <a:lnTo>
                    <a:pt x="425" y="781"/>
                  </a:lnTo>
                  <a:lnTo>
                    <a:pt x="147" y="779"/>
                  </a:lnTo>
                  <a:lnTo>
                    <a:pt x="0" y="964"/>
                  </a:lnTo>
                  <a:lnTo>
                    <a:pt x="1145" y="1327"/>
                  </a:lnTo>
                  <a:lnTo>
                    <a:pt x="659" y="2057"/>
                  </a:lnTo>
                  <a:lnTo>
                    <a:pt x="207" y="2109"/>
                  </a:lnTo>
                  <a:lnTo>
                    <a:pt x="110" y="2232"/>
                  </a:lnTo>
                  <a:lnTo>
                    <a:pt x="550" y="2415"/>
                  </a:lnTo>
                  <a:lnTo>
                    <a:pt x="828" y="2801"/>
                  </a:lnTo>
                  <a:lnTo>
                    <a:pt x="925" y="2678"/>
                  </a:lnTo>
                  <a:lnTo>
                    <a:pt x="873" y="2226"/>
                  </a:lnTo>
                  <a:lnTo>
                    <a:pt x="1474" y="1588"/>
                  </a:lnTo>
                  <a:lnTo>
                    <a:pt x="2088" y="2619"/>
                  </a:lnTo>
                  <a:lnTo>
                    <a:pt x="2234" y="2434"/>
                  </a:lnTo>
                  <a:lnTo>
                    <a:pt x="2168" y="2159"/>
                  </a:lnTo>
                  <a:lnTo>
                    <a:pt x="2179" y="2157"/>
                  </a:lnTo>
                  <a:lnTo>
                    <a:pt x="2189" y="2153"/>
                  </a:lnTo>
                  <a:lnTo>
                    <a:pt x="2200" y="2147"/>
                  </a:lnTo>
                  <a:lnTo>
                    <a:pt x="2210" y="2139"/>
                  </a:lnTo>
                  <a:lnTo>
                    <a:pt x="2253" y="2100"/>
                  </a:lnTo>
                  <a:lnTo>
                    <a:pt x="2258" y="2094"/>
                  </a:lnTo>
                  <a:lnTo>
                    <a:pt x="2263" y="2088"/>
                  </a:lnTo>
                  <a:lnTo>
                    <a:pt x="2268" y="2082"/>
                  </a:lnTo>
                  <a:lnTo>
                    <a:pt x="2271" y="2075"/>
                  </a:lnTo>
                  <a:lnTo>
                    <a:pt x="2273" y="2069"/>
                  </a:lnTo>
                  <a:lnTo>
                    <a:pt x="2275" y="2061"/>
                  </a:lnTo>
                  <a:lnTo>
                    <a:pt x="2276" y="2055"/>
                  </a:lnTo>
                  <a:lnTo>
                    <a:pt x="2277" y="2047"/>
                  </a:lnTo>
                  <a:lnTo>
                    <a:pt x="2277" y="2040"/>
                  </a:lnTo>
                  <a:lnTo>
                    <a:pt x="2276" y="2033"/>
                  </a:lnTo>
                  <a:lnTo>
                    <a:pt x="2275" y="2026"/>
                  </a:lnTo>
                  <a:lnTo>
                    <a:pt x="2273" y="2019"/>
                  </a:lnTo>
                  <a:lnTo>
                    <a:pt x="2270" y="2012"/>
                  </a:lnTo>
                  <a:lnTo>
                    <a:pt x="2266" y="2005"/>
                  </a:lnTo>
                  <a:lnTo>
                    <a:pt x="2262" y="1999"/>
                  </a:lnTo>
                  <a:lnTo>
                    <a:pt x="2257" y="1994"/>
                  </a:lnTo>
                  <a:lnTo>
                    <a:pt x="2251" y="1988"/>
                  </a:lnTo>
                  <a:lnTo>
                    <a:pt x="2246" y="1984"/>
                  </a:lnTo>
                  <a:lnTo>
                    <a:pt x="2240" y="1980"/>
                  </a:lnTo>
                  <a:lnTo>
                    <a:pt x="2233" y="1977"/>
                  </a:lnTo>
                  <a:lnTo>
                    <a:pt x="2227" y="1973"/>
                  </a:lnTo>
                  <a:lnTo>
                    <a:pt x="2219" y="1971"/>
                  </a:lnTo>
                  <a:lnTo>
                    <a:pt x="2212" y="1970"/>
                  </a:lnTo>
                  <a:lnTo>
                    <a:pt x="2205" y="1970"/>
                  </a:lnTo>
                  <a:lnTo>
                    <a:pt x="2198" y="1970"/>
                  </a:lnTo>
                  <a:lnTo>
                    <a:pt x="2190" y="1970"/>
                  </a:lnTo>
                  <a:lnTo>
                    <a:pt x="2184" y="1972"/>
                  </a:lnTo>
                  <a:lnTo>
                    <a:pt x="2176" y="1974"/>
                  </a:lnTo>
                  <a:lnTo>
                    <a:pt x="2170" y="1977"/>
                  </a:lnTo>
                  <a:lnTo>
                    <a:pt x="2164" y="1981"/>
                  </a:lnTo>
                  <a:lnTo>
                    <a:pt x="2157" y="1984"/>
                  </a:lnTo>
                  <a:lnTo>
                    <a:pt x="2152" y="19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973">
              <a:extLst>
                <a:ext uri="{FF2B5EF4-FFF2-40B4-BE49-F238E27FC236}">
                  <a16:creationId xmlns:a16="http://schemas.microsoft.com/office/drawing/2014/main" id="{AFB48A5A-1C20-47D7-8704-84AB216A528C}"/>
                </a:ext>
              </a:extLst>
            </p:cNvPr>
            <p:cNvSpPr>
              <a:spLocks/>
            </p:cNvSpPr>
            <p:nvPr/>
          </p:nvSpPr>
          <p:spPr bwMode="auto">
            <a:xfrm>
              <a:off x="9386888" y="3108325"/>
              <a:ext cx="377825" cy="466725"/>
            </a:xfrm>
            <a:custGeom>
              <a:avLst/>
              <a:gdLst>
                <a:gd name="T0" fmla="*/ 786 w 1670"/>
                <a:gd name="T1" fmla="*/ 1162 h 2055"/>
                <a:gd name="T2" fmla="*/ 621 w 1670"/>
                <a:gd name="T3" fmla="*/ 1361 h 2055"/>
                <a:gd name="T4" fmla="*/ 469 w 1670"/>
                <a:gd name="T5" fmla="*/ 1543 h 2055"/>
                <a:gd name="T6" fmla="*/ 332 w 1670"/>
                <a:gd name="T7" fmla="*/ 1704 h 2055"/>
                <a:gd name="T8" fmla="*/ 214 w 1670"/>
                <a:gd name="T9" fmla="*/ 1839 h 2055"/>
                <a:gd name="T10" fmla="*/ 119 w 1670"/>
                <a:gd name="T11" fmla="*/ 1945 h 2055"/>
                <a:gd name="T12" fmla="*/ 49 w 1670"/>
                <a:gd name="T13" fmla="*/ 2017 h 2055"/>
                <a:gd name="T14" fmla="*/ 16 w 1670"/>
                <a:gd name="T15" fmla="*/ 2048 h 2055"/>
                <a:gd name="T16" fmla="*/ 4 w 1670"/>
                <a:gd name="T17" fmla="*/ 2055 h 2055"/>
                <a:gd name="T18" fmla="*/ 0 w 1670"/>
                <a:gd name="T19" fmla="*/ 2052 h 2055"/>
                <a:gd name="T20" fmla="*/ 5 w 1670"/>
                <a:gd name="T21" fmla="*/ 2038 h 2055"/>
                <a:gd name="T22" fmla="*/ 28 w 1670"/>
                <a:gd name="T23" fmla="*/ 2000 h 2055"/>
                <a:gd name="T24" fmla="*/ 85 w 1670"/>
                <a:gd name="T25" fmla="*/ 1917 h 2055"/>
                <a:gd name="T26" fmla="*/ 168 w 1670"/>
                <a:gd name="T27" fmla="*/ 1801 h 2055"/>
                <a:gd name="T28" fmla="*/ 276 w 1670"/>
                <a:gd name="T29" fmla="*/ 1659 h 2055"/>
                <a:gd name="T30" fmla="*/ 406 w 1670"/>
                <a:gd name="T31" fmla="*/ 1492 h 2055"/>
                <a:gd name="T32" fmla="*/ 553 w 1670"/>
                <a:gd name="T33" fmla="*/ 1305 h 2055"/>
                <a:gd name="T34" fmla="*/ 715 w 1670"/>
                <a:gd name="T35" fmla="*/ 1104 h 2055"/>
                <a:gd name="T36" fmla="*/ 885 w 1670"/>
                <a:gd name="T37" fmla="*/ 894 h 2055"/>
                <a:gd name="T38" fmla="*/ 1049 w 1670"/>
                <a:gd name="T39" fmla="*/ 695 h 2055"/>
                <a:gd name="T40" fmla="*/ 1201 w 1670"/>
                <a:gd name="T41" fmla="*/ 513 h 2055"/>
                <a:gd name="T42" fmla="*/ 1338 w 1670"/>
                <a:gd name="T43" fmla="*/ 352 h 2055"/>
                <a:gd name="T44" fmla="*/ 1456 w 1670"/>
                <a:gd name="T45" fmla="*/ 217 h 2055"/>
                <a:gd name="T46" fmla="*/ 1552 w 1670"/>
                <a:gd name="T47" fmla="*/ 111 h 2055"/>
                <a:gd name="T48" fmla="*/ 1622 w 1670"/>
                <a:gd name="T49" fmla="*/ 38 h 2055"/>
                <a:gd name="T50" fmla="*/ 1654 w 1670"/>
                <a:gd name="T51" fmla="*/ 8 h 2055"/>
                <a:gd name="T52" fmla="*/ 1667 w 1670"/>
                <a:gd name="T53" fmla="*/ 0 h 2055"/>
                <a:gd name="T54" fmla="*/ 1670 w 1670"/>
                <a:gd name="T55" fmla="*/ 4 h 2055"/>
                <a:gd name="T56" fmla="*/ 1666 w 1670"/>
                <a:gd name="T57" fmla="*/ 17 h 2055"/>
                <a:gd name="T58" fmla="*/ 1644 w 1670"/>
                <a:gd name="T59" fmla="*/ 55 h 2055"/>
                <a:gd name="T60" fmla="*/ 1587 w 1670"/>
                <a:gd name="T61" fmla="*/ 139 h 2055"/>
                <a:gd name="T62" fmla="*/ 1502 w 1670"/>
                <a:gd name="T63" fmla="*/ 253 h 2055"/>
                <a:gd name="T64" fmla="*/ 1394 w 1670"/>
                <a:gd name="T65" fmla="*/ 397 h 2055"/>
                <a:gd name="T66" fmla="*/ 1265 w 1670"/>
                <a:gd name="T67" fmla="*/ 564 h 2055"/>
                <a:gd name="T68" fmla="*/ 1117 w 1670"/>
                <a:gd name="T69" fmla="*/ 750 h 2055"/>
                <a:gd name="T70" fmla="*/ 957 w 1670"/>
                <a:gd name="T71" fmla="*/ 952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0" h="2055">
                  <a:moveTo>
                    <a:pt x="871" y="1057"/>
                  </a:moveTo>
                  <a:lnTo>
                    <a:pt x="786" y="1162"/>
                  </a:lnTo>
                  <a:lnTo>
                    <a:pt x="703" y="1264"/>
                  </a:lnTo>
                  <a:lnTo>
                    <a:pt x="621" y="1361"/>
                  </a:lnTo>
                  <a:lnTo>
                    <a:pt x="544" y="1454"/>
                  </a:lnTo>
                  <a:lnTo>
                    <a:pt x="469" y="1543"/>
                  </a:lnTo>
                  <a:lnTo>
                    <a:pt x="399" y="1626"/>
                  </a:lnTo>
                  <a:lnTo>
                    <a:pt x="332" y="1704"/>
                  </a:lnTo>
                  <a:lnTo>
                    <a:pt x="271" y="1775"/>
                  </a:lnTo>
                  <a:lnTo>
                    <a:pt x="214" y="1839"/>
                  </a:lnTo>
                  <a:lnTo>
                    <a:pt x="164" y="1896"/>
                  </a:lnTo>
                  <a:lnTo>
                    <a:pt x="119" y="1945"/>
                  </a:lnTo>
                  <a:lnTo>
                    <a:pt x="80" y="1986"/>
                  </a:lnTo>
                  <a:lnTo>
                    <a:pt x="49" y="2017"/>
                  </a:lnTo>
                  <a:lnTo>
                    <a:pt x="26" y="2039"/>
                  </a:lnTo>
                  <a:lnTo>
                    <a:pt x="16" y="2048"/>
                  </a:lnTo>
                  <a:lnTo>
                    <a:pt x="9" y="2052"/>
                  </a:lnTo>
                  <a:lnTo>
                    <a:pt x="4" y="2055"/>
                  </a:lnTo>
                  <a:lnTo>
                    <a:pt x="1" y="2054"/>
                  </a:lnTo>
                  <a:lnTo>
                    <a:pt x="0" y="2052"/>
                  </a:lnTo>
                  <a:lnTo>
                    <a:pt x="2" y="2047"/>
                  </a:lnTo>
                  <a:lnTo>
                    <a:pt x="5" y="2038"/>
                  </a:lnTo>
                  <a:lnTo>
                    <a:pt x="11" y="2027"/>
                  </a:lnTo>
                  <a:lnTo>
                    <a:pt x="28" y="2000"/>
                  </a:lnTo>
                  <a:lnTo>
                    <a:pt x="52" y="1962"/>
                  </a:lnTo>
                  <a:lnTo>
                    <a:pt x="85" y="1917"/>
                  </a:lnTo>
                  <a:lnTo>
                    <a:pt x="123" y="1862"/>
                  </a:lnTo>
                  <a:lnTo>
                    <a:pt x="168" y="1801"/>
                  </a:lnTo>
                  <a:lnTo>
                    <a:pt x="220" y="1733"/>
                  </a:lnTo>
                  <a:lnTo>
                    <a:pt x="276" y="1659"/>
                  </a:lnTo>
                  <a:lnTo>
                    <a:pt x="340" y="1577"/>
                  </a:lnTo>
                  <a:lnTo>
                    <a:pt x="406" y="1492"/>
                  </a:lnTo>
                  <a:lnTo>
                    <a:pt x="478" y="1401"/>
                  </a:lnTo>
                  <a:lnTo>
                    <a:pt x="553" y="1305"/>
                  </a:lnTo>
                  <a:lnTo>
                    <a:pt x="632" y="1206"/>
                  </a:lnTo>
                  <a:lnTo>
                    <a:pt x="715" y="1104"/>
                  </a:lnTo>
                  <a:lnTo>
                    <a:pt x="799" y="999"/>
                  </a:lnTo>
                  <a:lnTo>
                    <a:pt x="885" y="894"/>
                  </a:lnTo>
                  <a:lnTo>
                    <a:pt x="969" y="792"/>
                  </a:lnTo>
                  <a:lnTo>
                    <a:pt x="1049" y="695"/>
                  </a:lnTo>
                  <a:lnTo>
                    <a:pt x="1127" y="601"/>
                  </a:lnTo>
                  <a:lnTo>
                    <a:pt x="1201" y="513"/>
                  </a:lnTo>
                  <a:lnTo>
                    <a:pt x="1272" y="429"/>
                  </a:lnTo>
                  <a:lnTo>
                    <a:pt x="1338" y="352"/>
                  </a:lnTo>
                  <a:lnTo>
                    <a:pt x="1400" y="281"/>
                  </a:lnTo>
                  <a:lnTo>
                    <a:pt x="1456" y="217"/>
                  </a:lnTo>
                  <a:lnTo>
                    <a:pt x="1507" y="160"/>
                  </a:lnTo>
                  <a:lnTo>
                    <a:pt x="1552" y="111"/>
                  </a:lnTo>
                  <a:lnTo>
                    <a:pt x="1590" y="70"/>
                  </a:lnTo>
                  <a:lnTo>
                    <a:pt x="1622" y="38"/>
                  </a:lnTo>
                  <a:lnTo>
                    <a:pt x="1646" y="15"/>
                  </a:lnTo>
                  <a:lnTo>
                    <a:pt x="1654" y="8"/>
                  </a:lnTo>
                  <a:lnTo>
                    <a:pt x="1662" y="3"/>
                  </a:lnTo>
                  <a:lnTo>
                    <a:pt x="1667" y="0"/>
                  </a:lnTo>
                  <a:lnTo>
                    <a:pt x="1670" y="0"/>
                  </a:lnTo>
                  <a:lnTo>
                    <a:pt x="1670" y="4"/>
                  </a:lnTo>
                  <a:lnTo>
                    <a:pt x="1669" y="9"/>
                  </a:lnTo>
                  <a:lnTo>
                    <a:pt x="1666" y="17"/>
                  </a:lnTo>
                  <a:lnTo>
                    <a:pt x="1661" y="27"/>
                  </a:lnTo>
                  <a:lnTo>
                    <a:pt x="1644" y="55"/>
                  </a:lnTo>
                  <a:lnTo>
                    <a:pt x="1618" y="93"/>
                  </a:lnTo>
                  <a:lnTo>
                    <a:pt x="1587" y="139"/>
                  </a:lnTo>
                  <a:lnTo>
                    <a:pt x="1547" y="192"/>
                  </a:lnTo>
                  <a:lnTo>
                    <a:pt x="1502" y="253"/>
                  </a:lnTo>
                  <a:lnTo>
                    <a:pt x="1451" y="322"/>
                  </a:lnTo>
                  <a:lnTo>
                    <a:pt x="1394" y="397"/>
                  </a:lnTo>
                  <a:lnTo>
                    <a:pt x="1332" y="477"/>
                  </a:lnTo>
                  <a:lnTo>
                    <a:pt x="1265" y="564"/>
                  </a:lnTo>
                  <a:lnTo>
                    <a:pt x="1194" y="655"/>
                  </a:lnTo>
                  <a:lnTo>
                    <a:pt x="1117" y="750"/>
                  </a:lnTo>
                  <a:lnTo>
                    <a:pt x="1039" y="849"/>
                  </a:lnTo>
                  <a:lnTo>
                    <a:pt x="957" y="952"/>
                  </a:lnTo>
                  <a:lnTo>
                    <a:pt x="871" y="10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5944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26881" y="0"/>
            <a:ext cx="10077557" cy="1093166"/>
          </a:xfrm>
        </p:spPr>
        <p:txBody>
          <a:bodyPr/>
          <a:lstStyle/>
          <a:p>
            <a:r>
              <a:rPr lang="en-US" dirty="0"/>
              <a:t>Stakeholder Analysis</a:t>
            </a:r>
          </a:p>
        </p:txBody>
      </p:sp>
      <p:sp>
        <p:nvSpPr>
          <p:cNvPr id="48" name="Rectangle 4">
            <a:extLst>
              <a:ext uri="{FF2B5EF4-FFF2-40B4-BE49-F238E27FC236}">
                <a16:creationId xmlns:a16="http://schemas.microsoft.com/office/drawing/2014/main" id="{EDF68442-EFE7-4619-94FF-82035377F7A2}"/>
              </a:ext>
            </a:extLst>
          </p:cNvPr>
          <p:cNvSpPr>
            <a:spLocks noChangeArrowheads="1"/>
          </p:cNvSpPr>
          <p:nvPr/>
        </p:nvSpPr>
        <p:spPr bwMode="auto">
          <a:xfrm>
            <a:off x="234499" y="4044415"/>
            <a:ext cx="838200"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2" name="Rectangle 5">
            <a:extLst>
              <a:ext uri="{FF2B5EF4-FFF2-40B4-BE49-F238E27FC236}">
                <a16:creationId xmlns:a16="http://schemas.microsoft.com/office/drawing/2014/main" id="{6F34E427-61AB-4A7B-B8B6-3D368127707A}"/>
              </a:ext>
            </a:extLst>
          </p:cNvPr>
          <p:cNvSpPr>
            <a:spLocks noChangeArrowheads="1"/>
          </p:cNvSpPr>
          <p:nvPr/>
        </p:nvSpPr>
        <p:spPr bwMode="auto">
          <a:xfrm>
            <a:off x="1236212" y="4044415"/>
            <a:ext cx="838200"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3" name="Rectangle 6">
            <a:extLst>
              <a:ext uri="{FF2B5EF4-FFF2-40B4-BE49-F238E27FC236}">
                <a16:creationId xmlns:a16="http://schemas.microsoft.com/office/drawing/2014/main" id="{80605929-0BCC-4F52-9897-1E2D103E2F13}"/>
              </a:ext>
            </a:extLst>
          </p:cNvPr>
          <p:cNvSpPr>
            <a:spLocks noChangeArrowheads="1"/>
          </p:cNvSpPr>
          <p:nvPr/>
        </p:nvSpPr>
        <p:spPr bwMode="auto">
          <a:xfrm>
            <a:off x="2237924" y="4044415"/>
            <a:ext cx="836613"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4" name="Rectangle 10">
            <a:extLst>
              <a:ext uri="{FF2B5EF4-FFF2-40B4-BE49-F238E27FC236}">
                <a16:creationId xmlns:a16="http://schemas.microsoft.com/office/drawing/2014/main" id="{DDB8D49C-74AC-4F01-92AB-167CDC80AB90}"/>
              </a:ext>
            </a:extLst>
          </p:cNvPr>
          <p:cNvSpPr>
            <a:spLocks noChangeArrowheads="1"/>
          </p:cNvSpPr>
          <p:nvPr/>
        </p:nvSpPr>
        <p:spPr bwMode="auto">
          <a:xfrm>
            <a:off x="3238049" y="4044415"/>
            <a:ext cx="839788"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pPr>
              <a:defRPr/>
            </a:pPr>
            <a:endParaRPr lang="en-US" sz="1400" dirty="0"/>
          </a:p>
        </p:txBody>
      </p:sp>
      <p:sp>
        <p:nvSpPr>
          <p:cNvPr id="85" name="Rectangle 11">
            <a:extLst>
              <a:ext uri="{FF2B5EF4-FFF2-40B4-BE49-F238E27FC236}">
                <a16:creationId xmlns:a16="http://schemas.microsoft.com/office/drawing/2014/main" id="{820666D5-85C3-470E-8578-AC86F0B444A2}"/>
              </a:ext>
            </a:extLst>
          </p:cNvPr>
          <p:cNvSpPr>
            <a:spLocks noChangeArrowheads="1"/>
          </p:cNvSpPr>
          <p:nvPr/>
        </p:nvSpPr>
        <p:spPr bwMode="auto">
          <a:xfrm>
            <a:off x="6195286" y="4123520"/>
            <a:ext cx="838200"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6" name="Rectangle 12">
            <a:extLst>
              <a:ext uri="{FF2B5EF4-FFF2-40B4-BE49-F238E27FC236}">
                <a16:creationId xmlns:a16="http://schemas.microsoft.com/office/drawing/2014/main" id="{028FB486-BBEF-459E-B069-00AE8DF2492F}"/>
              </a:ext>
            </a:extLst>
          </p:cNvPr>
          <p:cNvSpPr>
            <a:spLocks noChangeArrowheads="1"/>
          </p:cNvSpPr>
          <p:nvPr/>
        </p:nvSpPr>
        <p:spPr bwMode="auto">
          <a:xfrm>
            <a:off x="7196999" y="4123520"/>
            <a:ext cx="836612"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7" name="Rectangle 16">
            <a:extLst>
              <a:ext uri="{FF2B5EF4-FFF2-40B4-BE49-F238E27FC236}">
                <a16:creationId xmlns:a16="http://schemas.microsoft.com/office/drawing/2014/main" id="{5B6F8D39-7AFD-423D-96DE-CA51EE68EA47}"/>
              </a:ext>
            </a:extLst>
          </p:cNvPr>
          <p:cNvSpPr>
            <a:spLocks noChangeArrowheads="1"/>
          </p:cNvSpPr>
          <p:nvPr/>
        </p:nvSpPr>
        <p:spPr bwMode="auto">
          <a:xfrm>
            <a:off x="8197124" y="4123520"/>
            <a:ext cx="839787"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8" name="Rectangle 17">
            <a:extLst>
              <a:ext uri="{FF2B5EF4-FFF2-40B4-BE49-F238E27FC236}">
                <a16:creationId xmlns:a16="http://schemas.microsoft.com/office/drawing/2014/main" id="{C7D7C897-D442-4A8C-BE44-E538D276B1B5}"/>
              </a:ext>
            </a:extLst>
          </p:cNvPr>
          <p:cNvSpPr>
            <a:spLocks noChangeArrowheads="1"/>
          </p:cNvSpPr>
          <p:nvPr/>
        </p:nvSpPr>
        <p:spPr bwMode="auto">
          <a:xfrm>
            <a:off x="9200424" y="4123520"/>
            <a:ext cx="838200"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89" name="Rectangle 22">
            <a:extLst>
              <a:ext uri="{FF2B5EF4-FFF2-40B4-BE49-F238E27FC236}">
                <a16:creationId xmlns:a16="http://schemas.microsoft.com/office/drawing/2014/main" id="{FF0DF6AB-D2BE-44EA-AEE0-9D5B9C3DBBC0}"/>
              </a:ext>
            </a:extLst>
          </p:cNvPr>
          <p:cNvSpPr>
            <a:spLocks noChangeArrowheads="1"/>
          </p:cNvSpPr>
          <p:nvPr/>
        </p:nvSpPr>
        <p:spPr bwMode="auto">
          <a:xfrm>
            <a:off x="653599" y="2167866"/>
            <a:ext cx="3424238" cy="597939"/>
          </a:xfrm>
          <a:prstGeom prst="rect">
            <a:avLst/>
          </a:prstGeom>
          <a:solidFill>
            <a:schemeClr val="accent4">
              <a:lumMod val="50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pPr>
              <a:defRPr/>
            </a:pPr>
            <a:endParaRPr lang="en-US" sz="1400" dirty="0"/>
          </a:p>
        </p:txBody>
      </p:sp>
      <p:sp>
        <p:nvSpPr>
          <p:cNvPr id="91" name="Rectangle 24">
            <a:extLst>
              <a:ext uri="{FF2B5EF4-FFF2-40B4-BE49-F238E27FC236}">
                <a16:creationId xmlns:a16="http://schemas.microsoft.com/office/drawing/2014/main" id="{5A556221-C311-4FDD-9EE0-3C38FFD1BCB7}"/>
              </a:ext>
            </a:extLst>
          </p:cNvPr>
          <p:cNvSpPr>
            <a:spLocks noChangeArrowheads="1"/>
          </p:cNvSpPr>
          <p:nvPr/>
        </p:nvSpPr>
        <p:spPr bwMode="auto">
          <a:xfrm>
            <a:off x="7770277" y="2199283"/>
            <a:ext cx="3213308" cy="597938"/>
          </a:xfrm>
          <a:prstGeom prst="rect">
            <a:avLst/>
          </a:prstGeom>
          <a:solidFill>
            <a:srgbClr val="C00000"/>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pPr>
              <a:defRPr/>
            </a:pPr>
            <a:endParaRPr lang="en-US" sz="1400" dirty="0"/>
          </a:p>
        </p:txBody>
      </p:sp>
      <p:grpSp>
        <p:nvGrpSpPr>
          <p:cNvPr id="135" name="Group 134">
            <a:extLst>
              <a:ext uri="{FF2B5EF4-FFF2-40B4-BE49-F238E27FC236}">
                <a16:creationId xmlns:a16="http://schemas.microsoft.com/office/drawing/2014/main" id="{22616908-FD51-441C-B934-612543D4932C}"/>
              </a:ext>
            </a:extLst>
          </p:cNvPr>
          <p:cNvGrpSpPr/>
          <p:nvPr/>
        </p:nvGrpSpPr>
        <p:grpSpPr>
          <a:xfrm>
            <a:off x="2275827" y="1358226"/>
            <a:ext cx="7101104" cy="841057"/>
            <a:chOff x="2602105" y="1358226"/>
            <a:chExt cx="6774826" cy="841057"/>
          </a:xfrm>
        </p:grpSpPr>
        <p:cxnSp>
          <p:nvCxnSpPr>
            <p:cNvPr id="92" name="AutoShape 30">
              <a:extLst>
                <a:ext uri="{FF2B5EF4-FFF2-40B4-BE49-F238E27FC236}">
                  <a16:creationId xmlns:a16="http://schemas.microsoft.com/office/drawing/2014/main" id="{9F2323CB-D43A-4798-9A33-51F6D2CA9DE3}"/>
                </a:ext>
              </a:extLst>
            </p:cNvPr>
            <p:cNvCxnSpPr>
              <a:cxnSpLocks noChangeShapeType="1"/>
            </p:cNvCxnSpPr>
            <p:nvPr/>
          </p:nvCxnSpPr>
          <p:spPr bwMode="auto">
            <a:xfrm rot="10800000" flipV="1">
              <a:off x="2602105" y="1358226"/>
              <a:ext cx="3071843" cy="792164"/>
            </a:xfrm>
            <a:prstGeom prst="bentConnector2">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cxnSp>
          <p:nvCxnSpPr>
            <p:cNvPr id="93" name="AutoShape 31">
              <a:extLst>
                <a:ext uri="{FF2B5EF4-FFF2-40B4-BE49-F238E27FC236}">
                  <a16:creationId xmlns:a16="http://schemas.microsoft.com/office/drawing/2014/main" id="{435C2431-F1BA-4D1A-912D-90B2060976E4}"/>
                </a:ext>
              </a:extLst>
            </p:cNvPr>
            <p:cNvCxnSpPr>
              <a:cxnSpLocks noChangeShapeType="1"/>
              <a:endCxn id="91" idx="0"/>
            </p:cNvCxnSpPr>
            <p:nvPr/>
          </p:nvCxnSpPr>
          <p:spPr bwMode="auto">
            <a:xfrm>
              <a:off x="5623596" y="1358226"/>
              <a:ext cx="3753335" cy="841057"/>
            </a:xfrm>
            <a:prstGeom prst="bentConnector2">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grpSp>
      <p:sp>
        <p:nvSpPr>
          <p:cNvPr id="104" name="Rectangle 45">
            <a:extLst>
              <a:ext uri="{FF2B5EF4-FFF2-40B4-BE49-F238E27FC236}">
                <a16:creationId xmlns:a16="http://schemas.microsoft.com/office/drawing/2014/main" id="{318DB7B1-EE19-43D3-AB24-0E455759408D}"/>
              </a:ext>
            </a:extLst>
          </p:cNvPr>
          <p:cNvSpPr>
            <a:spLocks noChangeArrowheads="1"/>
          </p:cNvSpPr>
          <p:nvPr/>
        </p:nvSpPr>
        <p:spPr bwMode="auto">
          <a:xfrm>
            <a:off x="10203724" y="4123520"/>
            <a:ext cx="838200"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105" name="Rectangle 4">
            <a:extLst>
              <a:ext uri="{FF2B5EF4-FFF2-40B4-BE49-F238E27FC236}">
                <a16:creationId xmlns:a16="http://schemas.microsoft.com/office/drawing/2014/main" id="{B607381B-0131-472C-9DEA-09C49452DE30}"/>
              </a:ext>
            </a:extLst>
          </p:cNvPr>
          <p:cNvSpPr>
            <a:spLocks noChangeArrowheads="1"/>
          </p:cNvSpPr>
          <p:nvPr/>
        </p:nvSpPr>
        <p:spPr bwMode="auto">
          <a:xfrm>
            <a:off x="237451" y="5046373"/>
            <a:ext cx="838200"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pPr>
              <a:defRPr/>
            </a:pPr>
            <a:endParaRPr lang="en-US" sz="1400" dirty="0"/>
          </a:p>
        </p:txBody>
      </p:sp>
      <p:sp>
        <p:nvSpPr>
          <p:cNvPr id="106" name="Rectangle 5">
            <a:extLst>
              <a:ext uri="{FF2B5EF4-FFF2-40B4-BE49-F238E27FC236}">
                <a16:creationId xmlns:a16="http://schemas.microsoft.com/office/drawing/2014/main" id="{E70CD430-8CA8-4F8E-8090-E1829726C6F0}"/>
              </a:ext>
            </a:extLst>
          </p:cNvPr>
          <p:cNvSpPr>
            <a:spLocks noChangeArrowheads="1"/>
          </p:cNvSpPr>
          <p:nvPr/>
        </p:nvSpPr>
        <p:spPr bwMode="auto">
          <a:xfrm>
            <a:off x="1239164" y="5046373"/>
            <a:ext cx="838200"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107" name="Rectangle 6">
            <a:extLst>
              <a:ext uri="{FF2B5EF4-FFF2-40B4-BE49-F238E27FC236}">
                <a16:creationId xmlns:a16="http://schemas.microsoft.com/office/drawing/2014/main" id="{427A8B96-C79A-4A13-ADD4-494D492F0E50}"/>
              </a:ext>
            </a:extLst>
          </p:cNvPr>
          <p:cNvSpPr>
            <a:spLocks noChangeArrowheads="1"/>
          </p:cNvSpPr>
          <p:nvPr/>
        </p:nvSpPr>
        <p:spPr bwMode="auto">
          <a:xfrm>
            <a:off x="2240876" y="5046373"/>
            <a:ext cx="836613"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pPr>
              <a:defRPr/>
            </a:pPr>
            <a:endParaRPr lang="en-US" sz="1400" dirty="0"/>
          </a:p>
        </p:txBody>
      </p:sp>
      <p:sp>
        <p:nvSpPr>
          <p:cNvPr id="108" name="Rectangle 10">
            <a:extLst>
              <a:ext uri="{FF2B5EF4-FFF2-40B4-BE49-F238E27FC236}">
                <a16:creationId xmlns:a16="http://schemas.microsoft.com/office/drawing/2014/main" id="{6E293F3B-7570-415A-BEF4-085C3E9EBCC6}"/>
              </a:ext>
            </a:extLst>
          </p:cNvPr>
          <p:cNvSpPr>
            <a:spLocks noChangeArrowheads="1"/>
          </p:cNvSpPr>
          <p:nvPr/>
        </p:nvSpPr>
        <p:spPr bwMode="auto">
          <a:xfrm>
            <a:off x="3241001" y="5046373"/>
            <a:ext cx="839788"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pPr>
              <a:defRPr/>
            </a:pPr>
            <a:endParaRPr lang="en-US" sz="1400" dirty="0"/>
          </a:p>
        </p:txBody>
      </p:sp>
      <p:sp>
        <p:nvSpPr>
          <p:cNvPr id="109" name="Rectangle 11">
            <a:extLst>
              <a:ext uri="{FF2B5EF4-FFF2-40B4-BE49-F238E27FC236}">
                <a16:creationId xmlns:a16="http://schemas.microsoft.com/office/drawing/2014/main" id="{F8025494-00B1-4941-95C5-DB98C9DFD138}"/>
              </a:ext>
            </a:extLst>
          </p:cNvPr>
          <p:cNvSpPr>
            <a:spLocks noChangeArrowheads="1"/>
          </p:cNvSpPr>
          <p:nvPr/>
        </p:nvSpPr>
        <p:spPr bwMode="auto">
          <a:xfrm>
            <a:off x="6198238" y="5125478"/>
            <a:ext cx="838200"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110" name="Rectangle 12">
            <a:extLst>
              <a:ext uri="{FF2B5EF4-FFF2-40B4-BE49-F238E27FC236}">
                <a16:creationId xmlns:a16="http://schemas.microsoft.com/office/drawing/2014/main" id="{7156412D-47BA-41D2-8618-EB12BE5C4D23}"/>
              </a:ext>
            </a:extLst>
          </p:cNvPr>
          <p:cNvSpPr>
            <a:spLocks noChangeArrowheads="1"/>
          </p:cNvSpPr>
          <p:nvPr/>
        </p:nvSpPr>
        <p:spPr bwMode="auto">
          <a:xfrm>
            <a:off x="7245627" y="5125478"/>
            <a:ext cx="836612"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111" name="Rectangle 16">
            <a:extLst>
              <a:ext uri="{FF2B5EF4-FFF2-40B4-BE49-F238E27FC236}">
                <a16:creationId xmlns:a16="http://schemas.microsoft.com/office/drawing/2014/main" id="{F2C54716-D7F7-4C89-978D-3EA695C183B4}"/>
              </a:ext>
            </a:extLst>
          </p:cNvPr>
          <p:cNvSpPr>
            <a:spLocks noChangeArrowheads="1"/>
          </p:cNvSpPr>
          <p:nvPr/>
        </p:nvSpPr>
        <p:spPr bwMode="auto">
          <a:xfrm>
            <a:off x="8200076" y="5125478"/>
            <a:ext cx="839787"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112" name="Rectangle 17">
            <a:extLst>
              <a:ext uri="{FF2B5EF4-FFF2-40B4-BE49-F238E27FC236}">
                <a16:creationId xmlns:a16="http://schemas.microsoft.com/office/drawing/2014/main" id="{EBE1F711-42E6-4254-89BC-9930CC79A175}"/>
              </a:ext>
            </a:extLst>
          </p:cNvPr>
          <p:cNvSpPr>
            <a:spLocks noChangeArrowheads="1"/>
          </p:cNvSpPr>
          <p:nvPr/>
        </p:nvSpPr>
        <p:spPr bwMode="auto">
          <a:xfrm>
            <a:off x="9203376" y="5125478"/>
            <a:ext cx="838200"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sp>
        <p:nvSpPr>
          <p:cNvPr id="113" name="Rectangle 45">
            <a:extLst>
              <a:ext uri="{FF2B5EF4-FFF2-40B4-BE49-F238E27FC236}">
                <a16:creationId xmlns:a16="http://schemas.microsoft.com/office/drawing/2014/main" id="{82045962-DE5A-44FD-A871-759E86250289}"/>
              </a:ext>
            </a:extLst>
          </p:cNvPr>
          <p:cNvSpPr>
            <a:spLocks noChangeArrowheads="1"/>
          </p:cNvSpPr>
          <p:nvPr/>
        </p:nvSpPr>
        <p:spPr bwMode="auto">
          <a:xfrm>
            <a:off x="10206676" y="5125478"/>
            <a:ext cx="838200" cy="776287"/>
          </a:xfrm>
          <a:prstGeom prst="rect">
            <a:avLst/>
          </a:prstGeom>
          <a:solidFill>
            <a:schemeClr val="tx1">
              <a:lumMod val="85000"/>
              <a:lumOff val="1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grpSp>
        <p:nvGrpSpPr>
          <p:cNvPr id="143" name="Group 142">
            <a:extLst>
              <a:ext uri="{FF2B5EF4-FFF2-40B4-BE49-F238E27FC236}">
                <a16:creationId xmlns:a16="http://schemas.microsoft.com/office/drawing/2014/main" id="{5C3B8F4F-BA85-423A-B727-23841CAB4F8C}"/>
              </a:ext>
            </a:extLst>
          </p:cNvPr>
          <p:cNvGrpSpPr/>
          <p:nvPr/>
        </p:nvGrpSpPr>
        <p:grpSpPr>
          <a:xfrm>
            <a:off x="6455866" y="2786218"/>
            <a:ext cx="5242025" cy="1358362"/>
            <a:chOff x="5934528" y="2778692"/>
            <a:chExt cx="5242025" cy="1358362"/>
          </a:xfrm>
        </p:grpSpPr>
        <p:grpSp>
          <p:nvGrpSpPr>
            <p:cNvPr id="136" name="Group 135">
              <a:extLst>
                <a:ext uri="{FF2B5EF4-FFF2-40B4-BE49-F238E27FC236}">
                  <a16:creationId xmlns:a16="http://schemas.microsoft.com/office/drawing/2014/main" id="{7353C228-9012-49C6-B8B8-55DA89D85589}"/>
                </a:ext>
              </a:extLst>
            </p:cNvPr>
            <p:cNvGrpSpPr/>
            <p:nvPr/>
          </p:nvGrpSpPr>
          <p:grpSpPr>
            <a:xfrm>
              <a:off x="5934528" y="3303523"/>
              <a:ext cx="5242025" cy="833531"/>
              <a:chOff x="2602105" y="1358226"/>
              <a:chExt cx="6253488" cy="833531"/>
            </a:xfrm>
          </p:grpSpPr>
          <p:cxnSp>
            <p:nvCxnSpPr>
              <p:cNvPr id="137" name="AutoShape 30">
                <a:extLst>
                  <a:ext uri="{FF2B5EF4-FFF2-40B4-BE49-F238E27FC236}">
                    <a16:creationId xmlns:a16="http://schemas.microsoft.com/office/drawing/2014/main" id="{03E53EEC-EDAB-4A68-975C-2050C71F8958}"/>
                  </a:ext>
                </a:extLst>
              </p:cNvPr>
              <p:cNvCxnSpPr>
                <a:cxnSpLocks noChangeShapeType="1"/>
              </p:cNvCxnSpPr>
              <p:nvPr/>
            </p:nvCxnSpPr>
            <p:spPr bwMode="auto">
              <a:xfrm rot="10800000" flipV="1">
                <a:off x="2602105" y="1358226"/>
                <a:ext cx="3071843" cy="792164"/>
              </a:xfrm>
              <a:prstGeom prst="bentConnector2">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cxnSp>
            <p:nvCxnSpPr>
              <p:cNvPr id="138" name="AutoShape 31">
                <a:extLst>
                  <a:ext uri="{FF2B5EF4-FFF2-40B4-BE49-F238E27FC236}">
                    <a16:creationId xmlns:a16="http://schemas.microsoft.com/office/drawing/2014/main" id="{12D8A84F-AE25-4DD9-84C4-5C52E4089115}"/>
                  </a:ext>
                </a:extLst>
              </p:cNvPr>
              <p:cNvCxnSpPr>
                <a:cxnSpLocks noChangeShapeType="1"/>
              </p:cNvCxnSpPr>
              <p:nvPr/>
            </p:nvCxnSpPr>
            <p:spPr bwMode="auto">
              <a:xfrm>
                <a:off x="5601154" y="1358226"/>
                <a:ext cx="3254439" cy="833531"/>
              </a:xfrm>
              <a:prstGeom prst="bentConnector2">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grpSp>
        <p:cxnSp>
          <p:nvCxnSpPr>
            <p:cNvPr id="139" name="AutoShape 40">
              <a:extLst>
                <a:ext uri="{FF2B5EF4-FFF2-40B4-BE49-F238E27FC236}">
                  <a16:creationId xmlns:a16="http://schemas.microsoft.com/office/drawing/2014/main" id="{5E6EA4F5-7FD2-400F-A19C-89FE96BF77E3}"/>
                </a:ext>
              </a:extLst>
            </p:cNvPr>
            <p:cNvCxnSpPr>
              <a:cxnSpLocks noChangeShapeType="1"/>
            </p:cNvCxnSpPr>
            <p:nvPr/>
          </p:nvCxnSpPr>
          <p:spPr bwMode="auto">
            <a:xfrm flipV="1">
              <a:off x="8855593" y="2778692"/>
              <a:ext cx="0" cy="524831"/>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grpSp>
      <p:sp>
        <p:nvSpPr>
          <p:cNvPr id="141" name="Rectangle 12">
            <a:extLst>
              <a:ext uri="{FF2B5EF4-FFF2-40B4-BE49-F238E27FC236}">
                <a16:creationId xmlns:a16="http://schemas.microsoft.com/office/drawing/2014/main" id="{2EE0EAE8-87E6-4CA5-BB28-E34090D61C32}"/>
              </a:ext>
            </a:extLst>
          </p:cNvPr>
          <p:cNvSpPr>
            <a:spLocks noChangeArrowheads="1"/>
          </p:cNvSpPr>
          <p:nvPr/>
        </p:nvSpPr>
        <p:spPr bwMode="auto">
          <a:xfrm>
            <a:off x="11207024" y="4149869"/>
            <a:ext cx="836612" cy="776287"/>
          </a:xfrm>
          <a:prstGeom prst="rect">
            <a:avLst/>
          </a:prstGeom>
          <a:solidFill>
            <a:schemeClr val="bg1">
              <a:lumMod val="75000"/>
            </a:schemeClr>
          </a:solidFill>
          <a:ln w="6350" algn="ctr">
            <a:noFill/>
            <a:miter lim="800000"/>
            <a:headEnd type="none" w="sm" len="sm"/>
            <a:tailEnd type="none" w="sm" len="sm"/>
          </a:ln>
          <a:effectLst>
            <a:outerShdw dist="17961" dir="2700000" algn="ctr" rotWithShape="0">
              <a:srgbClr val="808080"/>
            </a:outerShdw>
          </a:effectLst>
        </p:spPr>
        <p:txBody>
          <a:bodyPr wrap="none" tIns="91440" bIns="91440" anchor="ctr"/>
          <a:lstStyle/>
          <a:p>
            <a:endParaRPr lang="en-US" sz="1400" dirty="0"/>
          </a:p>
        </p:txBody>
      </p:sp>
      <p:grpSp>
        <p:nvGrpSpPr>
          <p:cNvPr id="145" name="Group 144">
            <a:extLst>
              <a:ext uri="{FF2B5EF4-FFF2-40B4-BE49-F238E27FC236}">
                <a16:creationId xmlns:a16="http://schemas.microsoft.com/office/drawing/2014/main" id="{5D880CAE-1A17-4735-8CCB-4D68E2770B8E}"/>
              </a:ext>
            </a:extLst>
          </p:cNvPr>
          <p:cNvGrpSpPr/>
          <p:nvPr/>
        </p:nvGrpSpPr>
        <p:grpSpPr>
          <a:xfrm>
            <a:off x="653599" y="3253070"/>
            <a:ext cx="3281477" cy="791345"/>
            <a:chOff x="2602105" y="1358226"/>
            <a:chExt cx="6253488" cy="833531"/>
          </a:xfrm>
        </p:grpSpPr>
        <p:cxnSp>
          <p:nvCxnSpPr>
            <p:cNvPr id="147" name="AutoShape 30">
              <a:extLst>
                <a:ext uri="{FF2B5EF4-FFF2-40B4-BE49-F238E27FC236}">
                  <a16:creationId xmlns:a16="http://schemas.microsoft.com/office/drawing/2014/main" id="{1FD02F6F-0F8E-4B67-AF22-9ED82E0CF6E9}"/>
                </a:ext>
              </a:extLst>
            </p:cNvPr>
            <p:cNvCxnSpPr>
              <a:cxnSpLocks noChangeShapeType="1"/>
            </p:cNvCxnSpPr>
            <p:nvPr/>
          </p:nvCxnSpPr>
          <p:spPr bwMode="auto">
            <a:xfrm rot="10800000" flipV="1">
              <a:off x="2602105" y="1358226"/>
              <a:ext cx="3071843" cy="792164"/>
            </a:xfrm>
            <a:prstGeom prst="bentConnector2">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cxnSp>
          <p:nvCxnSpPr>
            <p:cNvPr id="148" name="AutoShape 31">
              <a:extLst>
                <a:ext uri="{FF2B5EF4-FFF2-40B4-BE49-F238E27FC236}">
                  <a16:creationId xmlns:a16="http://schemas.microsoft.com/office/drawing/2014/main" id="{B70E31CD-072D-4758-8049-4009318C183A}"/>
                </a:ext>
              </a:extLst>
            </p:cNvPr>
            <p:cNvCxnSpPr>
              <a:cxnSpLocks noChangeShapeType="1"/>
            </p:cNvCxnSpPr>
            <p:nvPr/>
          </p:nvCxnSpPr>
          <p:spPr bwMode="auto">
            <a:xfrm>
              <a:off x="5601154" y="1358226"/>
              <a:ext cx="3254439" cy="833531"/>
            </a:xfrm>
            <a:prstGeom prst="bentConnector2">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grpSp>
      <p:cxnSp>
        <p:nvCxnSpPr>
          <p:cNvPr id="146" name="AutoShape 40">
            <a:extLst>
              <a:ext uri="{FF2B5EF4-FFF2-40B4-BE49-F238E27FC236}">
                <a16:creationId xmlns:a16="http://schemas.microsoft.com/office/drawing/2014/main" id="{F85E15BB-3149-4165-BC26-152BADB80949}"/>
              </a:ext>
            </a:extLst>
          </p:cNvPr>
          <p:cNvCxnSpPr>
            <a:cxnSpLocks noChangeShapeType="1"/>
          </p:cNvCxnSpPr>
          <p:nvPr/>
        </p:nvCxnSpPr>
        <p:spPr bwMode="auto">
          <a:xfrm flipV="1">
            <a:off x="2292951" y="2754802"/>
            <a:ext cx="0" cy="498268"/>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sp>
        <p:nvSpPr>
          <p:cNvPr id="149" name="TextBox 148">
            <a:extLst>
              <a:ext uri="{FF2B5EF4-FFF2-40B4-BE49-F238E27FC236}">
                <a16:creationId xmlns:a16="http://schemas.microsoft.com/office/drawing/2014/main" id="{01EE5CB9-173C-4B9B-84D3-58C6432B565E}"/>
              </a:ext>
            </a:extLst>
          </p:cNvPr>
          <p:cNvSpPr txBox="1"/>
          <p:nvPr/>
        </p:nvSpPr>
        <p:spPr>
          <a:xfrm>
            <a:off x="169830" y="4154335"/>
            <a:ext cx="988219" cy="707886"/>
          </a:xfrm>
          <a:prstGeom prst="rect">
            <a:avLst/>
          </a:prstGeom>
          <a:noFill/>
        </p:spPr>
        <p:txBody>
          <a:bodyPr wrap="square" rtlCol="0">
            <a:spAutoFit/>
          </a:bodyPr>
          <a:lstStyle/>
          <a:p>
            <a:pPr>
              <a:defRPr/>
            </a:pPr>
            <a:r>
              <a:rPr lang="en-US" sz="1000" b="1" dirty="0"/>
              <a:t>Ghanaian Ambassador to Canada</a:t>
            </a:r>
          </a:p>
          <a:p>
            <a:pPr>
              <a:defRPr/>
            </a:pPr>
            <a:endParaRPr lang="en-US" sz="1000" b="1" dirty="0"/>
          </a:p>
        </p:txBody>
      </p:sp>
      <p:sp>
        <p:nvSpPr>
          <p:cNvPr id="150" name="TextBox 149">
            <a:extLst>
              <a:ext uri="{FF2B5EF4-FFF2-40B4-BE49-F238E27FC236}">
                <a16:creationId xmlns:a16="http://schemas.microsoft.com/office/drawing/2014/main" id="{8C5993C8-FD28-467F-9098-07C26AD8C817}"/>
              </a:ext>
            </a:extLst>
          </p:cNvPr>
          <p:cNvSpPr txBox="1"/>
          <p:nvPr/>
        </p:nvSpPr>
        <p:spPr>
          <a:xfrm>
            <a:off x="1208357" y="4178642"/>
            <a:ext cx="988219" cy="553998"/>
          </a:xfrm>
          <a:prstGeom prst="rect">
            <a:avLst/>
          </a:prstGeom>
          <a:noFill/>
        </p:spPr>
        <p:txBody>
          <a:bodyPr wrap="square" rtlCol="0">
            <a:spAutoFit/>
          </a:bodyPr>
          <a:lstStyle/>
          <a:p>
            <a:pPr>
              <a:defRPr/>
            </a:pPr>
            <a:r>
              <a:rPr lang="en-US" sz="1000" b="1" dirty="0"/>
              <a:t>Ghana High Commission / Consulate</a:t>
            </a:r>
          </a:p>
        </p:txBody>
      </p:sp>
      <p:sp>
        <p:nvSpPr>
          <p:cNvPr id="151" name="TextBox 150">
            <a:extLst>
              <a:ext uri="{FF2B5EF4-FFF2-40B4-BE49-F238E27FC236}">
                <a16:creationId xmlns:a16="http://schemas.microsoft.com/office/drawing/2014/main" id="{A1B9502E-1F0B-4CD0-9C73-4873BA4ACE0C}"/>
              </a:ext>
            </a:extLst>
          </p:cNvPr>
          <p:cNvSpPr txBox="1"/>
          <p:nvPr/>
        </p:nvSpPr>
        <p:spPr>
          <a:xfrm>
            <a:off x="2259190" y="4118725"/>
            <a:ext cx="842265" cy="707886"/>
          </a:xfrm>
          <a:prstGeom prst="rect">
            <a:avLst/>
          </a:prstGeom>
          <a:noFill/>
        </p:spPr>
        <p:txBody>
          <a:bodyPr wrap="square" rtlCol="0">
            <a:spAutoFit/>
          </a:bodyPr>
          <a:lstStyle/>
          <a:p>
            <a:pPr>
              <a:defRPr/>
            </a:pPr>
            <a:r>
              <a:rPr lang="en-US" sz="1000" b="1" dirty="0"/>
              <a:t>Passport Office / Issuing Authority</a:t>
            </a:r>
          </a:p>
        </p:txBody>
      </p:sp>
      <p:sp>
        <p:nvSpPr>
          <p:cNvPr id="152" name="TextBox 151">
            <a:extLst>
              <a:ext uri="{FF2B5EF4-FFF2-40B4-BE49-F238E27FC236}">
                <a16:creationId xmlns:a16="http://schemas.microsoft.com/office/drawing/2014/main" id="{E00CA41D-A9CF-4BBA-9860-50DA35890C0B}"/>
              </a:ext>
            </a:extLst>
          </p:cNvPr>
          <p:cNvSpPr txBox="1"/>
          <p:nvPr/>
        </p:nvSpPr>
        <p:spPr>
          <a:xfrm>
            <a:off x="3315743" y="4257224"/>
            <a:ext cx="749860" cy="415498"/>
          </a:xfrm>
          <a:prstGeom prst="rect">
            <a:avLst/>
          </a:prstGeom>
          <a:noFill/>
        </p:spPr>
        <p:txBody>
          <a:bodyPr wrap="square" rtlCol="0">
            <a:spAutoFit/>
          </a:bodyPr>
          <a:lstStyle/>
          <a:p>
            <a:pPr>
              <a:defRPr/>
            </a:pPr>
            <a:r>
              <a:rPr lang="en-US" sz="1050" b="1" dirty="0"/>
              <a:t>Consul General</a:t>
            </a:r>
          </a:p>
        </p:txBody>
      </p:sp>
      <p:sp>
        <p:nvSpPr>
          <p:cNvPr id="153" name="TextBox 152">
            <a:extLst>
              <a:ext uri="{FF2B5EF4-FFF2-40B4-BE49-F238E27FC236}">
                <a16:creationId xmlns:a16="http://schemas.microsoft.com/office/drawing/2014/main" id="{BD974746-8136-403D-B549-5437FFFF0947}"/>
              </a:ext>
            </a:extLst>
          </p:cNvPr>
          <p:cNvSpPr txBox="1"/>
          <p:nvPr/>
        </p:nvSpPr>
        <p:spPr>
          <a:xfrm>
            <a:off x="278669" y="5249850"/>
            <a:ext cx="749860" cy="415498"/>
          </a:xfrm>
          <a:prstGeom prst="rect">
            <a:avLst/>
          </a:prstGeom>
          <a:noFill/>
        </p:spPr>
        <p:txBody>
          <a:bodyPr wrap="square" rtlCol="0">
            <a:spAutoFit/>
          </a:bodyPr>
          <a:lstStyle/>
          <a:p>
            <a:pPr>
              <a:defRPr/>
            </a:pPr>
            <a:r>
              <a:rPr lang="en-US" sz="1050" b="1" dirty="0">
                <a:solidFill>
                  <a:schemeClr val="bg1"/>
                </a:solidFill>
              </a:rPr>
              <a:t>Passport Officer</a:t>
            </a:r>
          </a:p>
        </p:txBody>
      </p:sp>
      <p:sp>
        <p:nvSpPr>
          <p:cNvPr id="154" name="TextBox 153">
            <a:extLst>
              <a:ext uri="{FF2B5EF4-FFF2-40B4-BE49-F238E27FC236}">
                <a16:creationId xmlns:a16="http://schemas.microsoft.com/office/drawing/2014/main" id="{934A35B2-0CE9-452F-B2DC-6C3574D01ACA}"/>
              </a:ext>
            </a:extLst>
          </p:cNvPr>
          <p:cNvSpPr txBox="1"/>
          <p:nvPr/>
        </p:nvSpPr>
        <p:spPr>
          <a:xfrm>
            <a:off x="2275827" y="5094062"/>
            <a:ext cx="960634" cy="707886"/>
          </a:xfrm>
          <a:prstGeom prst="rect">
            <a:avLst/>
          </a:prstGeom>
          <a:noFill/>
        </p:spPr>
        <p:txBody>
          <a:bodyPr wrap="square" rtlCol="0">
            <a:spAutoFit/>
          </a:bodyPr>
          <a:lstStyle/>
          <a:p>
            <a:pPr>
              <a:defRPr/>
            </a:pPr>
            <a:r>
              <a:rPr lang="en-US" sz="1000" b="1" dirty="0">
                <a:solidFill>
                  <a:schemeClr val="bg1"/>
                </a:solidFill>
              </a:rPr>
              <a:t>Biometrics/Data capture Officer</a:t>
            </a:r>
          </a:p>
        </p:txBody>
      </p:sp>
      <p:sp>
        <p:nvSpPr>
          <p:cNvPr id="155" name="TextBox 154">
            <a:extLst>
              <a:ext uri="{FF2B5EF4-FFF2-40B4-BE49-F238E27FC236}">
                <a16:creationId xmlns:a16="http://schemas.microsoft.com/office/drawing/2014/main" id="{EBC7C2B1-75AD-4A1B-9E1E-44709C494DBC}"/>
              </a:ext>
            </a:extLst>
          </p:cNvPr>
          <p:cNvSpPr txBox="1"/>
          <p:nvPr/>
        </p:nvSpPr>
        <p:spPr>
          <a:xfrm>
            <a:off x="3314923" y="5360214"/>
            <a:ext cx="749860" cy="261610"/>
          </a:xfrm>
          <a:prstGeom prst="rect">
            <a:avLst/>
          </a:prstGeom>
          <a:noFill/>
        </p:spPr>
        <p:txBody>
          <a:bodyPr wrap="square" rtlCol="0">
            <a:spAutoFit/>
          </a:bodyPr>
          <a:lstStyle/>
          <a:p>
            <a:pPr>
              <a:defRPr/>
            </a:pPr>
            <a:r>
              <a:rPr lang="en-US" sz="1100" b="1" dirty="0">
                <a:solidFill>
                  <a:schemeClr val="bg1"/>
                </a:solidFill>
              </a:rPr>
              <a:t>IT Team</a:t>
            </a:r>
          </a:p>
        </p:txBody>
      </p:sp>
      <p:sp>
        <p:nvSpPr>
          <p:cNvPr id="156" name="TextBox 155">
            <a:extLst>
              <a:ext uri="{FF2B5EF4-FFF2-40B4-BE49-F238E27FC236}">
                <a16:creationId xmlns:a16="http://schemas.microsoft.com/office/drawing/2014/main" id="{E9E90F7B-07E4-4B60-A41D-911095278C8A}"/>
              </a:ext>
            </a:extLst>
          </p:cNvPr>
          <p:cNvSpPr txBox="1"/>
          <p:nvPr/>
        </p:nvSpPr>
        <p:spPr>
          <a:xfrm>
            <a:off x="1190678" y="5187731"/>
            <a:ext cx="992428" cy="577081"/>
          </a:xfrm>
          <a:prstGeom prst="rect">
            <a:avLst/>
          </a:prstGeom>
          <a:noFill/>
        </p:spPr>
        <p:txBody>
          <a:bodyPr wrap="square" rtlCol="0">
            <a:spAutoFit/>
          </a:bodyPr>
          <a:lstStyle/>
          <a:p>
            <a:pPr>
              <a:defRPr/>
            </a:pPr>
            <a:r>
              <a:rPr lang="en-US" sz="1050" b="1" dirty="0">
                <a:solidFill>
                  <a:schemeClr val="bg1"/>
                </a:solidFill>
              </a:rPr>
              <a:t>Canadian Immigration Office </a:t>
            </a:r>
          </a:p>
        </p:txBody>
      </p:sp>
      <p:sp>
        <p:nvSpPr>
          <p:cNvPr id="157" name="TextBox 156">
            <a:extLst>
              <a:ext uri="{FF2B5EF4-FFF2-40B4-BE49-F238E27FC236}">
                <a16:creationId xmlns:a16="http://schemas.microsoft.com/office/drawing/2014/main" id="{050C12CA-DEE8-4A5E-89DB-A23E28903CA7}"/>
              </a:ext>
            </a:extLst>
          </p:cNvPr>
          <p:cNvSpPr txBox="1"/>
          <p:nvPr/>
        </p:nvSpPr>
        <p:spPr>
          <a:xfrm>
            <a:off x="831342" y="2283704"/>
            <a:ext cx="2666426" cy="369332"/>
          </a:xfrm>
          <a:prstGeom prst="rect">
            <a:avLst/>
          </a:prstGeom>
          <a:noFill/>
        </p:spPr>
        <p:txBody>
          <a:bodyPr wrap="square" rtlCol="0">
            <a:spAutoFit/>
          </a:bodyPr>
          <a:lstStyle/>
          <a:p>
            <a:r>
              <a:rPr lang="en-US" b="1" dirty="0">
                <a:solidFill>
                  <a:schemeClr val="bg1"/>
                </a:solidFill>
              </a:rPr>
              <a:t>Internal Stakeholders</a:t>
            </a:r>
          </a:p>
        </p:txBody>
      </p:sp>
      <p:sp>
        <p:nvSpPr>
          <p:cNvPr id="158" name="TextBox 157">
            <a:extLst>
              <a:ext uri="{FF2B5EF4-FFF2-40B4-BE49-F238E27FC236}">
                <a16:creationId xmlns:a16="http://schemas.microsoft.com/office/drawing/2014/main" id="{05BBC7FD-DD37-4374-928B-D0B8427D7A86}"/>
              </a:ext>
            </a:extLst>
          </p:cNvPr>
          <p:cNvSpPr txBox="1"/>
          <p:nvPr/>
        </p:nvSpPr>
        <p:spPr>
          <a:xfrm>
            <a:off x="8197124" y="2331050"/>
            <a:ext cx="2666426" cy="369332"/>
          </a:xfrm>
          <a:prstGeom prst="rect">
            <a:avLst/>
          </a:prstGeom>
          <a:noFill/>
        </p:spPr>
        <p:txBody>
          <a:bodyPr wrap="square" rtlCol="0">
            <a:spAutoFit/>
          </a:bodyPr>
          <a:lstStyle/>
          <a:p>
            <a:r>
              <a:rPr lang="en-US" b="1" dirty="0">
                <a:solidFill>
                  <a:schemeClr val="bg1"/>
                </a:solidFill>
              </a:rPr>
              <a:t>External Stakeholders</a:t>
            </a:r>
          </a:p>
        </p:txBody>
      </p:sp>
      <p:sp>
        <p:nvSpPr>
          <p:cNvPr id="159" name="TextBox 158">
            <a:extLst>
              <a:ext uri="{FF2B5EF4-FFF2-40B4-BE49-F238E27FC236}">
                <a16:creationId xmlns:a16="http://schemas.microsoft.com/office/drawing/2014/main" id="{9CA7155D-9F74-4BE7-8CB1-E1EEC6C94B0B}"/>
              </a:ext>
            </a:extLst>
          </p:cNvPr>
          <p:cNvSpPr txBox="1"/>
          <p:nvPr/>
        </p:nvSpPr>
        <p:spPr>
          <a:xfrm>
            <a:off x="6208780" y="4294390"/>
            <a:ext cx="988219" cy="553998"/>
          </a:xfrm>
          <a:prstGeom prst="rect">
            <a:avLst/>
          </a:prstGeom>
          <a:noFill/>
        </p:spPr>
        <p:txBody>
          <a:bodyPr wrap="square" rtlCol="0">
            <a:spAutoFit/>
          </a:bodyPr>
          <a:lstStyle/>
          <a:p>
            <a:pPr>
              <a:defRPr/>
            </a:pPr>
            <a:r>
              <a:rPr lang="en-US" sz="1000" b="1" dirty="0"/>
              <a:t>Ghanaian citizens at home</a:t>
            </a:r>
          </a:p>
        </p:txBody>
      </p:sp>
      <p:sp>
        <p:nvSpPr>
          <p:cNvPr id="161" name="TextBox 160">
            <a:extLst>
              <a:ext uri="{FF2B5EF4-FFF2-40B4-BE49-F238E27FC236}">
                <a16:creationId xmlns:a16="http://schemas.microsoft.com/office/drawing/2014/main" id="{033120EE-AFDA-4163-BB3C-09530F5C849D}"/>
              </a:ext>
            </a:extLst>
          </p:cNvPr>
          <p:cNvSpPr txBox="1"/>
          <p:nvPr/>
        </p:nvSpPr>
        <p:spPr>
          <a:xfrm>
            <a:off x="6233310" y="5190321"/>
            <a:ext cx="884202" cy="707886"/>
          </a:xfrm>
          <a:prstGeom prst="rect">
            <a:avLst/>
          </a:prstGeom>
          <a:noFill/>
        </p:spPr>
        <p:txBody>
          <a:bodyPr wrap="square" rtlCol="0">
            <a:spAutoFit/>
          </a:bodyPr>
          <a:lstStyle/>
          <a:p>
            <a:pPr>
              <a:defRPr/>
            </a:pPr>
            <a:r>
              <a:rPr lang="en-US" sz="1000" b="1" dirty="0">
                <a:solidFill>
                  <a:schemeClr val="bg1"/>
                </a:solidFill>
              </a:rPr>
              <a:t>Passport booklet printing Vendor</a:t>
            </a:r>
          </a:p>
        </p:txBody>
      </p:sp>
      <p:sp>
        <p:nvSpPr>
          <p:cNvPr id="162" name="TextBox 161">
            <a:extLst>
              <a:ext uri="{FF2B5EF4-FFF2-40B4-BE49-F238E27FC236}">
                <a16:creationId xmlns:a16="http://schemas.microsoft.com/office/drawing/2014/main" id="{3E0033CC-3BC6-4943-B3E0-1D48A0B79CB0}"/>
              </a:ext>
            </a:extLst>
          </p:cNvPr>
          <p:cNvSpPr txBox="1"/>
          <p:nvPr/>
        </p:nvSpPr>
        <p:spPr>
          <a:xfrm>
            <a:off x="7172650" y="4288640"/>
            <a:ext cx="988219" cy="577081"/>
          </a:xfrm>
          <a:prstGeom prst="rect">
            <a:avLst/>
          </a:prstGeom>
          <a:noFill/>
        </p:spPr>
        <p:txBody>
          <a:bodyPr wrap="square" rtlCol="0">
            <a:spAutoFit/>
          </a:bodyPr>
          <a:lstStyle/>
          <a:p>
            <a:pPr>
              <a:defRPr/>
            </a:pPr>
            <a:r>
              <a:rPr lang="en-US" sz="1050" b="1" dirty="0"/>
              <a:t>Family of the applicant</a:t>
            </a:r>
          </a:p>
        </p:txBody>
      </p:sp>
      <p:sp>
        <p:nvSpPr>
          <p:cNvPr id="163" name="TextBox 162">
            <a:extLst>
              <a:ext uri="{FF2B5EF4-FFF2-40B4-BE49-F238E27FC236}">
                <a16:creationId xmlns:a16="http://schemas.microsoft.com/office/drawing/2014/main" id="{DC9C5E36-AD36-439D-86E9-623804585737}"/>
              </a:ext>
            </a:extLst>
          </p:cNvPr>
          <p:cNvSpPr txBox="1"/>
          <p:nvPr/>
        </p:nvSpPr>
        <p:spPr>
          <a:xfrm>
            <a:off x="8185218" y="4294392"/>
            <a:ext cx="988219" cy="577081"/>
          </a:xfrm>
          <a:prstGeom prst="rect">
            <a:avLst/>
          </a:prstGeom>
          <a:noFill/>
        </p:spPr>
        <p:txBody>
          <a:bodyPr wrap="square" rtlCol="0">
            <a:spAutoFit/>
          </a:bodyPr>
          <a:lstStyle/>
          <a:p>
            <a:pPr>
              <a:defRPr/>
            </a:pPr>
            <a:r>
              <a:rPr lang="en-US" sz="1050" b="1" dirty="0"/>
              <a:t>Citizens of other countries</a:t>
            </a:r>
          </a:p>
        </p:txBody>
      </p:sp>
      <p:sp>
        <p:nvSpPr>
          <p:cNvPr id="164" name="TextBox 163">
            <a:extLst>
              <a:ext uri="{FF2B5EF4-FFF2-40B4-BE49-F238E27FC236}">
                <a16:creationId xmlns:a16="http://schemas.microsoft.com/office/drawing/2014/main" id="{7FB36DEF-21DB-48C0-8CE3-F64C6E93D829}"/>
              </a:ext>
            </a:extLst>
          </p:cNvPr>
          <p:cNvSpPr txBox="1"/>
          <p:nvPr/>
        </p:nvSpPr>
        <p:spPr>
          <a:xfrm>
            <a:off x="9173437" y="4288640"/>
            <a:ext cx="988219" cy="577081"/>
          </a:xfrm>
          <a:prstGeom prst="rect">
            <a:avLst/>
          </a:prstGeom>
          <a:noFill/>
        </p:spPr>
        <p:txBody>
          <a:bodyPr wrap="square" rtlCol="0">
            <a:spAutoFit/>
          </a:bodyPr>
          <a:lstStyle/>
          <a:p>
            <a:pPr>
              <a:defRPr/>
            </a:pPr>
            <a:r>
              <a:rPr lang="en-US" sz="1050" b="1" dirty="0"/>
              <a:t>Embassies of other countries</a:t>
            </a:r>
          </a:p>
        </p:txBody>
      </p:sp>
      <p:sp>
        <p:nvSpPr>
          <p:cNvPr id="165" name="TextBox 164">
            <a:extLst>
              <a:ext uri="{FF2B5EF4-FFF2-40B4-BE49-F238E27FC236}">
                <a16:creationId xmlns:a16="http://schemas.microsoft.com/office/drawing/2014/main" id="{42EED95A-C2BF-4CD6-9A1B-68A7C00A6194}"/>
              </a:ext>
            </a:extLst>
          </p:cNvPr>
          <p:cNvSpPr txBox="1"/>
          <p:nvPr/>
        </p:nvSpPr>
        <p:spPr>
          <a:xfrm>
            <a:off x="10089994" y="4294390"/>
            <a:ext cx="993998" cy="400110"/>
          </a:xfrm>
          <a:prstGeom prst="rect">
            <a:avLst/>
          </a:prstGeom>
          <a:noFill/>
        </p:spPr>
        <p:txBody>
          <a:bodyPr wrap="square" rtlCol="0">
            <a:spAutoFit/>
          </a:bodyPr>
          <a:lstStyle/>
          <a:p>
            <a:pPr>
              <a:defRPr/>
            </a:pPr>
            <a:r>
              <a:rPr lang="en-US" sz="1000" b="1" dirty="0"/>
              <a:t>Ghanaian government </a:t>
            </a:r>
          </a:p>
        </p:txBody>
      </p:sp>
      <p:sp>
        <p:nvSpPr>
          <p:cNvPr id="166" name="TextBox 165">
            <a:extLst>
              <a:ext uri="{FF2B5EF4-FFF2-40B4-BE49-F238E27FC236}">
                <a16:creationId xmlns:a16="http://schemas.microsoft.com/office/drawing/2014/main" id="{B17B9702-F152-40DD-83DD-8E14003894D0}"/>
              </a:ext>
            </a:extLst>
          </p:cNvPr>
          <p:cNvSpPr txBox="1"/>
          <p:nvPr/>
        </p:nvSpPr>
        <p:spPr>
          <a:xfrm>
            <a:off x="11203781" y="4432889"/>
            <a:ext cx="988219" cy="253916"/>
          </a:xfrm>
          <a:prstGeom prst="rect">
            <a:avLst/>
          </a:prstGeom>
          <a:noFill/>
        </p:spPr>
        <p:txBody>
          <a:bodyPr wrap="square" rtlCol="0">
            <a:spAutoFit/>
          </a:bodyPr>
          <a:lstStyle/>
          <a:p>
            <a:pPr>
              <a:defRPr/>
            </a:pPr>
            <a:r>
              <a:rPr lang="en-US" sz="1050" b="1" dirty="0"/>
              <a:t>Legal Team</a:t>
            </a:r>
          </a:p>
        </p:txBody>
      </p:sp>
      <p:sp>
        <p:nvSpPr>
          <p:cNvPr id="167" name="TextBox 166">
            <a:extLst>
              <a:ext uri="{FF2B5EF4-FFF2-40B4-BE49-F238E27FC236}">
                <a16:creationId xmlns:a16="http://schemas.microsoft.com/office/drawing/2014/main" id="{570EE18B-5BD1-4B6D-AF3B-57DC76CDACBF}"/>
              </a:ext>
            </a:extLst>
          </p:cNvPr>
          <p:cNvSpPr txBox="1"/>
          <p:nvPr/>
        </p:nvSpPr>
        <p:spPr>
          <a:xfrm>
            <a:off x="7289071" y="5256981"/>
            <a:ext cx="836612" cy="553998"/>
          </a:xfrm>
          <a:prstGeom prst="rect">
            <a:avLst/>
          </a:prstGeom>
          <a:noFill/>
        </p:spPr>
        <p:txBody>
          <a:bodyPr wrap="square" rtlCol="0">
            <a:spAutoFit/>
          </a:bodyPr>
          <a:lstStyle/>
          <a:p>
            <a:pPr>
              <a:defRPr/>
            </a:pPr>
            <a:r>
              <a:rPr lang="en-US" sz="1000" b="1" dirty="0">
                <a:solidFill>
                  <a:schemeClr val="bg1"/>
                </a:solidFill>
              </a:rPr>
              <a:t>Ghanaian applicants in Canada </a:t>
            </a:r>
          </a:p>
        </p:txBody>
      </p:sp>
      <p:sp>
        <p:nvSpPr>
          <p:cNvPr id="168" name="TextBox 167">
            <a:extLst>
              <a:ext uri="{FF2B5EF4-FFF2-40B4-BE49-F238E27FC236}">
                <a16:creationId xmlns:a16="http://schemas.microsoft.com/office/drawing/2014/main" id="{3579B290-DD89-4CFF-891C-FE65ECF0D6A8}"/>
              </a:ext>
            </a:extLst>
          </p:cNvPr>
          <p:cNvSpPr txBox="1"/>
          <p:nvPr/>
        </p:nvSpPr>
        <p:spPr>
          <a:xfrm>
            <a:off x="8185218" y="5426769"/>
            <a:ext cx="912415" cy="253916"/>
          </a:xfrm>
          <a:prstGeom prst="rect">
            <a:avLst/>
          </a:prstGeom>
          <a:noFill/>
        </p:spPr>
        <p:txBody>
          <a:bodyPr wrap="square" rtlCol="0">
            <a:spAutoFit/>
          </a:bodyPr>
          <a:lstStyle/>
          <a:p>
            <a:pPr>
              <a:defRPr/>
            </a:pPr>
            <a:r>
              <a:rPr lang="en-US" sz="1050" b="1" dirty="0">
                <a:solidFill>
                  <a:schemeClr val="bg1"/>
                </a:solidFill>
              </a:rPr>
              <a:t>Guarantor</a:t>
            </a:r>
          </a:p>
        </p:txBody>
      </p:sp>
      <p:sp>
        <p:nvSpPr>
          <p:cNvPr id="169" name="TextBox 168">
            <a:extLst>
              <a:ext uri="{FF2B5EF4-FFF2-40B4-BE49-F238E27FC236}">
                <a16:creationId xmlns:a16="http://schemas.microsoft.com/office/drawing/2014/main" id="{5B9AFE84-874A-431A-81EE-81EB7F533FFD}"/>
              </a:ext>
            </a:extLst>
          </p:cNvPr>
          <p:cNvSpPr txBox="1"/>
          <p:nvPr/>
        </p:nvSpPr>
        <p:spPr>
          <a:xfrm>
            <a:off x="9287514" y="5425279"/>
            <a:ext cx="836612" cy="261610"/>
          </a:xfrm>
          <a:prstGeom prst="rect">
            <a:avLst/>
          </a:prstGeom>
          <a:noFill/>
        </p:spPr>
        <p:txBody>
          <a:bodyPr wrap="square" rtlCol="0">
            <a:spAutoFit/>
          </a:bodyPr>
          <a:lstStyle/>
          <a:p>
            <a:pPr>
              <a:defRPr/>
            </a:pPr>
            <a:r>
              <a:rPr lang="en-US" sz="1100" b="1" dirty="0">
                <a:solidFill>
                  <a:schemeClr val="bg1"/>
                </a:solidFill>
              </a:rPr>
              <a:t>Witness </a:t>
            </a:r>
          </a:p>
        </p:txBody>
      </p:sp>
      <p:sp>
        <p:nvSpPr>
          <p:cNvPr id="170" name="TextBox 169">
            <a:extLst>
              <a:ext uri="{FF2B5EF4-FFF2-40B4-BE49-F238E27FC236}">
                <a16:creationId xmlns:a16="http://schemas.microsoft.com/office/drawing/2014/main" id="{0902B089-877C-41A6-B43E-BF5FA2BE97A9}"/>
              </a:ext>
            </a:extLst>
          </p:cNvPr>
          <p:cNvSpPr txBox="1"/>
          <p:nvPr/>
        </p:nvSpPr>
        <p:spPr>
          <a:xfrm>
            <a:off x="10203724" y="5190937"/>
            <a:ext cx="880268" cy="707886"/>
          </a:xfrm>
          <a:prstGeom prst="rect">
            <a:avLst/>
          </a:prstGeom>
          <a:noFill/>
        </p:spPr>
        <p:txBody>
          <a:bodyPr wrap="square" rtlCol="0">
            <a:spAutoFit/>
          </a:bodyPr>
          <a:lstStyle/>
          <a:p>
            <a:pPr>
              <a:defRPr/>
            </a:pPr>
            <a:r>
              <a:rPr lang="en-US" sz="1000" b="1" dirty="0">
                <a:solidFill>
                  <a:schemeClr val="bg1"/>
                </a:solidFill>
              </a:rPr>
              <a:t>Banks and other financial institutions </a:t>
            </a:r>
          </a:p>
        </p:txBody>
      </p:sp>
      <p:pic>
        <p:nvPicPr>
          <p:cNvPr id="173" name="Picture 172">
            <a:extLst>
              <a:ext uri="{FF2B5EF4-FFF2-40B4-BE49-F238E27FC236}">
                <a16:creationId xmlns:a16="http://schemas.microsoft.com/office/drawing/2014/main" id="{E4B7422F-F4B1-4683-9496-7B6E9499BADE}"/>
              </a:ext>
            </a:extLst>
          </p:cNvPr>
          <p:cNvPicPr>
            <a:picLocks noChangeAspect="1"/>
          </p:cNvPicPr>
          <p:nvPr/>
        </p:nvPicPr>
        <p:blipFill>
          <a:blip r:embed="rId2"/>
          <a:stretch>
            <a:fillRect/>
          </a:stretch>
        </p:blipFill>
        <p:spPr>
          <a:xfrm>
            <a:off x="4393561" y="1661533"/>
            <a:ext cx="1653128" cy="4687219"/>
          </a:xfrm>
          <a:prstGeom prst="rect">
            <a:avLst/>
          </a:prstGeom>
        </p:spPr>
      </p:pic>
    </p:spTree>
    <p:extLst>
      <p:ext uri="{BB962C8B-B14F-4D97-AF65-F5344CB8AC3E}">
        <p14:creationId xmlns:p14="http://schemas.microsoft.com/office/powerpoint/2010/main" val="227715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42E732-815D-492C-8035-D0C6B46C1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98" y="897734"/>
            <a:ext cx="9401099" cy="5960265"/>
          </a:xfrm>
          <a:prstGeom prst="rect">
            <a:avLst/>
          </a:prstGeom>
        </p:spPr>
      </p:pic>
      <p:sp>
        <p:nvSpPr>
          <p:cNvPr id="9" name="Title 1">
            <a:extLst>
              <a:ext uri="{FF2B5EF4-FFF2-40B4-BE49-F238E27FC236}">
                <a16:creationId xmlns:a16="http://schemas.microsoft.com/office/drawing/2014/main" id="{264DD6F5-DE10-4214-A16C-A93043526CE6}"/>
              </a:ext>
            </a:extLst>
          </p:cNvPr>
          <p:cNvSpPr txBox="1">
            <a:spLocks/>
          </p:cNvSpPr>
          <p:nvPr/>
        </p:nvSpPr>
        <p:spPr>
          <a:xfrm>
            <a:off x="93142" y="132521"/>
            <a:ext cx="10077557" cy="642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dirty="0"/>
              <a:t>Customer Personas - Applicant </a:t>
            </a:r>
          </a:p>
        </p:txBody>
      </p:sp>
    </p:spTree>
    <p:extLst>
      <p:ext uri="{BB962C8B-B14F-4D97-AF65-F5344CB8AC3E}">
        <p14:creationId xmlns:p14="http://schemas.microsoft.com/office/powerpoint/2010/main" val="1367024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73DC63-761F-4259-B23B-46B22C793938}"/>
              </a:ext>
            </a:extLst>
          </p:cNvPr>
          <p:cNvPicPr>
            <a:picLocks noChangeAspect="1"/>
          </p:cNvPicPr>
          <p:nvPr/>
        </p:nvPicPr>
        <p:blipFill rotWithShape="1">
          <a:blip r:embed="rId2">
            <a:extLst>
              <a:ext uri="{28A0092B-C50C-407E-A947-70E740481C1C}">
                <a14:useLocalDpi xmlns:a14="http://schemas.microsoft.com/office/drawing/2010/main" val="0"/>
              </a:ext>
            </a:extLst>
          </a:blip>
          <a:srcRect l="1911" r="1938"/>
          <a:stretch/>
        </p:blipFill>
        <p:spPr>
          <a:xfrm>
            <a:off x="463826" y="887896"/>
            <a:ext cx="8587409" cy="5837583"/>
          </a:xfrm>
          <a:prstGeom prst="rect">
            <a:avLst/>
          </a:prstGeom>
        </p:spPr>
      </p:pic>
      <p:sp>
        <p:nvSpPr>
          <p:cNvPr id="68" name="Title 1">
            <a:extLst>
              <a:ext uri="{FF2B5EF4-FFF2-40B4-BE49-F238E27FC236}">
                <a16:creationId xmlns:a16="http://schemas.microsoft.com/office/drawing/2014/main" id="{E58A8973-9466-447A-B3DE-47DC07BB45AF}"/>
              </a:ext>
            </a:extLst>
          </p:cNvPr>
          <p:cNvSpPr txBox="1">
            <a:spLocks/>
          </p:cNvSpPr>
          <p:nvPr/>
        </p:nvSpPr>
        <p:spPr>
          <a:xfrm>
            <a:off x="93142" y="132521"/>
            <a:ext cx="10077557" cy="642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dirty="0"/>
              <a:t>Customer Personas – IT Team</a:t>
            </a:r>
          </a:p>
        </p:txBody>
      </p:sp>
    </p:spTree>
    <p:extLst>
      <p:ext uri="{BB962C8B-B14F-4D97-AF65-F5344CB8AC3E}">
        <p14:creationId xmlns:p14="http://schemas.microsoft.com/office/powerpoint/2010/main" val="140496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573-6549-4667-B5A4-FA8D477AA905}"/>
              </a:ext>
            </a:extLst>
          </p:cNvPr>
          <p:cNvSpPr>
            <a:spLocks noGrp="1"/>
          </p:cNvSpPr>
          <p:nvPr>
            <p:ph type="title"/>
          </p:nvPr>
        </p:nvSpPr>
        <p:spPr>
          <a:xfrm>
            <a:off x="93142" y="0"/>
            <a:ext cx="10077557" cy="642592"/>
          </a:xfrm>
        </p:spPr>
        <p:txBody>
          <a:bodyPr/>
          <a:lstStyle/>
          <a:p>
            <a:r>
              <a:rPr lang="en-US" dirty="0"/>
              <a:t>Customer Personas – Passport Officer</a:t>
            </a:r>
          </a:p>
        </p:txBody>
      </p:sp>
      <p:pic>
        <p:nvPicPr>
          <p:cNvPr id="4" name="Picture 3">
            <a:extLst>
              <a:ext uri="{FF2B5EF4-FFF2-40B4-BE49-F238E27FC236}">
                <a16:creationId xmlns:a16="http://schemas.microsoft.com/office/drawing/2014/main" id="{AE63C958-810E-4F7E-880C-F8519F9C0F2E}"/>
              </a:ext>
            </a:extLst>
          </p:cNvPr>
          <p:cNvPicPr>
            <a:picLocks noChangeAspect="1"/>
          </p:cNvPicPr>
          <p:nvPr/>
        </p:nvPicPr>
        <p:blipFill rotWithShape="1">
          <a:blip r:embed="rId2">
            <a:extLst>
              <a:ext uri="{28A0092B-C50C-407E-A947-70E740481C1C}">
                <a14:useLocalDpi xmlns:a14="http://schemas.microsoft.com/office/drawing/2010/main" val="0"/>
              </a:ext>
            </a:extLst>
          </a:blip>
          <a:srcRect l="1832" r="1984"/>
          <a:stretch/>
        </p:blipFill>
        <p:spPr>
          <a:xfrm>
            <a:off x="225287" y="811060"/>
            <a:ext cx="9009698" cy="5953838"/>
          </a:xfrm>
          <a:prstGeom prst="rect">
            <a:avLst/>
          </a:prstGeom>
        </p:spPr>
      </p:pic>
    </p:spTree>
    <p:extLst>
      <p:ext uri="{BB962C8B-B14F-4D97-AF65-F5344CB8AC3E}">
        <p14:creationId xmlns:p14="http://schemas.microsoft.com/office/powerpoint/2010/main" val="82563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49FBC1-4DC0-4F09-803F-577FCCEE9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69" y="642592"/>
            <a:ext cx="8575503" cy="6044811"/>
          </a:xfrm>
          <a:prstGeom prst="rect">
            <a:avLst/>
          </a:prstGeom>
        </p:spPr>
      </p:pic>
      <p:sp>
        <p:nvSpPr>
          <p:cNvPr id="7" name="Title 1">
            <a:extLst>
              <a:ext uri="{FF2B5EF4-FFF2-40B4-BE49-F238E27FC236}">
                <a16:creationId xmlns:a16="http://schemas.microsoft.com/office/drawing/2014/main" id="{B77123B1-87B8-4A53-9A19-AEFBDCDA0F93}"/>
              </a:ext>
            </a:extLst>
          </p:cNvPr>
          <p:cNvSpPr txBox="1">
            <a:spLocks/>
          </p:cNvSpPr>
          <p:nvPr/>
        </p:nvSpPr>
        <p:spPr>
          <a:xfrm>
            <a:off x="93142" y="0"/>
            <a:ext cx="10077557" cy="642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dirty="0"/>
              <a:t>Customer Personas - Witness</a:t>
            </a:r>
          </a:p>
        </p:txBody>
      </p:sp>
    </p:spTree>
    <p:extLst>
      <p:ext uri="{BB962C8B-B14F-4D97-AF65-F5344CB8AC3E}">
        <p14:creationId xmlns:p14="http://schemas.microsoft.com/office/powerpoint/2010/main" val="4602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4CA3-12C6-4C59-819A-CE62DEB1BE38}"/>
              </a:ext>
            </a:extLst>
          </p:cNvPr>
          <p:cNvSpPr>
            <a:spLocks noGrp="1"/>
          </p:cNvSpPr>
          <p:nvPr>
            <p:ph type="ctrTitle"/>
          </p:nvPr>
        </p:nvSpPr>
        <p:spPr>
          <a:xfrm>
            <a:off x="4345591" y="2329259"/>
            <a:ext cx="3464719" cy="188620"/>
          </a:xfrm>
        </p:spPr>
        <p:txBody>
          <a:bodyPr>
            <a:normAutofit fontScale="90000"/>
          </a:bodyPr>
          <a:lstStyle/>
          <a:p>
            <a:r>
              <a:rPr lang="en-US" sz="1421" dirty="0">
                <a:solidFill>
                  <a:schemeClr val="accent1">
                    <a:lumMod val="75000"/>
                  </a:schemeClr>
                </a:solidFill>
              </a:rPr>
              <a:t>Passport Officer Customer Journey Map</a:t>
            </a:r>
          </a:p>
        </p:txBody>
      </p:sp>
      <p:sp>
        <p:nvSpPr>
          <p:cNvPr id="4" name="Arrow: Pentagon 3">
            <a:extLst>
              <a:ext uri="{FF2B5EF4-FFF2-40B4-BE49-F238E27FC236}">
                <a16:creationId xmlns:a16="http://schemas.microsoft.com/office/drawing/2014/main" id="{0F56992D-9A49-40E4-949E-97E59A167804}"/>
              </a:ext>
            </a:extLst>
          </p:cNvPr>
          <p:cNvSpPr/>
          <p:nvPr/>
        </p:nvSpPr>
        <p:spPr>
          <a:xfrm>
            <a:off x="1283370" y="3203618"/>
            <a:ext cx="1120009" cy="525590"/>
          </a:xfrm>
          <a:prstGeom prst="homePlate">
            <a:avLst>
              <a:gd name="adj" fmla="val 28600"/>
            </a:avLst>
          </a:prstGeom>
          <a:gradFill flip="none" rotWithShape="1">
            <a:gsLst>
              <a:gs pos="85000">
                <a:srgbClr val="EDEDED"/>
              </a:gs>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a:effectLst>
            <a:innerShdw blurRad="63500" dist="508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10" b="1" dirty="0">
                <a:solidFill>
                  <a:schemeClr val="accent5">
                    <a:lumMod val="75000"/>
                  </a:schemeClr>
                </a:solidFill>
              </a:rPr>
              <a:t>PASSPORT OFFICER</a:t>
            </a:r>
          </a:p>
          <a:p>
            <a:pPr algn="ctr"/>
            <a:r>
              <a:rPr lang="en-US" sz="710" dirty="0">
                <a:latin typeface="Bahnschrift Condensed" panose="020B0502040204020203" pitchFamily="34" charset="0"/>
              </a:rPr>
              <a:t>“I leave office at the end of the day knowing my effort and support make certain applicant receive new passport.” </a:t>
            </a:r>
          </a:p>
        </p:txBody>
      </p:sp>
      <p:sp>
        <p:nvSpPr>
          <p:cNvPr id="5" name="Rectangle 4">
            <a:extLst>
              <a:ext uri="{FF2B5EF4-FFF2-40B4-BE49-F238E27FC236}">
                <a16:creationId xmlns:a16="http://schemas.microsoft.com/office/drawing/2014/main" id="{09BFC5D8-7385-4B70-9513-98BDC7C1A63F}"/>
              </a:ext>
            </a:extLst>
          </p:cNvPr>
          <p:cNvSpPr/>
          <p:nvPr/>
        </p:nvSpPr>
        <p:spPr>
          <a:xfrm>
            <a:off x="2342735" y="2675610"/>
            <a:ext cx="664037" cy="16489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32" dirty="0"/>
          </a:p>
        </p:txBody>
      </p:sp>
      <p:sp>
        <p:nvSpPr>
          <p:cNvPr id="6" name="Rectangle 5">
            <a:extLst>
              <a:ext uri="{FF2B5EF4-FFF2-40B4-BE49-F238E27FC236}">
                <a16:creationId xmlns:a16="http://schemas.microsoft.com/office/drawing/2014/main" id="{036A9ADF-7C84-4FE2-8738-FADD4C9836C2}"/>
              </a:ext>
            </a:extLst>
          </p:cNvPr>
          <p:cNvSpPr/>
          <p:nvPr/>
        </p:nvSpPr>
        <p:spPr>
          <a:xfrm>
            <a:off x="3019105" y="2675610"/>
            <a:ext cx="671469" cy="16489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32" dirty="0"/>
          </a:p>
        </p:txBody>
      </p:sp>
      <p:sp>
        <p:nvSpPr>
          <p:cNvPr id="7" name="Rectangle 6">
            <a:extLst>
              <a:ext uri="{FF2B5EF4-FFF2-40B4-BE49-F238E27FC236}">
                <a16:creationId xmlns:a16="http://schemas.microsoft.com/office/drawing/2014/main" id="{EFE32923-0D93-4324-95D8-F7C668C5DA6E}"/>
              </a:ext>
            </a:extLst>
          </p:cNvPr>
          <p:cNvSpPr/>
          <p:nvPr/>
        </p:nvSpPr>
        <p:spPr>
          <a:xfrm>
            <a:off x="2388311" y="3209826"/>
            <a:ext cx="579028" cy="163050"/>
          </a:xfrm>
          <a:prstGeom prst="rect">
            <a:avLst/>
          </a:prstGeom>
          <a:ln>
            <a:solidFill>
              <a:schemeClr val="accent4">
                <a:lumMod val="60000"/>
                <a:lumOff val="4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421" dirty="0"/>
              <a:t>Communicate openly with colleagues</a:t>
            </a:r>
          </a:p>
        </p:txBody>
      </p:sp>
      <p:sp>
        <p:nvSpPr>
          <p:cNvPr id="10" name="Smiley Face 9">
            <a:extLst>
              <a:ext uri="{FF2B5EF4-FFF2-40B4-BE49-F238E27FC236}">
                <a16:creationId xmlns:a16="http://schemas.microsoft.com/office/drawing/2014/main" id="{BEF4B7CF-A0D4-4FCE-8FFD-16E0D842314C}"/>
              </a:ext>
            </a:extLst>
          </p:cNvPr>
          <p:cNvSpPr/>
          <p:nvPr/>
        </p:nvSpPr>
        <p:spPr>
          <a:xfrm>
            <a:off x="2881345" y="3291353"/>
            <a:ext cx="89415" cy="113883"/>
          </a:xfrm>
          <a:prstGeom prst="smileyFac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32" dirty="0"/>
          </a:p>
        </p:txBody>
      </p:sp>
      <p:sp>
        <p:nvSpPr>
          <p:cNvPr id="11" name="Rectangle 10">
            <a:extLst>
              <a:ext uri="{FF2B5EF4-FFF2-40B4-BE49-F238E27FC236}">
                <a16:creationId xmlns:a16="http://schemas.microsoft.com/office/drawing/2014/main" id="{4F462E3F-ADE9-44DA-808A-9E8E5F7C563E}"/>
              </a:ext>
            </a:extLst>
          </p:cNvPr>
          <p:cNvSpPr/>
          <p:nvPr/>
        </p:nvSpPr>
        <p:spPr>
          <a:xfrm>
            <a:off x="2391679" y="3534473"/>
            <a:ext cx="579028" cy="200021"/>
          </a:xfrm>
          <a:prstGeom prst="rect">
            <a:avLst/>
          </a:prstGeom>
          <a:ln>
            <a:solidFill>
              <a:srgbClr val="FFC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421" dirty="0"/>
              <a:t>Applicant visit the GHC website, note and provide required info</a:t>
            </a:r>
          </a:p>
        </p:txBody>
      </p:sp>
      <p:sp>
        <p:nvSpPr>
          <p:cNvPr id="13" name="Rectangle 12">
            <a:extLst>
              <a:ext uri="{FF2B5EF4-FFF2-40B4-BE49-F238E27FC236}">
                <a16:creationId xmlns:a16="http://schemas.microsoft.com/office/drawing/2014/main" id="{3CF0B962-FFA9-4286-9310-64D9EAD8DCF5}"/>
              </a:ext>
            </a:extLst>
          </p:cNvPr>
          <p:cNvSpPr/>
          <p:nvPr/>
        </p:nvSpPr>
        <p:spPr>
          <a:xfrm>
            <a:off x="3049057" y="3175449"/>
            <a:ext cx="587314" cy="197502"/>
          </a:xfrm>
          <a:prstGeom prst="rect">
            <a:avLst/>
          </a:prstGeom>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421" dirty="0"/>
              <a:t>Building good work relationship is satisfying</a:t>
            </a:r>
          </a:p>
        </p:txBody>
      </p:sp>
      <p:sp>
        <p:nvSpPr>
          <p:cNvPr id="14" name="Rectangle 13">
            <a:extLst>
              <a:ext uri="{FF2B5EF4-FFF2-40B4-BE49-F238E27FC236}">
                <a16:creationId xmlns:a16="http://schemas.microsoft.com/office/drawing/2014/main" id="{262B2878-5A1B-4CC2-9443-3EC2969F31CB}"/>
              </a:ext>
            </a:extLst>
          </p:cNvPr>
          <p:cNvSpPr/>
          <p:nvPr/>
        </p:nvSpPr>
        <p:spPr>
          <a:xfrm>
            <a:off x="3044803" y="3527770"/>
            <a:ext cx="587314" cy="200020"/>
          </a:xfrm>
          <a:prstGeom prst="rect">
            <a:avLst/>
          </a:prstGeom>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421" dirty="0"/>
              <a:t>Helping someone  meet an important need</a:t>
            </a:r>
          </a:p>
        </p:txBody>
      </p:sp>
      <p:sp>
        <p:nvSpPr>
          <p:cNvPr id="15" name="Smiley Face 14">
            <a:extLst>
              <a:ext uri="{FF2B5EF4-FFF2-40B4-BE49-F238E27FC236}">
                <a16:creationId xmlns:a16="http://schemas.microsoft.com/office/drawing/2014/main" id="{7F242BE0-8C6B-41A3-92B9-DD2ACDC0D8BC}"/>
              </a:ext>
            </a:extLst>
          </p:cNvPr>
          <p:cNvSpPr/>
          <p:nvPr/>
        </p:nvSpPr>
        <p:spPr>
          <a:xfrm>
            <a:off x="3594679" y="3301775"/>
            <a:ext cx="90226" cy="115215"/>
          </a:xfrm>
          <a:prstGeom prst="smileyFac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32" dirty="0"/>
          </a:p>
        </p:txBody>
      </p:sp>
      <p:sp>
        <p:nvSpPr>
          <p:cNvPr id="16" name="Smiley Face 15">
            <a:extLst>
              <a:ext uri="{FF2B5EF4-FFF2-40B4-BE49-F238E27FC236}">
                <a16:creationId xmlns:a16="http://schemas.microsoft.com/office/drawing/2014/main" id="{5C5208DD-B580-4B3A-B16B-2821686280FA}"/>
              </a:ext>
            </a:extLst>
          </p:cNvPr>
          <p:cNvSpPr/>
          <p:nvPr/>
        </p:nvSpPr>
        <p:spPr>
          <a:xfrm flipH="1">
            <a:off x="3575989" y="3651148"/>
            <a:ext cx="90227" cy="115215"/>
          </a:xfrm>
          <a:prstGeom prst="smileyFac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32" dirty="0"/>
          </a:p>
        </p:txBody>
      </p:sp>
      <p:sp>
        <p:nvSpPr>
          <p:cNvPr id="17" name="Rectangle 16">
            <a:extLst>
              <a:ext uri="{FF2B5EF4-FFF2-40B4-BE49-F238E27FC236}">
                <a16:creationId xmlns:a16="http://schemas.microsoft.com/office/drawing/2014/main" id="{2E857E5F-A549-4C99-BE30-A5B7F909D7A6}"/>
              </a:ext>
            </a:extLst>
          </p:cNvPr>
          <p:cNvSpPr/>
          <p:nvPr/>
        </p:nvSpPr>
        <p:spPr>
          <a:xfrm>
            <a:off x="2379475" y="3795092"/>
            <a:ext cx="579028" cy="22495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91" dirty="0"/>
              <a:t>Applicant visit the high commission</a:t>
            </a:r>
          </a:p>
        </p:txBody>
      </p:sp>
      <p:sp>
        <p:nvSpPr>
          <p:cNvPr id="18" name="Rectangle 17">
            <a:extLst>
              <a:ext uri="{FF2B5EF4-FFF2-40B4-BE49-F238E27FC236}">
                <a16:creationId xmlns:a16="http://schemas.microsoft.com/office/drawing/2014/main" id="{B89C723D-8158-4042-966B-506F8E635041}"/>
              </a:ext>
            </a:extLst>
          </p:cNvPr>
          <p:cNvSpPr/>
          <p:nvPr/>
        </p:nvSpPr>
        <p:spPr>
          <a:xfrm>
            <a:off x="3056368" y="3791543"/>
            <a:ext cx="574734" cy="224950"/>
          </a:xfrm>
          <a:prstGeom prst="rect">
            <a:avLst/>
          </a:prstGeom>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91" dirty="0">
                <a:solidFill>
                  <a:schemeClr val="tx1"/>
                </a:solidFill>
              </a:rPr>
              <a:t>Initial discussion</a:t>
            </a:r>
          </a:p>
        </p:txBody>
      </p:sp>
      <p:sp>
        <p:nvSpPr>
          <p:cNvPr id="19" name="Arrow: Right 18">
            <a:extLst>
              <a:ext uri="{FF2B5EF4-FFF2-40B4-BE49-F238E27FC236}">
                <a16:creationId xmlns:a16="http://schemas.microsoft.com/office/drawing/2014/main" id="{7BD4C0F4-52B5-4828-A30E-ADEBBE45AABB}"/>
              </a:ext>
            </a:extLst>
          </p:cNvPr>
          <p:cNvSpPr/>
          <p:nvPr/>
        </p:nvSpPr>
        <p:spPr>
          <a:xfrm>
            <a:off x="2899225" y="3913649"/>
            <a:ext cx="214161" cy="5706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632" dirty="0"/>
          </a:p>
        </p:txBody>
      </p:sp>
      <p:sp>
        <p:nvSpPr>
          <p:cNvPr id="20" name="Rectangle 19">
            <a:extLst>
              <a:ext uri="{FF2B5EF4-FFF2-40B4-BE49-F238E27FC236}">
                <a16:creationId xmlns:a16="http://schemas.microsoft.com/office/drawing/2014/main" id="{9C449108-CE83-45FA-BDB2-12708322266A}"/>
              </a:ext>
            </a:extLst>
          </p:cNvPr>
          <p:cNvSpPr/>
          <p:nvPr/>
        </p:nvSpPr>
        <p:spPr>
          <a:xfrm>
            <a:off x="3799203" y="2676531"/>
            <a:ext cx="650125" cy="164483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32" dirty="0"/>
          </a:p>
        </p:txBody>
      </p:sp>
      <p:sp>
        <p:nvSpPr>
          <p:cNvPr id="22" name="Rectangle 21">
            <a:extLst>
              <a:ext uri="{FF2B5EF4-FFF2-40B4-BE49-F238E27FC236}">
                <a16:creationId xmlns:a16="http://schemas.microsoft.com/office/drawing/2014/main" id="{D1859A81-88F5-497D-9D01-B652255BCC49}"/>
              </a:ext>
            </a:extLst>
          </p:cNvPr>
          <p:cNvSpPr/>
          <p:nvPr/>
        </p:nvSpPr>
        <p:spPr>
          <a:xfrm>
            <a:off x="4456750" y="2669934"/>
            <a:ext cx="671677" cy="1651434"/>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dirty="0"/>
          </a:p>
        </p:txBody>
      </p:sp>
      <p:sp>
        <p:nvSpPr>
          <p:cNvPr id="23" name="Rectangle 22">
            <a:extLst>
              <a:ext uri="{FF2B5EF4-FFF2-40B4-BE49-F238E27FC236}">
                <a16:creationId xmlns:a16="http://schemas.microsoft.com/office/drawing/2014/main" id="{E4A73EA2-62B5-47EB-B071-53A135A99D08}"/>
              </a:ext>
            </a:extLst>
          </p:cNvPr>
          <p:cNvSpPr/>
          <p:nvPr/>
        </p:nvSpPr>
        <p:spPr>
          <a:xfrm>
            <a:off x="5124660" y="2669935"/>
            <a:ext cx="664037" cy="1654644"/>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24" name="Rectangle 23">
            <a:extLst>
              <a:ext uri="{FF2B5EF4-FFF2-40B4-BE49-F238E27FC236}">
                <a16:creationId xmlns:a16="http://schemas.microsoft.com/office/drawing/2014/main" id="{541A8B4E-7717-4107-A831-6E28B55ADCB5}"/>
              </a:ext>
            </a:extLst>
          </p:cNvPr>
          <p:cNvSpPr/>
          <p:nvPr/>
        </p:nvSpPr>
        <p:spPr>
          <a:xfrm>
            <a:off x="3817971" y="2777482"/>
            <a:ext cx="606532" cy="238716"/>
          </a:xfrm>
          <a:prstGeom prst="rect">
            <a:avLst/>
          </a:prstGeom>
          <a:ln>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421" dirty="0"/>
              <a:t>Check an online form submitted by applicant without a discussion with passport officer</a:t>
            </a:r>
          </a:p>
        </p:txBody>
      </p:sp>
      <p:sp>
        <p:nvSpPr>
          <p:cNvPr id="26" name="Explosion: 14 Points 25">
            <a:extLst>
              <a:ext uri="{FF2B5EF4-FFF2-40B4-BE49-F238E27FC236}">
                <a16:creationId xmlns:a16="http://schemas.microsoft.com/office/drawing/2014/main" id="{11DEBE95-6814-4163-8101-00675F1753E3}"/>
              </a:ext>
            </a:extLst>
          </p:cNvPr>
          <p:cNvSpPr/>
          <p:nvPr/>
        </p:nvSpPr>
        <p:spPr>
          <a:xfrm>
            <a:off x="4381353" y="2960918"/>
            <a:ext cx="81703" cy="86875"/>
          </a:xfrm>
          <a:prstGeom prst="irregularSeal2">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a:p>
        </p:txBody>
      </p:sp>
      <p:sp>
        <p:nvSpPr>
          <p:cNvPr id="27" name="Rectangle 26">
            <a:extLst>
              <a:ext uri="{FF2B5EF4-FFF2-40B4-BE49-F238E27FC236}">
                <a16:creationId xmlns:a16="http://schemas.microsoft.com/office/drawing/2014/main" id="{0435D345-18F3-4535-849E-99810F48F94B}"/>
              </a:ext>
            </a:extLst>
          </p:cNvPr>
          <p:cNvSpPr/>
          <p:nvPr/>
        </p:nvSpPr>
        <p:spPr>
          <a:xfrm>
            <a:off x="3834583" y="3092963"/>
            <a:ext cx="573307" cy="328492"/>
          </a:xfrm>
          <a:prstGeom prst="rect">
            <a:avLst/>
          </a:prstGeom>
          <a:ln>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421" dirty="0"/>
              <a:t>Fillable data point not submitted to database and can only be enter by the passport officer manually</a:t>
            </a:r>
          </a:p>
        </p:txBody>
      </p:sp>
      <p:sp>
        <p:nvSpPr>
          <p:cNvPr id="28" name="Explosion: 14 Points 27">
            <a:extLst>
              <a:ext uri="{FF2B5EF4-FFF2-40B4-BE49-F238E27FC236}">
                <a16:creationId xmlns:a16="http://schemas.microsoft.com/office/drawing/2014/main" id="{209C9C40-70F5-4185-8BAD-0F775C6E61FC}"/>
              </a:ext>
            </a:extLst>
          </p:cNvPr>
          <p:cNvSpPr/>
          <p:nvPr/>
        </p:nvSpPr>
        <p:spPr>
          <a:xfrm>
            <a:off x="4345589" y="3354083"/>
            <a:ext cx="107666" cy="86237"/>
          </a:xfrm>
          <a:prstGeom prst="irregularSeal2">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a:p>
        </p:txBody>
      </p:sp>
      <p:sp>
        <p:nvSpPr>
          <p:cNvPr id="29" name="Rectangle 28">
            <a:extLst>
              <a:ext uri="{FF2B5EF4-FFF2-40B4-BE49-F238E27FC236}">
                <a16:creationId xmlns:a16="http://schemas.microsoft.com/office/drawing/2014/main" id="{5B366EDF-80CB-43BA-AA16-C4EED64D17D4}"/>
              </a:ext>
            </a:extLst>
          </p:cNvPr>
          <p:cNvSpPr/>
          <p:nvPr/>
        </p:nvSpPr>
        <p:spPr>
          <a:xfrm>
            <a:off x="3841478" y="3746323"/>
            <a:ext cx="573307" cy="27016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21" dirty="0"/>
              <a:t>Passport officer walks applicant through the application</a:t>
            </a:r>
          </a:p>
        </p:txBody>
      </p:sp>
      <p:sp>
        <p:nvSpPr>
          <p:cNvPr id="30" name="Rectangle 29">
            <a:extLst>
              <a:ext uri="{FF2B5EF4-FFF2-40B4-BE49-F238E27FC236}">
                <a16:creationId xmlns:a16="http://schemas.microsoft.com/office/drawing/2014/main" id="{FA9F7A1F-E786-4EA7-A3C3-FE69D86E873E}"/>
              </a:ext>
            </a:extLst>
          </p:cNvPr>
          <p:cNvSpPr/>
          <p:nvPr/>
        </p:nvSpPr>
        <p:spPr>
          <a:xfrm>
            <a:off x="3837349" y="4080983"/>
            <a:ext cx="583175" cy="184541"/>
          </a:xfrm>
          <a:prstGeom prst="rect">
            <a:avLst/>
          </a:prstGeom>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421" dirty="0"/>
              <a:t>Passport officer responsible for application process</a:t>
            </a:r>
          </a:p>
        </p:txBody>
      </p:sp>
      <p:sp>
        <p:nvSpPr>
          <p:cNvPr id="31" name="Smiley Face 30">
            <a:extLst>
              <a:ext uri="{FF2B5EF4-FFF2-40B4-BE49-F238E27FC236}">
                <a16:creationId xmlns:a16="http://schemas.microsoft.com/office/drawing/2014/main" id="{3082F4BE-976A-478D-958E-42354D0A3675}"/>
              </a:ext>
            </a:extLst>
          </p:cNvPr>
          <p:cNvSpPr/>
          <p:nvPr/>
        </p:nvSpPr>
        <p:spPr>
          <a:xfrm>
            <a:off x="4338310" y="4201069"/>
            <a:ext cx="89415" cy="94675"/>
          </a:xfrm>
          <a:prstGeom prst="smileyFac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32"/>
          </a:p>
        </p:txBody>
      </p:sp>
      <p:sp>
        <p:nvSpPr>
          <p:cNvPr id="33" name="Arrow: Right 32">
            <a:extLst>
              <a:ext uri="{FF2B5EF4-FFF2-40B4-BE49-F238E27FC236}">
                <a16:creationId xmlns:a16="http://schemas.microsoft.com/office/drawing/2014/main" id="{93DC2B2F-6934-453C-B009-D0487FFD313E}"/>
              </a:ext>
            </a:extLst>
          </p:cNvPr>
          <p:cNvSpPr/>
          <p:nvPr/>
        </p:nvSpPr>
        <p:spPr>
          <a:xfrm>
            <a:off x="3575990" y="3919469"/>
            <a:ext cx="324631" cy="495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632"/>
          </a:p>
        </p:txBody>
      </p:sp>
      <p:sp>
        <p:nvSpPr>
          <p:cNvPr id="36" name="Rectangle 35">
            <a:extLst>
              <a:ext uri="{FF2B5EF4-FFF2-40B4-BE49-F238E27FC236}">
                <a16:creationId xmlns:a16="http://schemas.microsoft.com/office/drawing/2014/main" id="{90E603F7-EDD1-469D-993E-66127860E3D1}"/>
              </a:ext>
            </a:extLst>
          </p:cNvPr>
          <p:cNvSpPr/>
          <p:nvPr/>
        </p:nvSpPr>
        <p:spPr>
          <a:xfrm>
            <a:off x="4500054" y="2784189"/>
            <a:ext cx="582909" cy="238364"/>
          </a:xfrm>
          <a:prstGeom prst="rect">
            <a:avLst/>
          </a:prstGeom>
          <a:ln>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421" dirty="0"/>
              <a:t>Managing paperwork is time consuming and require physical storage</a:t>
            </a:r>
          </a:p>
        </p:txBody>
      </p:sp>
      <p:sp>
        <p:nvSpPr>
          <p:cNvPr id="38" name="Rectangle 37">
            <a:extLst>
              <a:ext uri="{FF2B5EF4-FFF2-40B4-BE49-F238E27FC236}">
                <a16:creationId xmlns:a16="http://schemas.microsoft.com/office/drawing/2014/main" id="{61E4D1FC-9DE0-4CBA-ADCB-A9F67ED9AAF7}"/>
              </a:ext>
            </a:extLst>
          </p:cNvPr>
          <p:cNvSpPr/>
          <p:nvPr/>
        </p:nvSpPr>
        <p:spPr>
          <a:xfrm>
            <a:off x="4481515" y="4051913"/>
            <a:ext cx="620851" cy="237989"/>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Burden sharing; files sent from high volume officer to those with lower case load</a:t>
            </a:r>
            <a:endParaRPr lang="en-US" sz="421" dirty="0"/>
          </a:p>
        </p:txBody>
      </p:sp>
      <p:sp>
        <p:nvSpPr>
          <p:cNvPr id="39" name="Explosion: 14 Points 38">
            <a:extLst>
              <a:ext uri="{FF2B5EF4-FFF2-40B4-BE49-F238E27FC236}">
                <a16:creationId xmlns:a16="http://schemas.microsoft.com/office/drawing/2014/main" id="{766B6E85-5125-410D-BFD3-B9A88907F333}"/>
              </a:ext>
            </a:extLst>
          </p:cNvPr>
          <p:cNvSpPr/>
          <p:nvPr/>
        </p:nvSpPr>
        <p:spPr>
          <a:xfrm>
            <a:off x="245770" y="4386077"/>
            <a:ext cx="108139" cy="91963"/>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40" name="Explosion: 14 Points 39">
            <a:extLst>
              <a:ext uri="{FF2B5EF4-FFF2-40B4-BE49-F238E27FC236}">
                <a16:creationId xmlns:a16="http://schemas.microsoft.com/office/drawing/2014/main" id="{9B2C6AEA-FE1D-419E-A4EF-D54DCAD5B077}"/>
              </a:ext>
            </a:extLst>
          </p:cNvPr>
          <p:cNvSpPr/>
          <p:nvPr/>
        </p:nvSpPr>
        <p:spPr>
          <a:xfrm>
            <a:off x="5039016" y="2942338"/>
            <a:ext cx="87566" cy="98146"/>
          </a:xfrm>
          <a:prstGeom prst="irregularSeal2">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48" name="Rectangle 47">
            <a:extLst>
              <a:ext uri="{FF2B5EF4-FFF2-40B4-BE49-F238E27FC236}">
                <a16:creationId xmlns:a16="http://schemas.microsoft.com/office/drawing/2014/main" id="{325D2863-3200-403B-A5F5-1B03F9D8FC45}"/>
              </a:ext>
            </a:extLst>
          </p:cNvPr>
          <p:cNvSpPr/>
          <p:nvPr/>
        </p:nvSpPr>
        <p:spPr>
          <a:xfrm>
            <a:off x="4487733" y="3746326"/>
            <a:ext cx="607547" cy="270429"/>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Helps to prepare and verify the authenticity of documents presented is a source of satisfaction </a:t>
            </a:r>
            <a:endParaRPr lang="en-US" sz="421" dirty="0"/>
          </a:p>
        </p:txBody>
      </p:sp>
      <p:sp>
        <p:nvSpPr>
          <p:cNvPr id="49" name="Smiley Face 48">
            <a:extLst>
              <a:ext uri="{FF2B5EF4-FFF2-40B4-BE49-F238E27FC236}">
                <a16:creationId xmlns:a16="http://schemas.microsoft.com/office/drawing/2014/main" id="{449E4E44-8E04-49DC-BB04-A12A77518D46}"/>
              </a:ext>
            </a:extLst>
          </p:cNvPr>
          <p:cNvSpPr/>
          <p:nvPr/>
        </p:nvSpPr>
        <p:spPr>
          <a:xfrm>
            <a:off x="7807247" y="2817986"/>
            <a:ext cx="81529" cy="114839"/>
          </a:xfrm>
          <a:prstGeom prst="smileyFac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32" dirty="0"/>
          </a:p>
        </p:txBody>
      </p:sp>
      <p:sp>
        <p:nvSpPr>
          <p:cNvPr id="50" name="Smiley Face 49">
            <a:extLst>
              <a:ext uri="{FF2B5EF4-FFF2-40B4-BE49-F238E27FC236}">
                <a16:creationId xmlns:a16="http://schemas.microsoft.com/office/drawing/2014/main" id="{62C6BAA4-53D4-41D0-8BFD-B2A48BE1D0D1}"/>
              </a:ext>
            </a:extLst>
          </p:cNvPr>
          <p:cNvSpPr/>
          <p:nvPr/>
        </p:nvSpPr>
        <p:spPr>
          <a:xfrm>
            <a:off x="5040660" y="3941892"/>
            <a:ext cx="87566" cy="110437"/>
          </a:xfrm>
          <a:prstGeom prst="smileyFac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32" dirty="0"/>
          </a:p>
        </p:txBody>
      </p:sp>
      <p:sp>
        <p:nvSpPr>
          <p:cNvPr id="52" name="Arrow: Right 51">
            <a:extLst>
              <a:ext uri="{FF2B5EF4-FFF2-40B4-BE49-F238E27FC236}">
                <a16:creationId xmlns:a16="http://schemas.microsoft.com/office/drawing/2014/main" id="{436CB192-438A-42D2-BAC8-4D78ED74D2E8}"/>
              </a:ext>
            </a:extLst>
          </p:cNvPr>
          <p:cNvSpPr/>
          <p:nvPr/>
        </p:nvSpPr>
        <p:spPr>
          <a:xfrm>
            <a:off x="4291337" y="3907809"/>
            <a:ext cx="219860" cy="57063"/>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59" name="Rectangle 58">
            <a:extLst>
              <a:ext uri="{FF2B5EF4-FFF2-40B4-BE49-F238E27FC236}">
                <a16:creationId xmlns:a16="http://schemas.microsoft.com/office/drawing/2014/main" id="{EE750D34-53CA-4D95-BDBB-41E1A019013D}"/>
              </a:ext>
            </a:extLst>
          </p:cNvPr>
          <p:cNvSpPr/>
          <p:nvPr/>
        </p:nvSpPr>
        <p:spPr>
          <a:xfrm>
            <a:off x="5173767" y="3169764"/>
            <a:ext cx="575126" cy="153129"/>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Get data into the system</a:t>
            </a:r>
          </a:p>
        </p:txBody>
      </p:sp>
      <p:sp>
        <p:nvSpPr>
          <p:cNvPr id="60" name="Rectangle 59">
            <a:extLst>
              <a:ext uri="{FF2B5EF4-FFF2-40B4-BE49-F238E27FC236}">
                <a16:creationId xmlns:a16="http://schemas.microsoft.com/office/drawing/2014/main" id="{BA79B860-83C9-493E-841D-4A7EE53C84BA}"/>
              </a:ext>
            </a:extLst>
          </p:cNvPr>
          <p:cNvSpPr/>
          <p:nvPr/>
        </p:nvSpPr>
        <p:spPr>
          <a:xfrm>
            <a:off x="5178883" y="3387694"/>
            <a:ext cx="570009" cy="17555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Manual and duplicate data entry</a:t>
            </a:r>
            <a:endParaRPr lang="en-US" sz="421" dirty="0"/>
          </a:p>
        </p:txBody>
      </p:sp>
      <p:sp>
        <p:nvSpPr>
          <p:cNvPr id="61" name="Explosion: 14 Points 60">
            <a:extLst>
              <a:ext uri="{FF2B5EF4-FFF2-40B4-BE49-F238E27FC236}">
                <a16:creationId xmlns:a16="http://schemas.microsoft.com/office/drawing/2014/main" id="{88AA6805-A28E-47CB-B4F9-77B8EAD35F37}"/>
              </a:ext>
            </a:extLst>
          </p:cNvPr>
          <p:cNvSpPr/>
          <p:nvPr/>
        </p:nvSpPr>
        <p:spPr>
          <a:xfrm>
            <a:off x="5692280" y="3247703"/>
            <a:ext cx="83756" cy="101897"/>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62" name="Explosion: 14 Points 61">
            <a:extLst>
              <a:ext uri="{FF2B5EF4-FFF2-40B4-BE49-F238E27FC236}">
                <a16:creationId xmlns:a16="http://schemas.microsoft.com/office/drawing/2014/main" id="{60DC2205-DE9C-46A9-9314-D06EB7D52ABC}"/>
              </a:ext>
            </a:extLst>
          </p:cNvPr>
          <p:cNvSpPr/>
          <p:nvPr/>
        </p:nvSpPr>
        <p:spPr>
          <a:xfrm>
            <a:off x="5686988" y="3483002"/>
            <a:ext cx="83756" cy="97539"/>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63" name="Rectangle 62">
            <a:extLst>
              <a:ext uri="{FF2B5EF4-FFF2-40B4-BE49-F238E27FC236}">
                <a16:creationId xmlns:a16="http://schemas.microsoft.com/office/drawing/2014/main" id="{AB0D76F0-C704-4BD1-AD67-7B578D728278}"/>
              </a:ext>
            </a:extLst>
          </p:cNvPr>
          <p:cNvSpPr/>
          <p:nvPr/>
        </p:nvSpPr>
        <p:spPr>
          <a:xfrm>
            <a:off x="5194820" y="3764888"/>
            <a:ext cx="531271" cy="257561"/>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Application is received; start processing</a:t>
            </a:r>
            <a:endParaRPr lang="en-US" sz="421" dirty="0"/>
          </a:p>
        </p:txBody>
      </p:sp>
      <p:sp>
        <p:nvSpPr>
          <p:cNvPr id="64" name="Arrow: Right 63">
            <a:extLst>
              <a:ext uri="{FF2B5EF4-FFF2-40B4-BE49-F238E27FC236}">
                <a16:creationId xmlns:a16="http://schemas.microsoft.com/office/drawing/2014/main" id="{E00C2729-6869-4E75-928E-5515FFDC7B97}"/>
              </a:ext>
            </a:extLst>
          </p:cNvPr>
          <p:cNvSpPr/>
          <p:nvPr/>
        </p:nvSpPr>
        <p:spPr>
          <a:xfrm>
            <a:off x="5090256" y="3905484"/>
            <a:ext cx="200420" cy="57063"/>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67" name="Rectangle 66">
            <a:extLst>
              <a:ext uri="{FF2B5EF4-FFF2-40B4-BE49-F238E27FC236}">
                <a16:creationId xmlns:a16="http://schemas.microsoft.com/office/drawing/2014/main" id="{AF83E357-93EA-4A28-926A-ED534A2E63F8}"/>
              </a:ext>
            </a:extLst>
          </p:cNvPr>
          <p:cNvSpPr/>
          <p:nvPr/>
        </p:nvSpPr>
        <p:spPr>
          <a:xfrm>
            <a:off x="5909078" y="2667159"/>
            <a:ext cx="671677" cy="165742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dirty="0"/>
          </a:p>
        </p:txBody>
      </p:sp>
      <p:sp>
        <p:nvSpPr>
          <p:cNvPr id="68" name="Rectangle 67">
            <a:extLst>
              <a:ext uri="{FF2B5EF4-FFF2-40B4-BE49-F238E27FC236}">
                <a16:creationId xmlns:a16="http://schemas.microsoft.com/office/drawing/2014/main" id="{ED5A2244-6D64-4FF9-B6BB-98D891BEB32C}"/>
              </a:ext>
            </a:extLst>
          </p:cNvPr>
          <p:cNvSpPr/>
          <p:nvPr/>
        </p:nvSpPr>
        <p:spPr>
          <a:xfrm>
            <a:off x="6577875" y="2669934"/>
            <a:ext cx="671677" cy="1654646"/>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dirty="0"/>
          </a:p>
        </p:txBody>
      </p:sp>
      <p:sp>
        <p:nvSpPr>
          <p:cNvPr id="69" name="Rectangle 68">
            <a:extLst>
              <a:ext uri="{FF2B5EF4-FFF2-40B4-BE49-F238E27FC236}">
                <a16:creationId xmlns:a16="http://schemas.microsoft.com/office/drawing/2014/main" id="{A42451F7-A255-4622-A34B-DCF1C2B5BB6E}"/>
              </a:ext>
            </a:extLst>
          </p:cNvPr>
          <p:cNvSpPr/>
          <p:nvPr/>
        </p:nvSpPr>
        <p:spPr>
          <a:xfrm>
            <a:off x="7251451" y="2669920"/>
            <a:ext cx="671677" cy="1655328"/>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dirty="0"/>
          </a:p>
        </p:txBody>
      </p:sp>
      <p:sp>
        <p:nvSpPr>
          <p:cNvPr id="70" name="Rectangle 69">
            <a:extLst>
              <a:ext uri="{FF2B5EF4-FFF2-40B4-BE49-F238E27FC236}">
                <a16:creationId xmlns:a16="http://schemas.microsoft.com/office/drawing/2014/main" id="{39E52689-192C-49D9-B9A0-13DED9443A58}"/>
              </a:ext>
            </a:extLst>
          </p:cNvPr>
          <p:cNvSpPr/>
          <p:nvPr/>
        </p:nvSpPr>
        <p:spPr>
          <a:xfrm>
            <a:off x="5950775" y="3215247"/>
            <a:ext cx="575068" cy="238716"/>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Error in application or incomplete application</a:t>
            </a:r>
            <a:endParaRPr lang="en-US" sz="421" dirty="0"/>
          </a:p>
        </p:txBody>
      </p:sp>
      <p:sp>
        <p:nvSpPr>
          <p:cNvPr id="71" name="Rectangle 70">
            <a:extLst>
              <a:ext uri="{FF2B5EF4-FFF2-40B4-BE49-F238E27FC236}">
                <a16:creationId xmlns:a16="http://schemas.microsoft.com/office/drawing/2014/main" id="{FD95DD30-C1EE-4B28-8088-EDC95799AE43}"/>
              </a:ext>
            </a:extLst>
          </p:cNvPr>
          <p:cNvSpPr/>
          <p:nvPr/>
        </p:nvSpPr>
        <p:spPr>
          <a:xfrm>
            <a:off x="6658986" y="2909253"/>
            <a:ext cx="538963" cy="265808"/>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421" dirty="0"/>
              <a:t>Notify applicant of missing info &amp; document, reject unacceptable docs. </a:t>
            </a:r>
          </a:p>
        </p:txBody>
      </p:sp>
      <p:sp>
        <p:nvSpPr>
          <p:cNvPr id="72" name="Flowchart: Decision 71">
            <a:extLst>
              <a:ext uri="{FF2B5EF4-FFF2-40B4-BE49-F238E27FC236}">
                <a16:creationId xmlns:a16="http://schemas.microsoft.com/office/drawing/2014/main" id="{1E2D82CC-2941-4E0B-8A60-4A32C8955E74}"/>
              </a:ext>
            </a:extLst>
          </p:cNvPr>
          <p:cNvSpPr/>
          <p:nvPr/>
        </p:nvSpPr>
        <p:spPr>
          <a:xfrm>
            <a:off x="6581311" y="3305590"/>
            <a:ext cx="662846" cy="654963"/>
          </a:xfrm>
          <a:prstGeom prst="flowChartDecision">
            <a:avLst/>
          </a:prstGeom>
          <a:ln>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421" b="1" dirty="0"/>
          </a:p>
        </p:txBody>
      </p:sp>
      <p:sp>
        <p:nvSpPr>
          <p:cNvPr id="73" name="Arrow: Bent-Up 72">
            <a:extLst>
              <a:ext uri="{FF2B5EF4-FFF2-40B4-BE49-F238E27FC236}">
                <a16:creationId xmlns:a16="http://schemas.microsoft.com/office/drawing/2014/main" id="{02E8C1D2-6C13-409E-B042-BA0B79E19086}"/>
              </a:ext>
            </a:extLst>
          </p:cNvPr>
          <p:cNvSpPr/>
          <p:nvPr/>
        </p:nvSpPr>
        <p:spPr>
          <a:xfrm flipH="1" flipV="1">
            <a:off x="4740701" y="3069361"/>
            <a:ext cx="1918284" cy="660612"/>
          </a:xfrm>
          <a:prstGeom prst="bentUpArrow">
            <a:avLst>
              <a:gd name="adj1" fmla="val 5487"/>
              <a:gd name="adj2" fmla="val 5643"/>
              <a:gd name="adj3" fmla="val 650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632" dirty="0"/>
          </a:p>
        </p:txBody>
      </p:sp>
      <p:sp>
        <p:nvSpPr>
          <p:cNvPr id="74" name="Explosion: 14 Points 73">
            <a:extLst>
              <a:ext uri="{FF2B5EF4-FFF2-40B4-BE49-F238E27FC236}">
                <a16:creationId xmlns:a16="http://schemas.microsoft.com/office/drawing/2014/main" id="{C909C6B3-4E94-473D-926E-87D6ADE9FCB1}"/>
              </a:ext>
            </a:extLst>
          </p:cNvPr>
          <p:cNvSpPr/>
          <p:nvPr/>
        </p:nvSpPr>
        <p:spPr>
          <a:xfrm>
            <a:off x="6446754" y="3378052"/>
            <a:ext cx="99935" cy="101897"/>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cxnSp>
        <p:nvCxnSpPr>
          <p:cNvPr id="77" name="Connector: Elbow 76">
            <a:extLst>
              <a:ext uri="{FF2B5EF4-FFF2-40B4-BE49-F238E27FC236}">
                <a16:creationId xmlns:a16="http://schemas.microsoft.com/office/drawing/2014/main" id="{F0080D63-5B48-45A8-B2C1-4EB1ABD436E4}"/>
              </a:ext>
            </a:extLst>
          </p:cNvPr>
          <p:cNvCxnSpPr>
            <a:cxnSpLocks/>
            <a:endCxn id="72" idx="1"/>
          </p:cNvCxnSpPr>
          <p:nvPr/>
        </p:nvCxnSpPr>
        <p:spPr>
          <a:xfrm flipV="1">
            <a:off x="5745755" y="3633070"/>
            <a:ext cx="835556" cy="262401"/>
          </a:xfrm>
          <a:prstGeom prst="bentConnector3">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86" name="Rectangle 85">
            <a:extLst>
              <a:ext uri="{FF2B5EF4-FFF2-40B4-BE49-F238E27FC236}">
                <a16:creationId xmlns:a16="http://schemas.microsoft.com/office/drawing/2014/main" id="{5C2B696A-FA6D-481A-BB2A-C27275B74A75}"/>
              </a:ext>
            </a:extLst>
          </p:cNvPr>
          <p:cNvSpPr/>
          <p:nvPr/>
        </p:nvSpPr>
        <p:spPr>
          <a:xfrm>
            <a:off x="6695346" y="3475467"/>
            <a:ext cx="423086" cy="48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9" b="1" dirty="0"/>
              <a:t>IN</a:t>
            </a:r>
            <a:r>
              <a:rPr lang="en-US" sz="369" b="1" dirty="0">
                <a:solidFill>
                  <a:schemeClr val="tx1"/>
                </a:solidFill>
              </a:rPr>
              <a:t>INCOMPLETE</a:t>
            </a:r>
            <a:endParaRPr lang="en-US" sz="369" b="1" dirty="0"/>
          </a:p>
        </p:txBody>
      </p:sp>
      <p:sp>
        <p:nvSpPr>
          <p:cNvPr id="89" name="Rectangle 88">
            <a:extLst>
              <a:ext uri="{FF2B5EF4-FFF2-40B4-BE49-F238E27FC236}">
                <a16:creationId xmlns:a16="http://schemas.microsoft.com/office/drawing/2014/main" id="{B61E136C-6A18-4152-BEF3-F9003BB525E7}"/>
              </a:ext>
            </a:extLst>
          </p:cNvPr>
          <p:cNvSpPr/>
          <p:nvPr/>
        </p:nvSpPr>
        <p:spPr>
          <a:xfrm>
            <a:off x="6771546" y="3536253"/>
            <a:ext cx="303799" cy="164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b="1" dirty="0">
                <a:solidFill>
                  <a:schemeClr val="tx1"/>
                </a:solidFill>
              </a:rPr>
              <a:t>STATUS CHECK</a:t>
            </a:r>
          </a:p>
        </p:txBody>
      </p:sp>
      <p:sp>
        <p:nvSpPr>
          <p:cNvPr id="90" name="Rectangle 89">
            <a:extLst>
              <a:ext uri="{FF2B5EF4-FFF2-40B4-BE49-F238E27FC236}">
                <a16:creationId xmlns:a16="http://schemas.microsoft.com/office/drawing/2014/main" id="{CE8864BD-1BA4-45DD-88F7-8C2E4E2B637B}"/>
              </a:ext>
            </a:extLst>
          </p:cNvPr>
          <p:cNvSpPr/>
          <p:nvPr/>
        </p:nvSpPr>
        <p:spPr>
          <a:xfrm>
            <a:off x="6751882" y="3687371"/>
            <a:ext cx="314892" cy="10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9" b="1" dirty="0"/>
              <a:t>C</a:t>
            </a:r>
            <a:r>
              <a:rPr lang="en-US" sz="369" b="1" dirty="0">
                <a:solidFill>
                  <a:schemeClr val="tx1"/>
                </a:solidFill>
              </a:rPr>
              <a:t>COMPLETE</a:t>
            </a:r>
            <a:endParaRPr lang="en-US" sz="369" b="1" dirty="0"/>
          </a:p>
        </p:txBody>
      </p:sp>
      <p:sp>
        <p:nvSpPr>
          <p:cNvPr id="91" name="Arrow: Up 90">
            <a:extLst>
              <a:ext uri="{FF2B5EF4-FFF2-40B4-BE49-F238E27FC236}">
                <a16:creationId xmlns:a16="http://schemas.microsoft.com/office/drawing/2014/main" id="{1144CC62-7F27-4EB7-B4AB-A36974127527}"/>
              </a:ext>
            </a:extLst>
          </p:cNvPr>
          <p:cNvSpPr/>
          <p:nvPr/>
        </p:nvSpPr>
        <p:spPr>
          <a:xfrm>
            <a:off x="6877265" y="3167521"/>
            <a:ext cx="63744" cy="229681"/>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632"/>
          </a:p>
        </p:txBody>
      </p:sp>
      <p:sp>
        <p:nvSpPr>
          <p:cNvPr id="94" name="Arrow: Left-Up 93">
            <a:extLst>
              <a:ext uri="{FF2B5EF4-FFF2-40B4-BE49-F238E27FC236}">
                <a16:creationId xmlns:a16="http://schemas.microsoft.com/office/drawing/2014/main" id="{EEE3F059-E82F-4FD1-A482-D1B746A96FAE}"/>
              </a:ext>
            </a:extLst>
          </p:cNvPr>
          <p:cNvSpPr/>
          <p:nvPr/>
        </p:nvSpPr>
        <p:spPr>
          <a:xfrm flipH="1">
            <a:off x="6877266" y="3778165"/>
            <a:ext cx="454846" cy="418617"/>
          </a:xfrm>
          <a:prstGeom prst="leftUpArrow">
            <a:avLst>
              <a:gd name="adj1" fmla="val 6307"/>
              <a:gd name="adj2" fmla="val 9724"/>
              <a:gd name="adj3" fmla="val 10168"/>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632"/>
          </a:p>
        </p:txBody>
      </p:sp>
      <p:sp>
        <p:nvSpPr>
          <p:cNvPr id="96" name="Rectangle 95">
            <a:extLst>
              <a:ext uri="{FF2B5EF4-FFF2-40B4-BE49-F238E27FC236}">
                <a16:creationId xmlns:a16="http://schemas.microsoft.com/office/drawing/2014/main" id="{E87EA53D-D312-4ED7-856D-DBCB794D733C}"/>
              </a:ext>
            </a:extLst>
          </p:cNvPr>
          <p:cNvSpPr/>
          <p:nvPr/>
        </p:nvSpPr>
        <p:spPr>
          <a:xfrm>
            <a:off x="7278593" y="2719030"/>
            <a:ext cx="585274" cy="177808"/>
          </a:xfrm>
          <a:prstGeom prst="rect">
            <a:avLst/>
          </a:prstGeom>
          <a:solidFill>
            <a:schemeClr val="bg1"/>
          </a:solid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One application process about to be completed</a:t>
            </a:r>
            <a:endParaRPr lang="en-US" sz="421" dirty="0"/>
          </a:p>
        </p:txBody>
      </p:sp>
      <p:sp>
        <p:nvSpPr>
          <p:cNvPr id="97" name="Smiley Face 96">
            <a:extLst>
              <a:ext uri="{FF2B5EF4-FFF2-40B4-BE49-F238E27FC236}">
                <a16:creationId xmlns:a16="http://schemas.microsoft.com/office/drawing/2014/main" id="{377C0D89-CBFD-4C91-8FAB-F8A269BED950}"/>
              </a:ext>
            </a:extLst>
          </p:cNvPr>
          <p:cNvSpPr/>
          <p:nvPr/>
        </p:nvSpPr>
        <p:spPr>
          <a:xfrm>
            <a:off x="7823782" y="2816874"/>
            <a:ext cx="91687" cy="111149"/>
          </a:xfrm>
          <a:prstGeom prst="smileyFac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98" name="Rectangle 97">
            <a:extLst>
              <a:ext uri="{FF2B5EF4-FFF2-40B4-BE49-F238E27FC236}">
                <a16:creationId xmlns:a16="http://schemas.microsoft.com/office/drawing/2014/main" id="{0FCB39CB-CC6F-4D9A-9349-37326D512931}"/>
              </a:ext>
            </a:extLst>
          </p:cNvPr>
          <p:cNvSpPr/>
          <p:nvPr/>
        </p:nvSpPr>
        <p:spPr>
          <a:xfrm>
            <a:off x="7278592" y="2970825"/>
            <a:ext cx="585274" cy="142012"/>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Applicant and guarantor review</a:t>
            </a:r>
            <a:endParaRPr lang="en-US" sz="421" dirty="0"/>
          </a:p>
        </p:txBody>
      </p:sp>
      <p:sp>
        <p:nvSpPr>
          <p:cNvPr id="99" name="Explosion: 14 Points 98">
            <a:extLst>
              <a:ext uri="{FF2B5EF4-FFF2-40B4-BE49-F238E27FC236}">
                <a16:creationId xmlns:a16="http://schemas.microsoft.com/office/drawing/2014/main" id="{2685C614-933F-4187-94D4-E7DF99918489}"/>
              </a:ext>
            </a:extLst>
          </p:cNvPr>
          <p:cNvSpPr/>
          <p:nvPr/>
        </p:nvSpPr>
        <p:spPr>
          <a:xfrm>
            <a:off x="7795687" y="3029130"/>
            <a:ext cx="99935" cy="101897"/>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100" name="Rectangle 99">
            <a:extLst>
              <a:ext uri="{FF2B5EF4-FFF2-40B4-BE49-F238E27FC236}">
                <a16:creationId xmlns:a16="http://schemas.microsoft.com/office/drawing/2014/main" id="{8A94E2A4-E36F-47B4-B0B9-606983B143F7}"/>
              </a:ext>
            </a:extLst>
          </p:cNvPr>
          <p:cNvSpPr/>
          <p:nvPr/>
        </p:nvSpPr>
        <p:spPr>
          <a:xfrm>
            <a:off x="7278592" y="3225900"/>
            <a:ext cx="585274" cy="246368"/>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1" dirty="0">
                <a:solidFill>
                  <a:schemeClr val="tx1"/>
                </a:solidFill>
              </a:rPr>
              <a:t>Checking for fraudulent documents</a:t>
            </a:r>
            <a:endParaRPr lang="en-US" sz="491" dirty="0"/>
          </a:p>
        </p:txBody>
      </p:sp>
      <p:sp>
        <p:nvSpPr>
          <p:cNvPr id="101" name="Rectangle 100">
            <a:extLst>
              <a:ext uri="{FF2B5EF4-FFF2-40B4-BE49-F238E27FC236}">
                <a16:creationId xmlns:a16="http://schemas.microsoft.com/office/drawing/2014/main" id="{F1309F5A-FC43-4A56-8E1B-E92A3CED92BC}"/>
              </a:ext>
            </a:extLst>
          </p:cNvPr>
          <p:cNvSpPr/>
          <p:nvPr/>
        </p:nvSpPr>
        <p:spPr>
          <a:xfrm>
            <a:off x="7278986" y="3577014"/>
            <a:ext cx="585274" cy="246367"/>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1" dirty="0">
                <a:solidFill>
                  <a:schemeClr val="tx1"/>
                </a:solidFill>
              </a:rPr>
              <a:t>Obtaining additional info(</a:t>
            </a:r>
            <a:r>
              <a:rPr lang="en-US" sz="491" dirty="0" err="1">
                <a:solidFill>
                  <a:schemeClr val="tx1"/>
                </a:solidFill>
              </a:rPr>
              <a:t>e.g</a:t>
            </a:r>
            <a:r>
              <a:rPr lang="en-US" sz="491" dirty="0">
                <a:solidFill>
                  <a:schemeClr val="tx1"/>
                </a:solidFill>
              </a:rPr>
              <a:t> Biometrics </a:t>
            </a:r>
            <a:r>
              <a:rPr lang="en-US" sz="632" dirty="0">
                <a:solidFill>
                  <a:schemeClr val="tx1"/>
                </a:solidFill>
              </a:rPr>
              <a:t>) </a:t>
            </a:r>
            <a:endParaRPr lang="en-US" sz="632" dirty="0"/>
          </a:p>
        </p:txBody>
      </p:sp>
      <p:sp>
        <p:nvSpPr>
          <p:cNvPr id="102" name="Explosion: 14 Points 101">
            <a:extLst>
              <a:ext uri="{FF2B5EF4-FFF2-40B4-BE49-F238E27FC236}">
                <a16:creationId xmlns:a16="http://schemas.microsoft.com/office/drawing/2014/main" id="{8CBFDA99-F950-4795-A067-CDF2A798A3A4}"/>
              </a:ext>
            </a:extLst>
          </p:cNvPr>
          <p:cNvSpPr/>
          <p:nvPr/>
        </p:nvSpPr>
        <p:spPr>
          <a:xfrm>
            <a:off x="7791074" y="3386410"/>
            <a:ext cx="99935" cy="101897"/>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103" name="Explosion: 14 Points 102">
            <a:extLst>
              <a:ext uri="{FF2B5EF4-FFF2-40B4-BE49-F238E27FC236}">
                <a16:creationId xmlns:a16="http://schemas.microsoft.com/office/drawing/2014/main" id="{8B3C1BB8-C17D-4343-B03B-0BDD3AC9F580}"/>
              </a:ext>
            </a:extLst>
          </p:cNvPr>
          <p:cNvSpPr/>
          <p:nvPr/>
        </p:nvSpPr>
        <p:spPr>
          <a:xfrm>
            <a:off x="8484085" y="3771493"/>
            <a:ext cx="88539" cy="88538"/>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104" name="Rectangle 103">
            <a:extLst>
              <a:ext uri="{FF2B5EF4-FFF2-40B4-BE49-F238E27FC236}">
                <a16:creationId xmlns:a16="http://schemas.microsoft.com/office/drawing/2014/main" id="{C2FA3792-484A-4E0D-B1D5-7389E40345F0}"/>
              </a:ext>
            </a:extLst>
          </p:cNvPr>
          <p:cNvSpPr/>
          <p:nvPr/>
        </p:nvSpPr>
        <p:spPr>
          <a:xfrm>
            <a:off x="7288663" y="3960552"/>
            <a:ext cx="575204" cy="264410"/>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1" dirty="0">
                <a:solidFill>
                  <a:schemeClr val="tx1"/>
                </a:solidFill>
              </a:rPr>
              <a:t>Assessing the passport renewal application</a:t>
            </a:r>
            <a:endParaRPr lang="en-US" sz="491" dirty="0"/>
          </a:p>
        </p:txBody>
      </p:sp>
      <p:sp>
        <p:nvSpPr>
          <p:cNvPr id="105" name="Rectangle 104">
            <a:extLst>
              <a:ext uri="{FF2B5EF4-FFF2-40B4-BE49-F238E27FC236}">
                <a16:creationId xmlns:a16="http://schemas.microsoft.com/office/drawing/2014/main" id="{93916AA0-3195-4F62-826D-2A01E6F9DC81}"/>
              </a:ext>
            </a:extLst>
          </p:cNvPr>
          <p:cNvSpPr/>
          <p:nvPr/>
        </p:nvSpPr>
        <p:spPr>
          <a:xfrm>
            <a:off x="8040504" y="2667987"/>
            <a:ext cx="634733" cy="165659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32" dirty="0"/>
          </a:p>
        </p:txBody>
      </p:sp>
      <p:sp>
        <p:nvSpPr>
          <p:cNvPr id="106" name="Rectangle 105">
            <a:extLst>
              <a:ext uri="{FF2B5EF4-FFF2-40B4-BE49-F238E27FC236}">
                <a16:creationId xmlns:a16="http://schemas.microsoft.com/office/drawing/2014/main" id="{E78F5D0E-E237-4A37-BF47-D0EA4F9D52A8}"/>
              </a:ext>
            </a:extLst>
          </p:cNvPr>
          <p:cNvSpPr/>
          <p:nvPr/>
        </p:nvSpPr>
        <p:spPr>
          <a:xfrm>
            <a:off x="8681962" y="2669935"/>
            <a:ext cx="610817" cy="16553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32" dirty="0"/>
          </a:p>
        </p:txBody>
      </p:sp>
      <p:sp>
        <p:nvSpPr>
          <p:cNvPr id="107" name="Rectangle 106">
            <a:extLst>
              <a:ext uri="{FF2B5EF4-FFF2-40B4-BE49-F238E27FC236}">
                <a16:creationId xmlns:a16="http://schemas.microsoft.com/office/drawing/2014/main" id="{71933C96-E45C-4DAE-B405-128102B264A1}"/>
              </a:ext>
            </a:extLst>
          </p:cNvPr>
          <p:cNvSpPr/>
          <p:nvPr/>
        </p:nvSpPr>
        <p:spPr>
          <a:xfrm>
            <a:off x="9304203" y="2667980"/>
            <a:ext cx="610817" cy="165920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32" dirty="0"/>
              <a:t> </a:t>
            </a:r>
          </a:p>
        </p:txBody>
      </p:sp>
      <p:sp>
        <p:nvSpPr>
          <p:cNvPr id="108" name="Rectangle 107">
            <a:extLst>
              <a:ext uri="{FF2B5EF4-FFF2-40B4-BE49-F238E27FC236}">
                <a16:creationId xmlns:a16="http://schemas.microsoft.com/office/drawing/2014/main" id="{2EC2A67E-9F2E-4A64-9062-D5FE9A05AF15}"/>
              </a:ext>
            </a:extLst>
          </p:cNvPr>
          <p:cNvSpPr/>
          <p:nvPr/>
        </p:nvSpPr>
        <p:spPr>
          <a:xfrm>
            <a:off x="8055804" y="2963034"/>
            <a:ext cx="570003" cy="259854"/>
          </a:xfrm>
          <a:prstGeom prst="rect">
            <a:avLst/>
          </a:prstGeom>
          <a:solidFill>
            <a:schemeClr val="bg1"/>
          </a:solid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If approved, then giving good news is a point of delight </a:t>
            </a:r>
            <a:endParaRPr lang="en-US" sz="421" dirty="0"/>
          </a:p>
        </p:txBody>
      </p:sp>
      <p:sp>
        <p:nvSpPr>
          <p:cNvPr id="110" name="Smiley Face 109">
            <a:extLst>
              <a:ext uri="{FF2B5EF4-FFF2-40B4-BE49-F238E27FC236}">
                <a16:creationId xmlns:a16="http://schemas.microsoft.com/office/drawing/2014/main" id="{C19A8815-9EA4-4D47-9A7E-7A6312B3A6A4}"/>
              </a:ext>
            </a:extLst>
          </p:cNvPr>
          <p:cNvSpPr/>
          <p:nvPr/>
        </p:nvSpPr>
        <p:spPr>
          <a:xfrm>
            <a:off x="8564827" y="3121557"/>
            <a:ext cx="85693" cy="104343"/>
          </a:xfrm>
          <a:prstGeom prst="smileyFac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32"/>
          </a:p>
        </p:txBody>
      </p:sp>
      <p:sp>
        <p:nvSpPr>
          <p:cNvPr id="111" name="Rectangle 110">
            <a:extLst>
              <a:ext uri="{FF2B5EF4-FFF2-40B4-BE49-F238E27FC236}">
                <a16:creationId xmlns:a16="http://schemas.microsoft.com/office/drawing/2014/main" id="{87E0F0B2-6AB9-4651-B724-25C7B7CBDEB1}"/>
              </a:ext>
            </a:extLst>
          </p:cNvPr>
          <p:cNvSpPr/>
          <p:nvPr/>
        </p:nvSpPr>
        <p:spPr>
          <a:xfrm>
            <a:off x="8055804" y="3329177"/>
            <a:ext cx="570003" cy="259854"/>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If not approved then the passport has a difficult conservation with applicant </a:t>
            </a:r>
            <a:endParaRPr lang="en-US" sz="421" dirty="0"/>
          </a:p>
        </p:txBody>
      </p:sp>
      <p:sp>
        <p:nvSpPr>
          <p:cNvPr id="112" name="Explosion: 14 Points 111">
            <a:extLst>
              <a:ext uri="{FF2B5EF4-FFF2-40B4-BE49-F238E27FC236}">
                <a16:creationId xmlns:a16="http://schemas.microsoft.com/office/drawing/2014/main" id="{B8F2CDA3-C682-4CC5-AA3B-267DB89149D2}"/>
              </a:ext>
            </a:extLst>
          </p:cNvPr>
          <p:cNvSpPr/>
          <p:nvPr/>
        </p:nvSpPr>
        <p:spPr>
          <a:xfrm>
            <a:off x="8538241" y="3512779"/>
            <a:ext cx="102864" cy="97663"/>
          </a:xfrm>
          <a:prstGeom prst="irregularSeal2">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32"/>
          </a:p>
        </p:txBody>
      </p:sp>
      <p:sp>
        <p:nvSpPr>
          <p:cNvPr id="113" name="Rectangle 112">
            <a:extLst>
              <a:ext uri="{FF2B5EF4-FFF2-40B4-BE49-F238E27FC236}">
                <a16:creationId xmlns:a16="http://schemas.microsoft.com/office/drawing/2014/main" id="{460E871F-F67D-4147-B8CD-F31031F7E612}"/>
              </a:ext>
            </a:extLst>
          </p:cNvPr>
          <p:cNvSpPr/>
          <p:nvPr/>
        </p:nvSpPr>
        <p:spPr>
          <a:xfrm>
            <a:off x="8068204" y="3764273"/>
            <a:ext cx="549833" cy="248937"/>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Recommends approval or denial</a:t>
            </a:r>
            <a:endParaRPr lang="en-US" sz="421" dirty="0"/>
          </a:p>
        </p:txBody>
      </p:sp>
      <p:cxnSp>
        <p:nvCxnSpPr>
          <p:cNvPr id="115" name="Connector: Elbow 114">
            <a:extLst>
              <a:ext uri="{FF2B5EF4-FFF2-40B4-BE49-F238E27FC236}">
                <a16:creationId xmlns:a16="http://schemas.microsoft.com/office/drawing/2014/main" id="{AA30E251-D5A0-4342-99EB-7627B2B51EB9}"/>
              </a:ext>
            </a:extLst>
          </p:cNvPr>
          <p:cNvCxnSpPr>
            <a:cxnSpLocks/>
          </p:cNvCxnSpPr>
          <p:nvPr/>
        </p:nvCxnSpPr>
        <p:spPr>
          <a:xfrm flipV="1">
            <a:off x="7888775" y="3960552"/>
            <a:ext cx="182608" cy="15506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23" name="Rectangle 122">
            <a:extLst>
              <a:ext uri="{FF2B5EF4-FFF2-40B4-BE49-F238E27FC236}">
                <a16:creationId xmlns:a16="http://schemas.microsoft.com/office/drawing/2014/main" id="{91AEB3F3-8384-43B8-A5F0-7CF3BCE5E45A}"/>
              </a:ext>
            </a:extLst>
          </p:cNvPr>
          <p:cNvSpPr/>
          <p:nvPr/>
        </p:nvSpPr>
        <p:spPr>
          <a:xfrm>
            <a:off x="8746157" y="3796876"/>
            <a:ext cx="505239" cy="164670"/>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Passport approved</a:t>
            </a:r>
            <a:endParaRPr lang="en-US" sz="421" dirty="0"/>
          </a:p>
        </p:txBody>
      </p:sp>
      <p:sp>
        <p:nvSpPr>
          <p:cNvPr id="124" name="Arrow: Right 123">
            <a:extLst>
              <a:ext uri="{FF2B5EF4-FFF2-40B4-BE49-F238E27FC236}">
                <a16:creationId xmlns:a16="http://schemas.microsoft.com/office/drawing/2014/main" id="{80FC9E6B-EC01-421D-9B5A-97E54AB8E85D}"/>
              </a:ext>
            </a:extLst>
          </p:cNvPr>
          <p:cNvSpPr/>
          <p:nvPr/>
        </p:nvSpPr>
        <p:spPr>
          <a:xfrm>
            <a:off x="8565305" y="3862758"/>
            <a:ext cx="219860" cy="55197"/>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125" name="Rectangle 124">
            <a:extLst>
              <a:ext uri="{FF2B5EF4-FFF2-40B4-BE49-F238E27FC236}">
                <a16:creationId xmlns:a16="http://schemas.microsoft.com/office/drawing/2014/main" id="{A625CD3B-2F1F-4A06-9B3D-1B3CBF28AE38}"/>
              </a:ext>
            </a:extLst>
          </p:cNvPr>
          <p:cNvSpPr/>
          <p:nvPr/>
        </p:nvSpPr>
        <p:spPr>
          <a:xfrm>
            <a:off x="9390849" y="3795093"/>
            <a:ext cx="458416" cy="165460"/>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Closing process</a:t>
            </a:r>
          </a:p>
        </p:txBody>
      </p:sp>
      <p:sp>
        <p:nvSpPr>
          <p:cNvPr id="126" name="Arrow: Right 125">
            <a:extLst>
              <a:ext uri="{FF2B5EF4-FFF2-40B4-BE49-F238E27FC236}">
                <a16:creationId xmlns:a16="http://schemas.microsoft.com/office/drawing/2014/main" id="{60E89BB5-8352-4880-A3D0-CF8FFFBED806}"/>
              </a:ext>
            </a:extLst>
          </p:cNvPr>
          <p:cNvSpPr/>
          <p:nvPr/>
        </p:nvSpPr>
        <p:spPr>
          <a:xfrm>
            <a:off x="9221526" y="3865412"/>
            <a:ext cx="219860" cy="56516"/>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dirty="0"/>
          </a:p>
        </p:txBody>
      </p:sp>
      <p:sp>
        <p:nvSpPr>
          <p:cNvPr id="81" name="Rectangle 80">
            <a:extLst>
              <a:ext uri="{FF2B5EF4-FFF2-40B4-BE49-F238E27FC236}">
                <a16:creationId xmlns:a16="http://schemas.microsoft.com/office/drawing/2014/main" id="{419D30FD-D4F5-4B2F-A1CB-9A30457B0F30}"/>
              </a:ext>
            </a:extLst>
          </p:cNvPr>
          <p:cNvSpPr/>
          <p:nvPr/>
        </p:nvSpPr>
        <p:spPr>
          <a:xfrm>
            <a:off x="10026897" y="2666040"/>
            <a:ext cx="610817" cy="165920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32" dirty="0"/>
              <a:t> </a:t>
            </a:r>
          </a:p>
        </p:txBody>
      </p:sp>
      <p:sp>
        <p:nvSpPr>
          <p:cNvPr id="82" name="Rectangle 81">
            <a:extLst>
              <a:ext uri="{FF2B5EF4-FFF2-40B4-BE49-F238E27FC236}">
                <a16:creationId xmlns:a16="http://schemas.microsoft.com/office/drawing/2014/main" id="{ACB1C232-00F6-4167-8733-31DABAD3FCDF}"/>
              </a:ext>
            </a:extLst>
          </p:cNvPr>
          <p:cNvSpPr/>
          <p:nvPr/>
        </p:nvSpPr>
        <p:spPr>
          <a:xfrm>
            <a:off x="10651164" y="2665372"/>
            <a:ext cx="610817" cy="165920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32" dirty="0"/>
              <a:t> </a:t>
            </a:r>
          </a:p>
        </p:txBody>
      </p:sp>
      <p:sp>
        <p:nvSpPr>
          <p:cNvPr id="83" name="Rectangle 82">
            <a:extLst>
              <a:ext uri="{FF2B5EF4-FFF2-40B4-BE49-F238E27FC236}">
                <a16:creationId xmlns:a16="http://schemas.microsoft.com/office/drawing/2014/main" id="{718F3FC5-FC25-42C3-9377-7AF9CB01043E}"/>
              </a:ext>
            </a:extLst>
          </p:cNvPr>
          <p:cNvSpPr/>
          <p:nvPr/>
        </p:nvSpPr>
        <p:spPr>
          <a:xfrm>
            <a:off x="11273406" y="2665372"/>
            <a:ext cx="610817" cy="165920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32" dirty="0"/>
              <a:t> </a:t>
            </a:r>
          </a:p>
          <a:p>
            <a:pPr algn="ctr"/>
            <a:endParaRPr lang="en-US" sz="632" dirty="0"/>
          </a:p>
          <a:p>
            <a:pPr algn="ctr"/>
            <a:endParaRPr lang="en-US" sz="632" dirty="0"/>
          </a:p>
          <a:p>
            <a:pPr algn="ctr"/>
            <a:endParaRPr lang="en-US" sz="632" dirty="0"/>
          </a:p>
          <a:p>
            <a:pPr algn="ctr"/>
            <a:endParaRPr lang="en-US" sz="632" dirty="0"/>
          </a:p>
          <a:p>
            <a:pPr algn="ctr"/>
            <a:endParaRPr lang="en-US" sz="632" dirty="0"/>
          </a:p>
          <a:p>
            <a:pPr algn="ctr"/>
            <a:endParaRPr lang="en-US" sz="632" dirty="0"/>
          </a:p>
          <a:p>
            <a:pPr algn="ctr"/>
            <a:endParaRPr lang="en-US" sz="632" dirty="0"/>
          </a:p>
          <a:p>
            <a:pPr algn="ctr"/>
            <a:endParaRPr lang="en-US" sz="632" dirty="0"/>
          </a:p>
          <a:p>
            <a:pPr algn="ctr"/>
            <a:endParaRPr lang="en-US" sz="632" dirty="0"/>
          </a:p>
        </p:txBody>
      </p:sp>
      <p:sp>
        <p:nvSpPr>
          <p:cNvPr id="85" name="Rectangle 84">
            <a:extLst>
              <a:ext uri="{FF2B5EF4-FFF2-40B4-BE49-F238E27FC236}">
                <a16:creationId xmlns:a16="http://schemas.microsoft.com/office/drawing/2014/main" id="{B2F9135F-32B9-4760-9AE9-1A4831ACEDFE}"/>
              </a:ext>
            </a:extLst>
          </p:cNvPr>
          <p:cNvSpPr/>
          <p:nvPr/>
        </p:nvSpPr>
        <p:spPr>
          <a:xfrm>
            <a:off x="10047168" y="3762935"/>
            <a:ext cx="570274" cy="199646"/>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Passport officer applies new passport mailed to applicant</a:t>
            </a:r>
            <a:endParaRPr lang="en-US" sz="421" dirty="0"/>
          </a:p>
        </p:txBody>
      </p:sp>
      <p:sp>
        <p:nvSpPr>
          <p:cNvPr id="87" name="Arrow: Right 86">
            <a:extLst>
              <a:ext uri="{FF2B5EF4-FFF2-40B4-BE49-F238E27FC236}">
                <a16:creationId xmlns:a16="http://schemas.microsoft.com/office/drawing/2014/main" id="{E0FCFC94-007D-475F-BDB9-B92DCCF2D912}"/>
              </a:ext>
            </a:extLst>
          </p:cNvPr>
          <p:cNvSpPr/>
          <p:nvPr/>
        </p:nvSpPr>
        <p:spPr>
          <a:xfrm>
            <a:off x="9819054" y="3850775"/>
            <a:ext cx="250071" cy="5471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88" name="Rectangle 87">
            <a:extLst>
              <a:ext uri="{FF2B5EF4-FFF2-40B4-BE49-F238E27FC236}">
                <a16:creationId xmlns:a16="http://schemas.microsoft.com/office/drawing/2014/main" id="{7C5F2A8E-6DB7-48FB-A836-469521673032}"/>
              </a:ext>
            </a:extLst>
          </p:cNvPr>
          <p:cNvSpPr/>
          <p:nvPr/>
        </p:nvSpPr>
        <p:spPr>
          <a:xfrm>
            <a:off x="10686873" y="3132170"/>
            <a:ext cx="535079" cy="199646"/>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Passport not mailed due to backlogs</a:t>
            </a:r>
            <a:endParaRPr lang="en-US" sz="421" dirty="0"/>
          </a:p>
        </p:txBody>
      </p:sp>
      <p:sp>
        <p:nvSpPr>
          <p:cNvPr id="92" name="Explosion: 14 Points 91">
            <a:extLst>
              <a:ext uri="{FF2B5EF4-FFF2-40B4-BE49-F238E27FC236}">
                <a16:creationId xmlns:a16="http://schemas.microsoft.com/office/drawing/2014/main" id="{1EC7B274-2306-42F8-90B5-805FCCFB80B7}"/>
              </a:ext>
            </a:extLst>
          </p:cNvPr>
          <p:cNvSpPr/>
          <p:nvPr/>
        </p:nvSpPr>
        <p:spPr>
          <a:xfrm>
            <a:off x="11139383" y="3252670"/>
            <a:ext cx="108139" cy="91963"/>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2" dirty="0"/>
          </a:p>
        </p:txBody>
      </p:sp>
      <p:sp>
        <p:nvSpPr>
          <p:cNvPr id="93" name="Rectangle 92">
            <a:extLst>
              <a:ext uri="{FF2B5EF4-FFF2-40B4-BE49-F238E27FC236}">
                <a16:creationId xmlns:a16="http://schemas.microsoft.com/office/drawing/2014/main" id="{7951D36E-27D1-493A-868B-B647DF176560}"/>
              </a:ext>
            </a:extLst>
          </p:cNvPr>
          <p:cNvSpPr/>
          <p:nvPr/>
        </p:nvSpPr>
        <p:spPr>
          <a:xfrm>
            <a:off x="10679389" y="3758604"/>
            <a:ext cx="529390" cy="199646"/>
          </a:xfrm>
          <a:prstGeom prst="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1" dirty="0">
                <a:solidFill>
                  <a:schemeClr val="tx1"/>
                </a:solidFill>
              </a:rPr>
              <a:t>Check and confirm passport mailed</a:t>
            </a:r>
            <a:endParaRPr lang="en-US" sz="421" dirty="0"/>
          </a:p>
        </p:txBody>
      </p:sp>
      <p:sp>
        <p:nvSpPr>
          <p:cNvPr id="114" name="Arrow: Right 113">
            <a:extLst>
              <a:ext uri="{FF2B5EF4-FFF2-40B4-BE49-F238E27FC236}">
                <a16:creationId xmlns:a16="http://schemas.microsoft.com/office/drawing/2014/main" id="{7419100A-CDDD-4221-A874-8D7DDD1264AA}"/>
              </a:ext>
            </a:extLst>
          </p:cNvPr>
          <p:cNvSpPr/>
          <p:nvPr/>
        </p:nvSpPr>
        <p:spPr>
          <a:xfrm>
            <a:off x="10530229" y="3865411"/>
            <a:ext cx="228419" cy="59969"/>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2"/>
          </a:p>
        </p:txBody>
      </p:sp>
      <p:sp>
        <p:nvSpPr>
          <p:cNvPr id="116" name="Rectangle 115">
            <a:extLst>
              <a:ext uri="{FF2B5EF4-FFF2-40B4-BE49-F238E27FC236}">
                <a16:creationId xmlns:a16="http://schemas.microsoft.com/office/drawing/2014/main" id="{6982CB7B-7FF6-437F-9F5C-76E098637374}"/>
              </a:ext>
            </a:extLst>
          </p:cNvPr>
          <p:cNvSpPr/>
          <p:nvPr/>
        </p:nvSpPr>
        <p:spPr>
          <a:xfrm>
            <a:off x="11339056" y="3749827"/>
            <a:ext cx="505238" cy="208423"/>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21" dirty="0"/>
              <a:t>Confirm passport received</a:t>
            </a:r>
          </a:p>
        </p:txBody>
      </p:sp>
      <p:sp>
        <p:nvSpPr>
          <p:cNvPr id="117" name="Smiley Face 116">
            <a:extLst>
              <a:ext uri="{FF2B5EF4-FFF2-40B4-BE49-F238E27FC236}">
                <a16:creationId xmlns:a16="http://schemas.microsoft.com/office/drawing/2014/main" id="{EB691CA0-195C-4389-B224-E216A033D69D}"/>
              </a:ext>
            </a:extLst>
          </p:cNvPr>
          <p:cNvSpPr/>
          <p:nvPr/>
        </p:nvSpPr>
        <p:spPr>
          <a:xfrm>
            <a:off x="11752862" y="3869756"/>
            <a:ext cx="85693" cy="104343"/>
          </a:xfrm>
          <a:prstGeom prst="smileyFac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32"/>
          </a:p>
        </p:txBody>
      </p:sp>
      <p:sp>
        <p:nvSpPr>
          <p:cNvPr id="118" name="Rectangle 117">
            <a:extLst>
              <a:ext uri="{FF2B5EF4-FFF2-40B4-BE49-F238E27FC236}">
                <a16:creationId xmlns:a16="http://schemas.microsoft.com/office/drawing/2014/main" id="{AC79CCC1-7948-44A1-A37F-76160E42E396}"/>
              </a:ext>
            </a:extLst>
          </p:cNvPr>
          <p:cNvSpPr/>
          <p:nvPr/>
        </p:nvSpPr>
        <p:spPr>
          <a:xfrm>
            <a:off x="11339056" y="4039983"/>
            <a:ext cx="505238" cy="208423"/>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21" dirty="0"/>
              <a:t>Validate new passport issued</a:t>
            </a:r>
          </a:p>
        </p:txBody>
      </p:sp>
      <p:sp>
        <p:nvSpPr>
          <p:cNvPr id="8" name="Arrow: Right 7">
            <a:extLst>
              <a:ext uri="{FF2B5EF4-FFF2-40B4-BE49-F238E27FC236}">
                <a16:creationId xmlns:a16="http://schemas.microsoft.com/office/drawing/2014/main" id="{CB85DC72-D4DC-41DC-9A4D-9ED45665ED72}"/>
              </a:ext>
            </a:extLst>
          </p:cNvPr>
          <p:cNvSpPr/>
          <p:nvPr/>
        </p:nvSpPr>
        <p:spPr>
          <a:xfrm flipV="1">
            <a:off x="11153145" y="3842802"/>
            <a:ext cx="257601" cy="565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667"/>
          </a:p>
        </p:txBody>
      </p:sp>
      <p:pic>
        <p:nvPicPr>
          <p:cNvPr id="9" name="Picture 8">
            <a:extLst>
              <a:ext uri="{FF2B5EF4-FFF2-40B4-BE49-F238E27FC236}">
                <a16:creationId xmlns:a16="http://schemas.microsoft.com/office/drawing/2014/main" id="{13859CC1-251B-4B54-BB1F-AEEFFC298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941" y="2863840"/>
            <a:ext cx="1026256" cy="970774"/>
          </a:xfrm>
          <a:prstGeom prst="rect">
            <a:avLst/>
          </a:prstGeom>
        </p:spPr>
      </p:pic>
      <p:sp>
        <p:nvSpPr>
          <p:cNvPr id="95" name="Smiley Face 94">
            <a:extLst>
              <a:ext uri="{FF2B5EF4-FFF2-40B4-BE49-F238E27FC236}">
                <a16:creationId xmlns:a16="http://schemas.microsoft.com/office/drawing/2014/main" id="{DB703A8B-6087-43A6-88EF-1E552F92F7D2}"/>
              </a:ext>
            </a:extLst>
          </p:cNvPr>
          <p:cNvSpPr/>
          <p:nvPr/>
        </p:nvSpPr>
        <p:spPr>
          <a:xfrm>
            <a:off x="257095" y="4161181"/>
            <a:ext cx="85693" cy="104343"/>
          </a:xfrm>
          <a:prstGeom prst="smileyFac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32"/>
          </a:p>
        </p:txBody>
      </p:sp>
      <p:sp>
        <p:nvSpPr>
          <p:cNvPr id="12" name="Rectangle 11">
            <a:extLst>
              <a:ext uri="{FF2B5EF4-FFF2-40B4-BE49-F238E27FC236}">
                <a16:creationId xmlns:a16="http://schemas.microsoft.com/office/drawing/2014/main" id="{96A2361C-56C6-4DC2-96AD-309CE7E72D39}"/>
              </a:ext>
            </a:extLst>
          </p:cNvPr>
          <p:cNvSpPr/>
          <p:nvPr/>
        </p:nvSpPr>
        <p:spPr>
          <a:xfrm>
            <a:off x="368445" y="4134310"/>
            <a:ext cx="398095" cy="155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44" b="1" dirty="0"/>
              <a:t>POINT OF DELIGHT</a:t>
            </a:r>
          </a:p>
        </p:txBody>
      </p:sp>
      <p:sp>
        <p:nvSpPr>
          <p:cNvPr id="119" name="Rectangle 118">
            <a:extLst>
              <a:ext uri="{FF2B5EF4-FFF2-40B4-BE49-F238E27FC236}">
                <a16:creationId xmlns:a16="http://schemas.microsoft.com/office/drawing/2014/main" id="{FA59C664-73F7-4B06-B137-749845A03B04}"/>
              </a:ext>
            </a:extLst>
          </p:cNvPr>
          <p:cNvSpPr/>
          <p:nvPr/>
        </p:nvSpPr>
        <p:spPr>
          <a:xfrm>
            <a:off x="353908" y="4354263"/>
            <a:ext cx="398095" cy="155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44" b="1" dirty="0"/>
              <a:t>PAIN POINT</a:t>
            </a:r>
          </a:p>
        </p:txBody>
      </p:sp>
      <p:sp>
        <p:nvSpPr>
          <p:cNvPr id="21" name="Rectangle 20">
            <a:extLst>
              <a:ext uri="{FF2B5EF4-FFF2-40B4-BE49-F238E27FC236}">
                <a16:creationId xmlns:a16="http://schemas.microsoft.com/office/drawing/2014/main" id="{76DC1E27-63BC-4836-BE01-1CA76D743096}"/>
              </a:ext>
            </a:extLst>
          </p:cNvPr>
          <p:cNvSpPr/>
          <p:nvPr/>
        </p:nvSpPr>
        <p:spPr>
          <a:xfrm>
            <a:off x="2772351" y="2546373"/>
            <a:ext cx="514633" cy="12596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667" b="1" dirty="0"/>
              <a:t>AWARENESS</a:t>
            </a:r>
          </a:p>
        </p:txBody>
      </p:sp>
      <p:sp>
        <p:nvSpPr>
          <p:cNvPr id="120" name="Rectangle 119">
            <a:extLst>
              <a:ext uri="{FF2B5EF4-FFF2-40B4-BE49-F238E27FC236}">
                <a16:creationId xmlns:a16="http://schemas.microsoft.com/office/drawing/2014/main" id="{C8DB4F27-E2E8-4910-B1F3-A6261705BCFF}"/>
              </a:ext>
            </a:extLst>
          </p:cNvPr>
          <p:cNvSpPr/>
          <p:nvPr/>
        </p:nvSpPr>
        <p:spPr>
          <a:xfrm>
            <a:off x="10648963" y="2559763"/>
            <a:ext cx="610817" cy="10440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667" b="1" dirty="0"/>
              <a:t>MAINTENANCE</a:t>
            </a:r>
          </a:p>
        </p:txBody>
      </p:sp>
      <p:sp>
        <p:nvSpPr>
          <p:cNvPr id="121" name="Rectangle 120">
            <a:extLst>
              <a:ext uri="{FF2B5EF4-FFF2-40B4-BE49-F238E27FC236}">
                <a16:creationId xmlns:a16="http://schemas.microsoft.com/office/drawing/2014/main" id="{5437FB12-17CD-4631-BC02-8171DEF97696}"/>
              </a:ext>
            </a:extLst>
          </p:cNvPr>
          <p:cNvSpPr/>
          <p:nvPr/>
        </p:nvSpPr>
        <p:spPr>
          <a:xfrm>
            <a:off x="8726331" y="2539210"/>
            <a:ext cx="532393" cy="12496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667" b="1" dirty="0"/>
              <a:t>DECISION</a:t>
            </a:r>
          </a:p>
        </p:txBody>
      </p:sp>
      <p:sp>
        <p:nvSpPr>
          <p:cNvPr id="122" name="Rectangle 121">
            <a:extLst>
              <a:ext uri="{FF2B5EF4-FFF2-40B4-BE49-F238E27FC236}">
                <a16:creationId xmlns:a16="http://schemas.microsoft.com/office/drawing/2014/main" id="{96C1A95B-C7E2-4888-8893-052067DA5B4E}"/>
              </a:ext>
            </a:extLst>
          </p:cNvPr>
          <p:cNvSpPr/>
          <p:nvPr/>
        </p:nvSpPr>
        <p:spPr>
          <a:xfrm>
            <a:off x="6651344" y="2545442"/>
            <a:ext cx="552729" cy="12596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667" b="1" dirty="0"/>
              <a:t>PROCESSING</a:t>
            </a:r>
          </a:p>
        </p:txBody>
      </p:sp>
      <p:sp>
        <p:nvSpPr>
          <p:cNvPr id="127" name="Rectangle 126">
            <a:extLst>
              <a:ext uri="{FF2B5EF4-FFF2-40B4-BE49-F238E27FC236}">
                <a16:creationId xmlns:a16="http://schemas.microsoft.com/office/drawing/2014/main" id="{2F4A6E5E-457B-4A6D-9B1B-EF3A6C38968B}"/>
              </a:ext>
            </a:extLst>
          </p:cNvPr>
          <p:cNvSpPr/>
          <p:nvPr/>
        </p:nvSpPr>
        <p:spPr>
          <a:xfrm>
            <a:off x="4531796" y="2553037"/>
            <a:ext cx="514633" cy="117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667" b="1" dirty="0"/>
              <a:t>APPLY</a:t>
            </a:r>
          </a:p>
        </p:txBody>
      </p:sp>
      <p:cxnSp>
        <p:nvCxnSpPr>
          <p:cNvPr id="145" name="Straight Arrow Connector 144">
            <a:extLst>
              <a:ext uri="{FF2B5EF4-FFF2-40B4-BE49-F238E27FC236}">
                <a16:creationId xmlns:a16="http://schemas.microsoft.com/office/drawing/2014/main" id="{A4C17876-3F3D-4DCB-93A1-675BA872CC73}"/>
              </a:ext>
            </a:extLst>
          </p:cNvPr>
          <p:cNvCxnSpPr>
            <a:cxnSpLocks/>
          </p:cNvCxnSpPr>
          <p:nvPr/>
        </p:nvCxnSpPr>
        <p:spPr>
          <a:xfrm>
            <a:off x="2301786" y="4509854"/>
            <a:ext cx="958243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4" name="Smiley Face 153">
            <a:extLst>
              <a:ext uri="{FF2B5EF4-FFF2-40B4-BE49-F238E27FC236}">
                <a16:creationId xmlns:a16="http://schemas.microsoft.com/office/drawing/2014/main" id="{AEFBF7A0-C09C-4C85-BCA2-9B34B176D4A4}"/>
              </a:ext>
            </a:extLst>
          </p:cNvPr>
          <p:cNvSpPr/>
          <p:nvPr/>
        </p:nvSpPr>
        <p:spPr>
          <a:xfrm>
            <a:off x="3593200" y="4407214"/>
            <a:ext cx="93183" cy="91917"/>
          </a:xfrm>
          <a:prstGeom prst="smileyFace">
            <a:avLst/>
          </a:prstGeom>
          <a:solidFill>
            <a:schemeClr val="accent5">
              <a:lumMod val="40000"/>
              <a:lumOff val="6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p>
        </p:txBody>
      </p:sp>
      <p:sp>
        <p:nvSpPr>
          <p:cNvPr id="155" name="Smiley Face 154">
            <a:extLst>
              <a:ext uri="{FF2B5EF4-FFF2-40B4-BE49-F238E27FC236}">
                <a16:creationId xmlns:a16="http://schemas.microsoft.com/office/drawing/2014/main" id="{219A684F-9839-4C35-81BB-1FB860E8FE83}"/>
              </a:ext>
            </a:extLst>
          </p:cNvPr>
          <p:cNvSpPr/>
          <p:nvPr/>
        </p:nvSpPr>
        <p:spPr>
          <a:xfrm>
            <a:off x="4288170" y="4407214"/>
            <a:ext cx="93183" cy="91917"/>
          </a:xfrm>
          <a:prstGeom prst="smileyFace">
            <a:avLst/>
          </a:prstGeom>
          <a:solidFill>
            <a:schemeClr val="accent5">
              <a:lumMod val="40000"/>
              <a:lumOff val="6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p>
        </p:txBody>
      </p:sp>
      <p:sp>
        <p:nvSpPr>
          <p:cNvPr id="156" name="Smiley Face 155">
            <a:extLst>
              <a:ext uri="{FF2B5EF4-FFF2-40B4-BE49-F238E27FC236}">
                <a16:creationId xmlns:a16="http://schemas.microsoft.com/office/drawing/2014/main" id="{6151A17C-8575-4169-9F24-21B9A41ADF00}"/>
              </a:ext>
            </a:extLst>
          </p:cNvPr>
          <p:cNvSpPr/>
          <p:nvPr/>
        </p:nvSpPr>
        <p:spPr>
          <a:xfrm flipV="1">
            <a:off x="4791507" y="4509854"/>
            <a:ext cx="83484" cy="95942"/>
          </a:xfrm>
          <a:prstGeom prst="smileyFace">
            <a:avLst/>
          </a:prstGeom>
          <a:solidFill>
            <a:schemeClr val="accent2"/>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solidFill>
                <a:srgbClr val="FF0000"/>
              </a:solidFill>
            </a:endParaRPr>
          </a:p>
        </p:txBody>
      </p:sp>
      <p:sp>
        <p:nvSpPr>
          <p:cNvPr id="157" name="Smiley Face 156">
            <a:extLst>
              <a:ext uri="{FF2B5EF4-FFF2-40B4-BE49-F238E27FC236}">
                <a16:creationId xmlns:a16="http://schemas.microsoft.com/office/drawing/2014/main" id="{E3A90B9D-8AB7-450C-A4F4-4AC7635EAAF5}"/>
              </a:ext>
            </a:extLst>
          </p:cNvPr>
          <p:cNvSpPr/>
          <p:nvPr/>
        </p:nvSpPr>
        <p:spPr>
          <a:xfrm flipV="1">
            <a:off x="6909328" y="4509854"/>
            <a:ext cx="83484" cy="95942"/>
          </a:xfrm>
          <a:prstGeom prst="smileyFace">
            <a:avLst/>
          </a:prstGeom>
          <a:solidFill>
            <a:schemeClr val="accent2"/>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solidFill>
                <a:srgbClr val="FF0000"/>
              </a:solidFill>
            </a:endParaRPr>
          </a:p>
        </p:txBody>
      </p:sp>
      <p:sp>
        <p:nvSpPr>
          <p:cNvPr id="158" name="Smiley Face 157">
            <a:extLst>
              <a:ext uri="{FF2B5EF4-FFF2-40B4-BE49-F238E27FC236}">
                <a16:creationId xmlns:a16="http://schemas.microsoft.com/office/drawing/2014/main" id="{37861600-15FF-49E0-A145-7DFCD344B844}"/>
              </a:ext>
            </a:extLst>
          </p:cNvPr>
          <p:cNvSpPr/>
          <p:nvPr/>
        </p:nvSpPr>
        <p:spPr>
          <a:xfrm flipV="1">
            <a:off x="6203174" y="4509854"/>
            <a:ext cx="83484" cy="95942"/>
          </a:xfrm>
          <a:prstGeom prst="smileyFace">
            <a:avLst/>
          </a:prstGeom>
          <a:solidFill>
            <a:schemeClr val="accent2"/>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solidFill>
                <a:srgbClr val="FF0000"/>
              </a:solidFill>
            </a:endParaRPr>
          </a:p>
        </p:txBody>
      </p:sp>
      <p:sp>
        <p:nvSpPr>
          <p:cNvPr id="159" name="Smiley Face 158">
            <a:extLst>
              <a:ext uri="{FF2B5EF4-FFF2-40B4-BE49-F238E27FC236}">
                <a16:creationId xmlns:a16="http://schemas.microsoft.com/office/drawing/2014/main" id="{BEA99322-0D5F-4E5B-8DCB-A5E92B9CD4D1}"/>
              </a:ext>
            </a:extLst>
          </p:cNvPr>
          <p:cNvSpPr/>
          <p:nvPr/>
        </p:nvSpPr>
        <p:spPr>
          <a:xfrm flipV="1">
            <a:off x="5465179" y="4514433"/>
            <a:ext cx="83484" cy="95942"/>
          </a:xfrm>
          <a:prstGeom prst="smileyFace">
            <a:avLst/>
          </a:prstGeom>
          <a:solidFill>
            <a:schemeClr val="accent2"/>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solidFill>
                <a:srgbClr val="FF0000"/>
              </a:solidFill>
            </a:endParaRPr>
          </a:p>
        </p:txBody>
      </p:sp>
      <p:sp>
        <p:nvSpPr>
          <p:cNvPr id="160" name="Smiley Face 159">
            <a:extLst>
              <a:ext uri="{FF2B5EF4-FFF2-40B4-BE49-F238E27FC236}">
                <a16:creationId xmlns:a16="http://schemas.microsoft.com/office/drawing/2014/main" id="{6B5508E3-B5EC-4538-995B-F75B1D846BCF}"/>
              </a:ext>
            </a:extLst>
          </p:cNvPr>
          <p:cNvSpPr/>
          <p:nvPr/>
        </p:nvSpPr>
        <p:spPr>
          <a:xfrm>
            <a:off x="8246497" y="4416036"/>
            <a:ext cx="93183" cy="91917"/>
          </a:xfrm>
          <a:prstGeom prst="smileyFace">
            <a:avLst/>
          </a:prstGeom>
          <a:solidFill>
            <a:schemeClr val="accent5">
              <a:lumMod val="40000"/>
              <a:lumOff val="6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p>
        </p:txBody>
      </p:sp>
      <p:cxnSp>
        <p:nvCxnSpPr>
          <p:cNvPr id="162" name="Connector: Elbow 161">
            <a:extLst>
              <a:ext uri="{FF2B5EF4-FFF2-40B4-BE49-F238E27FC236}">
                <a16:creationId xmlns:a16="http://schemas.microsoft.com/office/drawing/2014/main" id="{013D2907-0033-4DDF-9E02-098F254625FB}"/>
              </a:ext>
            </a:extLst>
          </p:cNvPr>
          <p:cNvCxnSpPr>
            <a:cxnSpLocks/>
            <a:endCxn id="160" idx="2"/>
          </p:cNvCxnSpPr>
          <p:nvPr/>
        </p:nvCxnSpPr>
        <p:spPr>
          <a:xfrm flipV="1">
            <a:off x="6992812" y="4461994"/>
            <a:ext cx="1253686" cy="106309"/>
          </a:xfrm>
          <a:prstGeom prst="bentConnector3">
            <a:avLst>
              <a:gd name="adj1" fmla="val 84339"/>
            </a:avLst>
          </a:prstGeom>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AE5C0F25-08DC-47CD-ACAC-7634C42CE85E}"/>
              </a:ext>
            </a:extLst>
          </p:cNvPr>
          <p:cNvCxnSpPr>
            <a:cxnSpLocks/>
            <a:stCxn id="156" idx="2"/>
            <a:endCxn id="155" idx="6"/>
          </p:cNvCxnSpPr>
          <p:nvPr/>
        </p:nvCxnSpPr>
        <p:spPr>
          <a:xfrm rot="10800000">
            <a:off x="4381353" y="4453172"/>
            <a:ext cx="410154" cy="10465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8" name="Smiley Face 167">
            <a:extLst>
              <a:ext uri="{FF2B5EF4-FFF2-40B4-BE49-F238E27FC236}">
                <a16:creationId xmlns:a16="http://schemas.microsoft.com/office/drawing/2014/main" id="{0562F984-89F8-4CE8-B670-B742E445ACC9}"/>
              </a:ext>
            </a:extLst>
          </p:cNvPr>
          <p:cNvSpPr/>
          <p:nvPr/>
        </p:nvSpPr>
        <p:spPr>
          <a:xfrm>
            <a:off x="8940778" y="4415183"/>
            <a:ext cx="93183" cy="91917"/>
          </a:xfrm>
          <a:prstGeom prst="smileyFace">
            <a:avLst/>
          </a:prstGeom>
          <a:solidFill>
            <a:schemeClr val="accent5">
              <a:lumMod val="40000"/>
              <a:lumOff val="6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p>
        </p:txBody>
      </p:sp>
      <p:sp>
        <p:nvSpPr>
          <p:cNvPr id="169" name="Smiley Face 168">
            <a:extLst>
              <a:ext uri="{FF2B5EF4-FFF2-40B4-BE49-F238E27FC236}">
                <a16:creationId xmlns:a16="http://schemas.microsoft.com/office/drawing/2014/main" id="{9E247CF4-40E8-43E2-A5B0-E65346430CD8}"/>
              </a:ext>
            </a:extLst>
          </p:cNvPr>
          <p:cNvSpPr/>
          <p:nvPr/>
        </p:nvSpPr>
        <p:spPr>
          <a:xfrm>
            <a:off x="11552237" y="4413582"/>
            <a:ext cx="93183" cy="91917"/>
          </a:xfrm>
          <a:prstGeom prst="smileyFace">
            <a:avLst/>
          </a:prstGeom>
          <a:solidFill>
            <a:schemeClr val="accent5">
              <a:lumMod val="40000"/>
              <a:lumOff val="6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667"/>
          </a:p>
        </p:txBody>
      </p:sp>
      <p:sp>
        <p:nvSpPr>
          <p:cNvPr id="170" name="Rectangle 169">
            <a:extLst>
              <a:ext uri="{FF2B5EF4-FFF2-40B4-BE49-F238E27FC236}">
                <a16:creationId xmlns:a16="http://schemas.microsoft.com/office/drawing/2014/main" id="{DEC01148-3AA6-49DE-93DF-3DF98C369D53}"/>
              </a:ext>
            </a:extLst>
          </p:cNvPr>
          <p:cNvSpPr/>
          <p:nvPr/>
        </p:nvSpPr>
        <p:spPr>
          <a:xfrm>
            <a:off x="1667966" y="4386076"/>
            <a:ext cx="633177" cy="198582"/>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593" b="1" dirty="0"/>
              <a:t>EMOTIONAL</a:t>
            </a:r>
          </a:p>
          <a:p>
            <a:pPr algn="ctr"/>
            <a:r>
              <a:rPr lang="en-US" sz="593" b="1" dirty="0"/>
              <a:t>LEVEL</a:t>
            </a:r>
          </a:p>
        </p:txBody>
      </p:sp>
      <p:sp>
        <p:nvSpPr>
          <p:cNvPr id="128" name="Title 1">
            <a:extLst>
              <a:ext uri="{FF2B5EF4-FFF2-40B4-BE49-F238E27FC236}">
                <a16:creationId xmlns:a16="http://schemas.microsoft.com/office/drawing/2014/main" id="{104BD65E-6241-4EEC-A51A-B572F84AB475}"/>
              </a:ext>
            </a:extLst>
          </p:cNvPr>
          <p:cNvSpPr txBox="1">
            <a:spLocks/>
          </p:cNvSpPr>
          <p:nvPr/>
        </p:nvSpPr>
        <p:spPr>
          <a:xfrm>
            <a:off x="93142" y="0"/>
            <a:ext cx="10077557" cy="64259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r>
              <a:rPr lang="en-US" dirty="0"/>
              <a:t>Customer Journey Map – Passport Officer</a:t>
            </a:r>
          </a:p>
        </p:txBody>
      </p:sp>
    </p:spTree>
    <p:extLst>
      <p:ext uri="{BB962C8B-B14F-4D97-AF65-F5344CB8AC3E}">
        <p14:creationId xmlns:p14="http://schemas.microsoft.com/office/powerpoint/2010/main" val="3844039099"/>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213A3B"/>
      </a:dk2>
      <a:lt2>
        <a:srgbClr val="E2E6E8"/>
      </a:lt2>
      <a:accent1>
        <a:srgbClr val="D55D17"/>
      </a:accent1>
      <a:accent2>
        <a:srgbClr val="E72933"/>
      </a:accent2>
      <a:accent3>
        <a:srgbClr val="C29F22"/>
      </a:accent3>
      <a:accent4>
        <a:srgbClr val="14B68E"/>
      </a:accent4>
      <a:accent5>
        <a:srgbClr val="25B2CF"/>
      </a:accent5>
      <a:accent6>
        <a:srgbClr val="1766D5"/>
      </a:accent6>
      <a:hlink>
        <a:srgbClr val="3C8AB6"/>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869</TotalTime>
  <Words>1215</Words>
  <Application>Microsoft Office PowerPoint</Application>
  <PresentationFormat>Widescreen</PresentationFormat>
  <Paragraphs>207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RocaVTI</vt:lpstr>
      <vt:lpstr>Passport Renewal Process for Ghanaians Resident in Canada</vt:lpstr>
      <vt:lpstr>PowerPoint Presentation</vt:lpstr>
      <vt:lpstr>Executive Summary</vt:lpstr>
      <vt:lpstr>Stakeholder Analysis</vt:lpstr>
      <vt:lpstr>PowerPoint Presentation</vt:lpstr>
      <vt:lpstr>PowerPoint Presentation</vt:lpstr>
      <vt:lpstr>Customer Personas – Passport Officer</vt:lpstr>
      <vt:lpstr>PowerPoint Presentation</vt:lpstr>
      <vt:lpstr>Passport Officer Customer Journey Map</vt:lpstr>
      <vt:lpstr>User Stories &amp; Acceptance Criteria</vt:lpstr>
      <vt:lpstr>PowerPoint Presentation</vt:lpstr>
      <vt:lpstr>PowerPoint Presentation</vt:lpstr>
      <vt:lpstr>Implementation Strategy</vt:lpstr>
      <vt:lpstr>Risk Assessment and CBA Analysis</vt:lpstr>
      <vt:lpstr>Recommendations</vt:lpstr>
      <vt:lpstr>Current to Future State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Oluwafemi  Odebiyi</cp:lastModifiedBy>
  <cp:revision>70</cp:revision>
  <dcterms:created xsi:type="dcterms:W3CDTF">2021-11-26T19:36:38Z</dcterms:created>
  <dcterms:modified xsi:type="dcterms:W3CDTF">2022-08-01T21:48:43Z</dcterms:modified>
</cp:coreProperties>
</file>